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</p:sldMasterIdLst>
  <p:notesMasterIdLst>
    <p:notesMasterId r:id="rId28"/>
  </p:notesMasterIdLst>
  <p:handoutMasterIdLst>
    <p:handoutMasterId r:id="rId29"/>
  </p:handoutMasterIdLst>
  <p:sldIdLst>
    <p:sldId id="330" r:id="rId3"/>
    <p:sldId id="427" r:id="rId4"/>
    <p:sldId id="428" r:id="rId5"/>
    <p:sldId id="429" r:id="rId6"/>
    <p:sldId id="399" r:id="rId7"/>
    <p:sldId id="430" r:id="rId8"/>
    <p:sldId id="384" r:id="rId9"/>
    <p:sldId id="422" r:id="rId10"/>
    <p:sldId id="424" r:id="rId11"/>
    <p:sldId id="419" r:id="rId12"/>
    <p:sldId id="327" r:id="rId13"/>
    <p:sldId id="387" r:id="rId14"/>
    <p:sldId id="425" r:id="rId15"/>
    <p:sldId id="380" r:id="rId16"/>
    <p:sldId id="383" r:id="rId17"/>
    <p:sldId id="396" r:id="rId18"/>
    <p:sldId id="362" r:id="rId19"/>
    <p:sldId id="408" r:id="rId20"/>
    <p:sldId id="415" r:id="rId21"/>
    <p:sldId id="410" r:id="rId22"/>
    <p:sldId id="412" r:id="rId23"/>
    <p:sldId id="414" r:id="rId24"/>
    <p:sldId id="418" r:id="rId25"/>
    <p:sldId id="426" r:id="rId26"/>
    <p:sldId id="395" r:id="rId27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F86942"/>
    <a:srgbClr val="AE2C48"/>
    <a:srgbClr val="D07F66"/>
    <a:srgbClr val="9A0000"/>
    <a:srgbClr val="000099"/>
    <a:srgbClr val="985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7" autoAdjust="0"/>
  </p:normalViewPr>
  <p:slideViewPr>
    <p:cSldViewPr snapToGrid="0">
      <p:cViewPr varScale="1">
        <p:scale>
          <a:sx n="71" d="100"/>
          <a:sy n="71" d="100"/>
        </p:scale>
        <p:origin x="110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357156916818562E-2"/>
          <c:y val="0"/>
          <c:w val="0.58576003091957018"/>
          <c:h val="0.856903508614339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ln w="28575"/>
          </c:spPr>
          <c:marker>
            <c:symbol val="diamond"/>
            <c:size val="2"/>
          </c:marker>
          <c:dLbls>
            <c:dLbl>
              <c:idx val="0"/>
              <c:layout>
                <c:manualLayout>
                  <c:x val="0"/>
                  <c:y val="8.213714675816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981-477F-81CC-F0303A62B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4859425865640727E-2"/>
                  <c:y val="-1.87676653476540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59797680943729E-2"/>
                  <c:y val="-3.34649485998971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981-477F-81CC-F0303A62BEB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 w="17852">
                <a:solidFill>
                  <a:schemeClr val="accent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54.6</c:v>
                </c:pt>
                <c:pt idx="1">
                  <c:v>49.1</c:v>
                </c:pt>
                <c:pt idx="2">
                  <c:v>41.8</c:v>
                </c:pt>
                <c:pt idx="3">
                  <c:v>43.3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F981-477F-81CC-F0303A62BE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ПФО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square"/>
            <c:size val="2"/>
            <c:spPr>
              <a:solidFill>
                <a:srgbClr val="C00000"/>
              </a:solidFill>
              <a:ln w="47605"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1.6274806906464198E-2"/>
                  <c:y val="-3.1942223739288261E-2"/>
                </c:manualLayout>
              </c:layout>
              <c:spPr>
                <a:solidFill>
                  <a:schemeClr val="bg1"/>
                </a:solidFill>
                <a:ln w="17852">
                  <a:solidFill>
                    <a:srgbClr val="C00000"/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981-477F-81CC-F0303A62B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143280917853202E-2"/>
                  <c:y val="-6.3872949715250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DC5-4F36-96ED-08F5BFE371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4859425865640727E-2"/>
                  <c:y val="1.8767665347654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981-477F-81CC-F0303A62BEB3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2.4265573772936401E-2"/>
                  <c:y val="5.8337545532253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F981-477F-81CC-F0303A62BEB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 w="17852">
                <a:solidFill>
                  <a:srgbClr val="C00000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63.7</c:v>
                </c:pt>
                <c:pt idx="1">
                  <c:v>48.5</c:v>
                </c:pt>
                <c:pt idx="2">
                  <c:v>49.6</c:v>
                </c:pt>
                <c:pt idx="3">
                  <c:v>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F981-477F-81CC-F0303A62BE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ln w="44450">
              <a:solidFill>
                <a:schemeClr val="accent6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Lbls>
            <c:dLbl>
              <c:idx val="0"/>
              <c:layout>
                <c:manualLayout>
                  <c:x val="3.25496138129284E-3"/>
                  <c:y val="-5.9321272658678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DC5-4F36-96ED-08F5BFE371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0090912645409146E-3"/>
                  <c:y val="-6.3289472091763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DC5-4F36-96ED-08F5BFE3713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045456322704573E-3"/>
                  <c:y val="-8.5892854981678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665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89.9</c:v>
                </c:pt>
                <c:pt idx="1">
                  <c:v>69.400000000000006</c:v>
                </c:pt>
                <c:pt idx="2">
                  <c:v>66.8</c:v>
                </c:pt>
                <c:pt idx="3">
                  <c:v>67.2</c:v>
                </c:pt>
                <c:pt idx="4">
                  <c:v>71.7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2-F981-477F-81CC-F0303A62BE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3034008"/>
        <c:axId val="513038320"/>
      </c:lineChart>
      <c:catAx>
        <c:axId val="513034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30383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3038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13034008"/>
        <c:crosses val="autoZero"/>
        <c:crossBetween val="midCat"/>
      </c:valAx>
      <c:spPr>
        <a:noFill/>
        <a:ln w="26653">
          <a:noFill/>
        </a:ln>
      </c:spPr>
    </c:plotArea>
    <c:legend>
      <c:legendPos val="b"/>
      <c:layout>
        <c:manualLayout>
          <c:xMode val="edge"/>
          <c:yMode val="edge"/>
          <c:x val="0.70464755210546526"/>
          <c:y val="0.28501015036918598"/>
          <c:w val="0.28596898918840225"/>
          <c:h val="0.60547365395325436"/>
        </c:manualLayout>
      </c:layout>
      <c:overlay val="0"/>
      <c:txPr>
        <a:bodyPr/>
        <a:lstStyle/>
        <a:p>
          <a:pPr>
            <a:defRPr sz="1800" b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bg1"/>
      </a:solidFill>
    </a:ln>
  </c:spPr>
  <c:txPr>
    <a:bodyPr/>
    <a:lstStyle/>
    <a:p>
      <a:pPr>
        <a:defRPr sz="1265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724286417322845E-2"/>
          <c:y val="4.8250152256499812E-2"/>
          <c:w val="0.94014940019767013"/>
          <c:h val="0.783474614770814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детей с ВИЧ-статусом</c:v>
                </c:pt>
              </c:strCache>
            </c:strRef>
          </c:tx>
          <c:spPr>
            <a:solidFill>
              <a:srgbClr val="5B9BD5"/>
            </a:solidFill>
            <a:ln w="25323">
              <a:noFill/>
            </a:ln>
          </c:spPr>
          <c:invertIfNegative val="0"/>
          <c:dLbls>
            <c:dLbl>
              <c:idx val="0"/>
              <c:layout>
                <c:manualLayout>
                  <c:x val="1.6359309934562759E-2"/>
                  <c:y val="-7.67813267813267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846519928613892E-2"/>
                  <c:y val="-1.023751023751023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308149910767402E-2"/>
                  <c:y val="-1.023751023751033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308149910767402E-2"/>
                  <c:y val="-2.04750204750204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308149910767346E-2"/>
                  <c:y val="-1.27968877968878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3795359904818559E-2"/>
                  <c:y val="-1.023751023751023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5282569898869612E-2"/>
                  <c:y val="-1.27968877968878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0820939916716241E-2"/>
                  <c:y val="-1.535626535626535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9333729922665081E-2"/>
                  <c:y val="-2.04750204750204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7846519928613813E-2"/>
                  <c:y val="-2.04750204750204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1097945282433826E-2"/>
                  <c:y val="-3.267287478594407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7395343303609588E-2"/>
                  <c:y val="-2.1657115240280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0641384708602158E-2"/>
                  <c:y val="-3.1720143415010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2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</c:v>
                </c:pt>
                <c:pt idx="1">
                  <c:v>36</c:v>
                </c:pt>
                <c:pt idx="2">
                  <c:v>32</c:v>
                </c:pt>
                <c:pt idx="3">
                  <c:v>43</c:v>
                </c:pt>
                <c:pt idx="4">
                  <c:v>45</c:v>
                </c:pt>
                <c:pt idx="5">
                  <c:v>33</c:v>
                </c:pt>
                <c:pt idx="6">
                  <c:v>20</c:v>
                </c:pt>
                <c:pt idx="7">
                  <c:v>21</c:v>
                </c:pt>
                <c:pt idx="8">
                  <c:v>14</c:v>
                </c:pt>
                <c:pt idx="9">
                  <c:v>10</c:v>
                </c:pt>
                <c:pt idx="10">
                  <c:v>5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родившихся детей</c:v>
                </c:pt>
              </c:strCache>
            </c:strRef>
          </c:tx>
          <c:spPr>
            <a:solidFill>
              <a:srgbClr val="ED7D31"/>
            </a:solidFill>
            <a:ln w="25323">
              <a:noFill/>
            </a:ln>
          </c:spPr>
          <c:invertIfNegative val="0"/>
          <c:dLbls>
            <c:dLbl>
              <c:idx val="0"/>
              <c:layout>
                <c:manualLayout>
                  <c:x val="-1.5625000000000001E-3"/>
                  <c:y val="-3.046874812569216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54687490484283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359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625000000000001E-3"/>
                  <c:y val="-0.20156248760073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496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24999999999426E-3"/>
                  <c:y val="-0.232031235726425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587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729100483608997E-17"/>
                  <c:y val="-0.271874983275407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686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624999999998854E-3"/>
                  <c:y val="-0.290624982121986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720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332812479526791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799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0.3445312288059037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851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0.351562478373371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865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458200967217994E-16"/>
                  <c:y val="-0.302343731401099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733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126990487985792E-3"/>
                  <c:y val="-0.272508638363600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0.24257396127370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"/>
                  <c:y val="-0.245831111466332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0641384708602159E-3"/>
                  <c:y val="-0.222041003905074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2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28</c:v>
                </c:pt>
                <c:pt idx="1">
                  <c:v>359</c:v>
                </c:pt>
                <c:pt idx="2">
                  <c:v>496</c:v>
                </c:pt>
                <c:pt idx="3">
                  <c:v>587</c:v>
                </c:pt>
                <c:pt idx="4">
                  <c:v>686</c:v>
                </c:pt>
                <c:pt idx="5">
                  <c:v>720</c:v>
                </c:pt>
                <c:pt idx="6">
                  <c:v>799</c:v>
                </c:pt>
                <c:pt idx="7">
                  <c:v>851</c:v>
                </c:pt>
                <c:pt idx="8">
                  <c:v>865</c:v>
                </c:pt>
                <c:pt idx="9">
                  <c:v>733</c:v>
                </c:pt>
                <c:pt idx="10">
                  <c:v>643</c:v>
                </c:pt>
                <c:pt idx="11">
                  <c:v>580</c:v>
                </c:pt>
                <c:pt idx="12">
                  <c:v>502</c:v>
                </c:pt>
                <c:pt idx="1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543187216"/>
        <c:axId val="543182512"/>
      </c:barChart>
      <c:catAx>
        <c:axId val="54318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96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82512"/>
        <c:crosses val="autoZero"/>
        <c:auto val="1"/>
        <c:lblAlgn val="ctr"/>
        <c:lblOffset val="100"/>
        <c:noMultiLvlLbl val="0"/>
      </c:catAx>
      <c:valAx>
        <c:axId val="543182512"/>
        <c:scaling>
          <c:orientation val="minMax"/>
        </c:scaling>
        <c:delete val="0"/>
        <c:axPos val="l"/>
        <c:majorGridlines>
          <c:spPr>
            <a:ln w="949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31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3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87216"/>
        <c:crosses val="autoZero"/>
        <c:crossBetween val="between"/>
      </c:valAx>
      <c:spPr>
        <a:noFill/>
        <a:ln w="25323">
          <a:noFill/>
        </a:ln>
      </c:spPr>
    </c:plotArea>
    <c:legend>
      <c:legendPos val="b"/>
      <c:layout>
        <c:manualLayout>
          <c:xMode val="edge"/>
          <c:yMode val="edge"/>
          <c:x val="0.13472118239318445"/>
          <c:y val="0.91123872673810513"/>
          <c:w val="0.72847812056279848"/>
          <c:h val="8.8761273261894869E-2"/>
        </c:manualLayout>
      </c:layout>
      <c:overlay val="0"/>
      <c:spPr>
        <a:noFill/>
        <a:ln w="2532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6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B9BD5"/>
            </a:solidFill>
            <a:ln w="27993">
              <a:noFill/>
            </a:ln>
          </c:spPr>
          <c:invertIfNegative val="0"/>
          <c:dLbls>
            <c:dLbl>
              <c:idx val="0"/>
              <c:layout>
                <c:manualLayout>
                  <c:x val="-3.317326001897754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99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9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1998</c:v>
                </c:pt>
                <c:pt idx="1">
                  <c:v>2000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2012</c:v>
                </c:pt>
                <c:pt idx="8">
                  <c:v>2014</c:v>
                </c:pt>
                <c:pt idx="9">
                  <c:v>2016</c:v>
                </c:pt>
                <c:pt idx="10">
                  <c:v>2018</c:v>
                </c:pt>
                <c:pt idx="11">
                  <c:v>2020</c:v>
                </c:pt>
                <c:pt idx="12" formatCode="0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100</c:v>
                </c:pt>
                <c:pt idx="1">
                  <c:v>32.1</c:v>
                </c:pt>
                <c:pt idx="2">
                  <c:v>10</c:v>
                </c:pt>
                <c:pt idx="3">
                  <c:v>6.5</c:v>
                </c:pt>
                <c:pt idx="4">
                  <c:v>7.3</c:v>
                </c:pt>
                <c:pt idx="5">
                  <c:v>6.6</c:v>
                </c:pt>
                <c:pt idx="6">
                  <c:v>4.5999999999999996</c:v>
                </c:pt>
                <c:pt idx="7">
                  <c:v>2.5</c:v>
                </c:pt>
                <c:pt idx="8">
                  <c:v>2.5</c:v>
                </c:pt>
                <c:pt idx="9">
                  <c:v>1.6</c:v>
                </c:pt>
                <c:pt idx="10">
                  <c:v>1.4</c:v>
                </c:pt>
                <c:pt idx="11">
                  <c:v>0.8</c:v>
                </c:pt>
                <c:pt idx="12">
                  <c:v>0.4</c:v>
                </c:pt>
                <c:pt idx="13">
                  <c:v>0.6</c:v>
                </c:pt>
                <c:pt idx="1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3183296"/>
        <c:axId val="543186040"/>
      </c:barChart>
      <c:catAx>
        <c:axId val="54318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049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19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86040"/>
        <c:crosses val="autoZero"/>
        <c:auto val="1"/>
        <c:lblAlgn val="ctr"/>
        <c:lblOffset val="100"/>
        <c:noMultiLvlLbl val="0"/>
      </c:catAx>
      <c:valAx>
        <c:axId val="543186040"/>
        <c:scaling>
          <c:orientation val="minMax"/>
          <c:max val="100"/>
        </c:scaling>
        <c:delete val="0"/>
        <c:axPos val="l"/>
        <c:majorGridlines>
          <c:spPr>
            <a:ln w="1049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99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319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83296"/>
        <c:crosses val="autoZero"/>
        <c:crossBetween val="between"/>
      </c:valAx>
      <c:spPr>
        <a:noFill/>
        <a:ln w="27993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8448189537313506E-2"/>
          <c:w val="0.69308301420575713"/>
          <c:h val="0.73809876269427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9"/>
          <c:dPt>
            <c:idx val="0"/>
            <c:bubble3D val="0"/>
            <c:explosion val="46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6C-4736-9D54-41E470D23D93}"/>
              </c:ext>
            </c:extLst>
          </c:dPt>
          <c:dPt>
            <c:idx val="1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6C-4736-9D54-41E470D23D9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6C-4736-9D54-41E470D23D9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6C-4736-9D54-41E470D23D93}"/>
              </c:ext>
            </c:extLst>
          </c:dPt>
          <c:dPt>
            <c:idx val="4"/>
            <c:bubble3D val="0"/>
            <c:explosion val="32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36C-4736-9D54-41E470D23D93}"/>
              </c:ext>
            </c:extLst>
          </c:dPt>
          <c:dLbls>
            <c:dLbl>
              <c:idx val="0"/>
              <c:layout>
                <c:manualLayout>
                  <c:x val="-5.6645442364841078E-2"/>
                  <c:y val="9.588484081976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6C-4736-9D54-41E470D23D9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186015783033602E-2"/>
                  <c:y val="-0.13793556264327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6C-4736-9D54-41E470D23D9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939070235419559E-2"/>
                  <c:y val="4.132620728108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6C-4736-9D54-41E470D23D9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845589867064259E-3"/>
                  <c:y val="1.1811295608774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36C-4736-9D54-41E470D23D9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здоровые</c:v>
                </c:pt>
                <c:pt idx="1">
                  <c:v>Дети R75</c:v>
                </c:pt>
                <c:pt idx="2">
                  <c:v>подтвердился диагноз</c:v>
                </c:pt>
                <c:pt idx="3">
                  <c:v>умерли до установления диагноза</c:v>
                </c:pt>
                <c:pt idx="4">
                  <c:v>выбыли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0.79600000000000004</c:v>
                </c:pt>
                <c:pt idx="1">
                  <c:v>7.8E-2</c:v>
                </c:pt>
                <c:pt idx="2">
                  <c:v>3.9E-2</c:v>
                </c:pt>
                <c:pt idx="3">
                  <c:v>1.7000000000000001E-2</c:v>
                </c:pt>
                <c:pt idx="4">
                  <c:v>9.8000000000000004E-2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36C-4736-9D54-41E470D23D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здоровые</c:v>
                </c:pt>
                <c:pt idx="1">
                  <c:v>Дети R75</c:v>
                </c:pt>
                <c:pt idx="2">
                  <c:v>подтвердился диагноз</c:v>
                </c:pt>
                <c:pt idx="3">
                  <c:v>умерли до установления диагноза</c:v>
                </c:pt>
                <c:pt idx="4">
                  <c:v>выбыли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36C-4736-9D54-41E470D23D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08">
          <a:noFill/>
        </a:ln>
      </c:spPr>
    </c:plotArea>
    <c:legend>
      <c:legendPos val="r"/>
      <c:layout>
        <c:manualLayout>
          <c:xMode val="edge"/>
          <c:yMode val="edge"/>
          <c:x val="0.58854781197926509"/>
          <c:y val="5.2072807165948039E-2"/>
          <c:w val="0.37147700784064419"/>
          <c:h val="0.87249262236002878"/>
        </c:manualLayout>
      </c:layout>
      <c:overlay val="0"/>
      <c:txPr>
        <a:bodyPr/>
        <a:lstStyle/>
        <a:p>
          <a:pPr>
            <a:defRPr sz="1417" b="1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203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5448251593423E-2"/>
          <c:y val="0.11386693405685974"/>
          <c:w val="0.88484964590274251"/>
          <c:h val="0.7174253573314097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825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284992905498296E-2"/>
                  <c:y val="-0.10498707116857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797-4C81-B0D4-566CCB337B8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7616632860040617E-2"/>
                  <c:y val="-0.1105208500532782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25</a:t>
                    </a:r>
                    <a:r>
                      <a:rPr lang="en-US" baseline="0" dirty="0" smtClean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797-4C81-B0D4-566CCB337B86}"/>
                </c:ext>
                <c:ext xmlns:c15="http://schemas.microsoft.com/office/drawing/2012/chart" uri="{CE6537A1-D6FC-4f65-9D91-7224C49458BB}">
                  <c15:layout>
                    <c:manualLayout>
                      <c:w val="0.18592799188640974"/>
                      <c:h val="0.2498080630906773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0851926977687723E-2"/>
                  <c:y val="-0.11052085005327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97-4C81-B0D4-566CCB337B8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0545782761229608E-2"/>
                  <c:y val="-9.0465472332282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797-4C81-B0D4-566CCB337B8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703610659761416E-3"/>
                  <c:y val="-9.0084675114640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24.1</c:v>
                </c:pt>
                <c:pt idx="2">
                  <c:v>29.5</c:v>
                </c:pt>
                <c:pt idx="3">
                  <c:v>31</c:v>
                </c:pt>
                <c:pt idx="4">
                  <c:v>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797-4C81-B0D4-566CCB337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3040280"/>
        <c:axId val="513040672"/>
      </c:lineChart>
      <c:catAx>
        <c:axId val="51304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040672"/>
        <c:crosses val="autoZero"/>
        <c:auto val="1"/>
        <c:lblAlgn val="ctr"/>
        <c:lblOffset val="100"/>
        <c:noMultiLvlLbl val="0"/>
      </c:catAx>
      <c:valAx>
        <c:axId val="51304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304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04789238669392"/>
          <c:y val="5.6839505053075418E-2"/>
          <c:w val="0.8003647653558208"/>
          <c:h val="0.724883761489129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 до 14 лет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11.350976394173165</c:v>
                </c:pt>
                <c:pt idx="1">
                  <c:v>10.607958416803006</c:v>
                </c:pt>
                <c:pt idx="2">
                  <c:v>9.3129241591122991</c:v>
                </c:pt>
                <c:pt idx="3">
                  <c:v>11.177878592820718</c:v>
                </c:pt>
                <c:pt idx="4">
                  <c:v>6.3000904922088878</c:v>
                </c:pt>
                <c:pt idx="5">
                  <c:v>3.6125931193410632</c:v>
                </c:pt>
                <c:pt idx="6">
                  <c:v>2.2834351999147517</c:v>
                </c:pt>
                <c:pt idx="7">
                  <c:v>4.2033102979191703</c:v>
                </c:pt>
                <c:pt idx="8">
                  <c:v>1.7267942831597265</c:v>
                </c:pt>
                <c:pt idx="9">
                  <c:v>2.9120163383530024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15-17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14.840648536341039</c:v>
                </c:pt>
                <c:pt idx="1">
                  <c:v>16.543860318914721</c:v>
                </c:pt>
                <c:pt idx="2">
                  <c:v>15.147881190118531</c:v>
                </c:pt>
                <c:pt idx="3">
                  <c:v>6.3573599155742606</c:v>
                </c:pt>
                <c:pt idx="4">
                  <c:v>8.5295121119072004</c:v>
                </c:pt>
                <c:pt idx="5">
                  <c:v>9.3357606310974184</c:v>
                </c:pt>
                <c:pt idx="6">
                  <c:v>3.3219648314656514</c:v>
                </c:pt>
                <c:pt idx="7">
                  <c:v>5.4866673982223197</c:v>
                </c:pt>
                <c:pt idx="8">
                  <c:v>1.0966355222178357</c:v>
                </c:pt>
                <c:pt idx="9">
                  <c:v>6.4875385197599611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18-19</c:v>
                </c:pt>
              </c:strCache>
            </c:strRef>
          </c:tx>
          <c:spPr>
            <a:ln w="38100">
              <a:solidFill>
                <a:srgbClr val="6600CC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Лист1!$D$2:$D$11</c:f>
              <c:numCache>
                <c:formatCode>0.0</c:formatCode>
                <c:ptCount val="10"/>
                <c:pt idx="0">
                  <c:v>140.77970297029702</c:v>
                </c:pt>
                <c:pt idx="1">
                  <c:v>108.99822249052554</c:v>
                </c:pt>
                <c:pt idx="2">
                  <c:v>121.06537530266344</c:v>
                </c:pt>
                <c:pt idx="3">
                  <c:v>105.38994278831677</c:v>
                </c:pt>
                <c:pt idx="4">
                  <c:v>40.166787804598137</c:v>
                </c:pt>
                <c:pt idx="5">
                  <c:v>36.213238797720471</c:v>
                </c:pt>
                <c:pt idx="6">
                  <c:v>35.659991366528402</c:v>
                </c:pt>
                <c:pt idx="7">
                  <c:v>9.0117693707982625</c:v>
                </c:pt>
                <c:pt idx="8">
                  <c:v>16.729401923881223</c:v>
                </c:pt>
                <c:pt idx="9">
                  <c:v>24.294251979981535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3045768"/>
        <c:axId val="513045376"/>
      </c:lineChart>
      <c:catAx>
        <c:axId val="513045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513045376"/>
        <c:crosses val="autoZero"/>
        <c:auto val="1"/>
        <c:lblAlgn val="ctr"/>
        <c:lblOffset val="100"/>
        <c:noMultiLvlLbl val="0"/>
      </c:catAx>
      <c:valAx>
        <c:axId val="513045376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130457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  до 14 лет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11.350976394173165</c:v>
                </c:pt>
                <c:pt idx="1">
                  <c:v>10.607958416803006</c:v>
                </c:pt>
                <c:pt idx="2">
                  <c:v>9.3129241591122991</c:v>
                </c:pt>
                <c:pt idx="3">
                  <c:v>11.177878592820718</c:v>
                </c:pt>
                <c:pt idx="4">
                  <c:v>6.3000904922088878</c:v>
                </c:pt>
                <c:pt idx="5">
                  <c:v>3.6125931193410632</c:v>
                </c:pt>
                <c:pt idx="6">
                  <c:v>2.2834351999147517</c:v>
                </c:pt>
                <c:pt idx="7">
                  <c:v>4.2033102979191703</c:v>
                </c:pt>
                <c:pt idx="8">
                  <c:v>1.7267942831597265</c:v>
                </c:pt>
                <c:pt idx="9">
                  <c:v>2.9120163383530024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15-17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18-19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Лист1!$D$2:$D$11</c:f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20-24</c:v>
                </c:pt>
              </c:strCache>
            </c:strRef>
          </c:tx>
          <c:marker>
            <c:symbol val="none"/>
          </c:marker>
          <c:dLbls>
            <c:dLbl>
              <c:idx val="3"/>
              <c:layout>
                <c:manualLayout>
                  <c:x val="-3.0864197530864196E-3"/>
                  <c:y val="-4.581020579242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Лист1!$E$2:$E$11</c:f>
              <c:numCache>
                <c:formatCode>0.0</c:formatCode>
                <c:ptCount val="10"/>
                <c:pt idx="0">
                  <c:v>194.76572859879181</c:v>
                </c:pt>
                <c:pt idx="1">
                  <c:v>151.41520748380907</c:v>
                </c:pt>
                <c:pt idx="2">
                  <c:v>153.94850422533662</c:v>
                </c:pt>
                <c:pt idx="3">
                  <c:v>107.89814415192059</c:v>
                </c:pt>
                <c:pt idx="4">
                  <c:v>69.704115800033875</c:v>
                </c:pt>
                <c:pt idx="5">
                  <c:v>58.314638346334071</c:v>
                </c:pt>
                <c:pt idx="6">
                  <c:v>49.571814472096094</c:v>
                </c:pt>
                <c:pt idx="7">
                  <c:v>39.265367205268966</c:v>
                </c:pt>
                <c:pt idx="8">
                  <c:v>33.571817578203685</c:v>
                </c:pt>
                <c:pt idx="9">
                  <c:v>38.572104363014446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25-29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Лист1!$F$2:$F$11</c:f>
              <c:numCache>
                <c:formatCode>0.0</c:formatCode>
                <c:ptCount val="10"/>
                <c:pt idx="0">
                  <c:v>296.75279851410113</c:v>
                </c:pt>
                <c:pt idx="1">
                  <c:v>255.10942566002777</c:v>
                </c:pt>
                <c:pt idx="2">
                  <c:v>256.94939814832105</c:v>
                </c:pt>
                <c:pt idx="3">
                  <c:v>225.0079088895919</c:v>
                </c:pt>
                <c:pt idx="4">
                  <c:v>169.19250961804153</c:v>
                </c:pt>
                <c:pt idx="5">
                  <c:v>118.22468253195544</c:v>
                </c:pt>
                <c:pt idx="6">
                  <c:v>98.24807639289206</c:v>
                </c:pt>
                <c:pt idx="7">
                  <c:v>75.086596220458631</c:v>
                </c:pt>
                <c:pt idx="8">
                  <c:v>73.284080076263109</c:v>
                </c:pt>
                <c:pt idx="9">
                  <c:v>74.499578489226977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30-34</c:v>
                </c:pt>
              </c:strCache>
            </c:strRef>
          </c:tx>
          <c:marker>
            <c:symbol val="none"/>
          </c:marker>
          <c:dLbls>
            <c:dLbl>
              <c:idx val="4"/>
              <c:layout>
                <c:manualLayout>
                  <c:x val="-1.3888888888888888E-2"/>
                  <c:y val="1.8324082316971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Лист1!$G$2:$G$11</c:f>
              <c:numCache>
                <c:formatCode>0.0</c:formatCode>
                <c:ptCount val="10"/>
                <c:pt idx="0">
                  <c:v>327.91968680956626</c:v>
                </c:pt>
                <c:pt idx="1">
                  <c:v>288.56013448350785</c:v>
                </c:pt>
                <c:pt idx="2">
                  <c:v>308.26698864279518</c:v>
                </c:pt>
                <c:pt idx="3">
                  <c:v>275.72483322502598</c:v>
                </c:pt>
                <c:pt idx="4">
                  <c:v>266.65515119455029</c:v>
                </c:pt>
                <c:pt idx="5">
                  <c:v>219.88911512714148</c:v>
                </c:pt>
                <c:pt idx="6">
                  <c:v>161.30271142176818</c:v>
                </c:pt>
                <c:pt idx="7">
                  <c:v>132.85210512252124</c:v>
                </c:pt>
                <c:pt idx="8">
                  <c:v>128.47354396650169</c:v>
                </c:pt>
                <c:pt idx="9">
                  <c:v>117.46824357608702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35-39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4"/>
              <c:layout>
                <c:manualLayout>
                  <c:x val="-6.1728395061728392E-3"/>
                  <c:y val="-2.7486123475457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Лист1!$H$2:$H$11</c:f>
              <c:numCache>
                <c:formatCode>0.0</c:formatCode>
                <c:ptCount val="10"/>
                <c:pt idx="0">
                  <c:v>256.0887447567157</c:v>
                </c:pt>
                <c:pt idx="1">
                  <c:v>252.41246491425761</c:v>
                </c:pt>
                <c:pt idx="2">
                  <c:v>230.38068251817174</c:v>
                </c:pt>
                <c:pt idx="3">
                  <c:v>291.51877990332116</c:v>
                </c:pt>
                <c:pt idx="4">
                  <c:v>268.31945992003671</c:v>
                </c:pt>
                <c:pt idx="5">
                  <c:v>250.76310497600525</c:v>
                </c:pt>
                <c:pt idx="6">
                  <c:v>188.29448945628988</c:v>
                </c:pt>
                <c:pt idx="7">
                  <c:v>178.39185331026695</c:v>
                </c:pt>
                <c:pt idx="8">
                  <c:v>182.39258792329815</c:v>
                </c:pt>
                <c:pt idx="9">
                  <c:v>182.62099092681058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3046944"/>
        <c:axId val="513046552"/>
      </c:lineChart>
      <c:catAx>
        <c:axId val="513046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513046552"/>
        <c:crosses val="autoZero"/>
        <c:auto val="1"/>
        <c:lblAlgn val="ctr"/>
        <c:lblOffset val="100"/>
        <c:noMultiLvlLbl val="0"/>
      </c:catAx>
      <c:valAx>
        <c:axId val="51304655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5130469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40-49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168.72864924753023</c:v>
                </c:pt>
                <c:pt idx="1">
                  <c:v>193.80068522385133</c:v>
                </c:pt>
                <c:pt idx="2">
                  <c:v>198.44399786924185</c:v>
                </c:pt>
                <c:pt idx="3">
                  <c:v>214.49973018191835</c:v>
                </c:pt>
                <c:pt idx="4">
                  <c:v>147.97382824339019</c:v>
                </c:pt>
                <c:pt idx="5">
                  <c:v>185.06537803069313</c:v>
                </c:pt>
                <c:pt idx="6">
                  <c:v>140.91418347938614</c:v>
                </c:pt>
                <c:pt idx="7">
                  <c:v>156.2080812801274</c:v>
                </c:pt>
                <c:pt idx="8">
                  <c:v>152.55858853138656</c:v>
                </c:pt>
                <c:pt idx="9">
                  <c:v>172.32973694808911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50-59</c:v>
                </c:pt>
              </c:strCache>
            </c:strRef>
          </c:tx>
          <c:spPr>
            <a:ln w="38100">
              <a:solidFill>
                <a:srgbClr val="00FF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Лист1!$C$2:$C$11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87.976009010190737</c:v>
                </c:pt>
                <c:pt idx="5">
                  <c:v>103.83200633235555</c:v>
                </c:pt>
                <c:pt idx="6">
                  <c:v>91.484769215375167</c:v>
                </c:pt>
                <c:pt idx="7">
                  <c:v>62.030800490385225</c:v>
                </c:pt>
                <c:pt idx="8">
                  <c:v>74.509911060002835</c:v>
                </c:pt>
                <c:pt idx="9">
                  <c:v>80.590702741069705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60 и старше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Лист1!$D$2:$D$11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17.147511467398292</c:v>
                </c:pt>
                <c:pt idx="8">
                  <c:v>17.517248001411762</c:v>
                </c:pt>
                <c:pt idx="9">
                  <c:v>19.712949133009332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3047336"/>
        <c:axId val="513044592"/>
      </c:lineChart>
      <c:catAx>
        <c:axId val="513047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ru-RU"/>
          </a:p>
        </c:txPr>
        <c:crossAx val="513044592"/>
        <c:crosses val="autoZero"/>
        <c:auto val="1"/>
        <c:lblAlgn val="ctr"/>
        <c:lblOffset val="100"/>
        <c:noMultiLvlLbl val="0"/>
      </c:catAx>
      <c:valAx>
        <c:axId val="51304459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5130473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Лист1!$B$3:$B$4</c:f>
              <c:strCache>
                <c:ptCount val="2"/>
                <c:pt idx="0">
                  <c:v>гомосексуальные контакты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Лист1!$B$5:$B$43</c:f>
            </c:numRef>
          </c:val>
        </c:ser>
        <c:ser>
          <c:idx val="1"/>
          <c:order val="1"/>
          <c:tx>
            <c:strRef>
              <c:f>Лист1!$C$3:$C$4</c:f>
              <c:strCache>
                <c:ptCount val="2"/>
                <c:pt idx="0">
                  <c:v>гомосексуальные контакты</c:v>
                </c:pt>
                <c:pt idx="1">
                  <c:v>%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Лист1!$C$5:$C$43</c:f>
            </c:numRef>
          </c:val>
        </c:ser>
        <c:ser>
          <c:idx val="2"/>
          <c:order val="2"/>
          <c:tx>
            <c:strRef>
              <c:f>Лист1!$D$3:$D$4</c:f>
              <c:strCache>
                <c:ptCount val="2"/>
                <c:pt idx="0">
                  <c:v>гетеросексуальные контакты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Лист1!$D$5:$D$43</c:f>
            </c:numRef>
          </c:val>
        </c:ser>
        <c:ser>
          <c:idx val="3"/>
          <c:order val="3"/>
          <c:tx>
            <c:strRef>
              <c:f>Лист1!$E$3:$E$4</c:f>
              <c:strCache>
                <c:ptCount val="2"/>
                <c:pt idx="0">
                  <c:v>гетеросексуальные контакты</c:v>
                </c:pt>
                <c:pt idx="1">
                  <c:v>%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accent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Лист1!$E$5:$E$43</c:f>
              <c:numCache>
                <c:formatCode>0.0</c:formatCode>
                <c:ptCount val="10"/>
                <c:pt idx="0">
                  <c:v>56.287030941408823</c:v>
                </c:pt>
                <c:pt idx="1">
                  <c:v>56.032088861462512</c:v>
                </c:pt>
                <c:pt idx="2">
                  <c:v>58.491151816206141</c:v>
                </c:pt>
                <c:pt idx="3">
                  <c:v>59.503105590062113</c:v>
                </c:pt>
                <c:pt idx="4">
                  <c:v>66.908826734471489</c:v>
                </c:pt>
                <c:pt idx="5">
                  <c:v>73.192895497728216</c:v>
                </c:pt>
                <c:pt idx="6">
                  <c:v>71.032890940565494</c:v>
                </c:pt>
                <c:pt idx="7">
                  <c:v>70.426229508196727</c:v>
                </c:pt>
                <c:pt idx="8">
                  <c:v>74.885145482388964</c:v>
                </c:pt>
                <c:pt idx="9">
                  <c:v>71.802841918294845</c:v>
                </c:pt>
              </c:numCache>
            </c:numRef>
          </c:val>
        </c:ser>
        <c:ser>
          <c:idx val="4"/>
          <c:order val="4"/>
          <c:tx>
            <c:strRef>
              <c:f>Лист1!$F$3:$F$4</c:f>
              <c:strCache>
                <c:ptCount val="2"/>
                <c:pt idx="0">
                  <c:v>парентеральное введение наркотиков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Лист1!$F$5:$F$43</c:f>
            </c:numRef>
          </c:val>
        </c:ser>
        <c:ser>
          <c:idx val="5"/>
          <c:order val="5"/>
          <c:tx>
            <c:strRef>
              <c:f>Лист1!$G$3:$G$4</c:f>
              <c:strCache>
                <c:ptCount val="2"/>
                <c:pt idx="0">
                  <c:v>парентеральное введение наркотиков</c:v>
                </c:pt>
                <c:pt idx="1">
                  <c:v>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Лист1!$G$5:$G$43</c:f>
              <c:numCache>
                <c:formatCode>0.0</c:formatCode>
                <c:ptCount val="10"/>
                <c:pt idx="0">
                  <c:v>41.672152732060567</c:v>
                </c:pt>
                <c:pt idx="1">
                  <c:v>41.746374575748227</c:v>
                </c:pt>
                <c:pt idx="2">
                  <c:v>39.646072648245884</c:v>
                </c:pt>
                <c:pt idx="3">
                  <c:v>37.888198757763973</c:v>
                </c:pt>
                <c:pt idx="4">
                  <c:v>30.475844533236469</c:v>
                </c:pt>
                <c:pt idx="5">
                  <c:v>25.113589425857086</c:v>
                </c:pt>
                <c:pt idx="6">
                  <c:v>27.120600115406805</c:v>
                </c:pt>
                <c:pt idx="7">
                  <c:v>26.95081967213115</c:v>
                </c:pt>
                <c:pt idx="8">
                  <c:v>22.970903522205209</c:v>
                </c:pt>
                <c:pt idx="9">
                  <c:v>27.087033747779753</c:v>
                </c:pt>
              </c:numCache>
            </c:numRef>
          </c:val>
        </c:ser>
        <c:ser>
          <c:idx val="6"/>
          <c:order val="6"/>
          <c:tx>
            <c:strRef>
              <c:f>Лист1!$H$3:$H$4</c:f>
              <c:strCache>
                <c:ptCount val="2"/>
                <c:pt idx="0">
                  <c:v>ВБИ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Лист1!$H$5:$H$43</c:f>
            </c:numRef>
          </c:val>
        </c:ser>
        <c:ser>
          <c:idx val="7"/>
          <c:order val="7"/>
          <c:tx>
            <c:strRef>
              <c:f>Лист1!$I$3:$I$4</c:f>
              <c:strCache>
                <c:ptCount val="2"/>
                <c:pt idx="0">
                  <c:v>ВБИ</c:v>
                </c:pt>
                <c:pt idx="1">
                  <c:v>%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Лист1!$I$5:$I$43</c:f>
              <c:numCache>
                <c:formatCode>0.0</c:formatCode>
                <c:ptCount val="10"/>
                <c:pt idx="0">
                  <c:v>0</c:v>
                </c:pt>
                <c:pt idx="1">
                  <c:v>6.1709348966368406E-2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4.1305245766212313E-2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8.8809946714031973E-2</c:v>
                </c:pt>
              </c:numCache>
            </c:numRef>
          </c:val>
        </c:ser>
        <c:ser>
          <c:idx val="8"/>
          <c:order val="8"/>
          <c:tx>
            <c:strRef>
              <c:f>Лист1!$J$3:$J$4</c:f>
              <c:strCache>
                <c:ptCount val="2"/>
                <c:pt idx="0">
                  <c:v>вертикальная передача (от матери ребенку)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Лист1!$J$5:$J$43</c:f>
            </c:numRef>
          </c:val>
        </c:ser>
        <c:ser>
          <c:idx val="9"/>
          <c:order val="9"/>
          <c:tx>
            <c:strRef>
              <c:f>Лист1!$K$3:$K$4</c:f>
              <c:strCache>
                <c:ptCount val="2"/>
                <c:pt idx="0">
                  <c:v>вертикальная передача (от матери ребенку)</c:v>
                </c:pt>
                <c:pt idx="1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Лист1!$K$5:$K$43</c:f>
            </c:numRef>
          </c:val>
        </c:ser>
        <c:ser>
          <c:idx val="10"/>
          <c:order val="10"/>
          <c:tx>
            <c:strRef>
              <c:f>Лист1!$L$3:$L$4</c:f>
              <c:strCache>
                <c:ptCount val="2"/>
                <c:pt idx="0">
                  <c:v>гемоконтактный (в быту)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Лист1!$L$5:$L$43</c:f>
            </c:numRef>
          </c:val>
        </c:ser>
        <c:ser>
          <c:idx val="11"/>
          <c:order val="11"/>
          <c:tx>
            <c:strRef>
              <c:f>Лист1!$M$3:$M$4</c:f>
              <c:strCache>
                <c:ptCount val="2"/>
                <c:pt idx="0">
                  <c:v>гемоконтактный (в быту)</c:v>
                </c:pt>
                <c:pt idx="1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Лист1!$M$5:$M$43</c:f>
            </c:numRef>
          </c:val>
        </c:ser>
        <c:ser>
          <c:idx val="12"/>
          <c:order val="12"/>
          <c:tx>
            <c:strRef>
              <c:f>Лист1!$N$3:$N$4</c:f>
              <c:strCache>
                <c:ptCount val="2"/>
                <c:pt idx="0">
                  <c:v> с установл. путем передачи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Лист1!$N$5:$N$43</c:f>
            </c:numRef>
          </c:val>
        </c:ser>
        <c:ser>
          <c:idx val="14"/>
          <c:order val="13"/>
          <c:tx>
            <c:strRef>
              <c:f>Лист1!$P$3:$P$4</c:f>
              <c:strCache>
                <c:ptCount val="2"/>
                <c:pt idx="0">
                  <c:v> с неустановл. путем передачи</c:v>
                </c:pt>
                <c:pt idx="1">
                  <c:v>абс.</c:v>
                </c:pt>
              </c:strCache>
            </c:strRef>
          </c:tx>
          <c:invertIfNegative val="0"/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Лист1!$P$5:$P$43</c:f>
            </c:numRef>
          </c:val>
        </c:ser>
        <c:ser>
          <c:idx val="15"/>
          <c:order val="14"/>
          <c:tx>
            <c:strRef>
              <c:f>Лист1!$Q$3:$Q$4</c:f>
              <c:strCache>
                <c:ptCount val="2"/>
                <c:pt idx="0">
                  <c:v> с неустановл. путем передачи</c:v>
                </c:pt>
                <c:pt idx="1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Лист1!$A$5:$A$43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 г.</c:v>
                </c:pt>
                <c:pt idx="9">
                  <c:v>2023 г.</c:v>
                </c:pt>
              </c:strCache>
            </c:strRef>
          </c:cat>
          <c:val>
            <c:numRef>
              <c:f>Лист1!$Q$5:$Q$43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0634448"/>
        <c:axId val="510633272"/>
      </c:barChart>
      <c:catAx>
        <c:axId val="510634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10633272"/>
        <c:crosses val="autoZero"/>
        <c:auto val="1"/>
        <c:lblAlgn val="ctr"/>
        <c:lblOffset val="100"/>
        <c:noMultiLvlLbl val="0"/>
      </c:catAx>
      <c:valAx>
        <c:axId val="5106332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10634448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8745632205740581"/>
          <c:y val="0.94181525492601281"/>
          <c:w val="0.62508724389046377"/>
          <c:h val="5.818474507398721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66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181605683523247E-2"/>
                  <c:y val="-6.618440624904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CEB-4FC1-8C44-5BBF69A833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9120380753267638E-2"/>
                  <c:y val="-8.3549390060300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CEB-4FC1-8C44-5BBF69A833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984998268706185E-2"/>
                  <c:y val="-0.10025633594105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CEB-4FC1-8C44-5BBF69A833B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841657459078682E-2"/>
                  <c:y val="-9.1201328728469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7366629836314723E-3"/>
                  <c:y val="-7.16581868580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3683314918157363E-2"/>
                  <c:y val="-9.0025149612753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</c:v>
                </c:pt>
                <c:pt idx="1">
                  <c:v>96.7</c:v>
                </c:pt>
                <c:pt idx="2">
                  <c:v>97.5</c:v>
                </c:pt>
                <c:pt idx="3">
                  <c:v>97.5</c:v>
                </c:pt>
                <c:pt idx="4">
                  <c:v>97.5</c:v>
                </c:pt>
                <c:pt idx="5">
                  <c:v>97.6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CEB-4FC1-8C44-5BBF69A83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734616"/>
        <c:axId val="500725992"/>
      </c:lineChart>
      <c:catAx>
        <c:axId val="50073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725992"/>
        <c:crosses val="autoZero"/>
        <c:auto val="1"/>
        <c:lblAlgn val="ctr"/>
        <c:lblOffset val="100"/>
        <c:noMultiLvlLbl val="0"/>
      </c:catAx>
      <c:valAx>
        <c:axId val="500725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73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66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8646910636498915E-2"/>
                  <c:y val="-0.10284095897955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E1A-4498-A3FC-537BB80C19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1250468943832345E-17"/>
                  <c:y val="-9.7286212590291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E1A-4498-A3FC-537BB80C19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42942485136781E-3"/>
                  <c:y val="-9.503787546196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E1A-4498-A3FC-537BB80C195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858849702735258E-2"/>
                  <c:y val="-9.503787546196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9058998018235044E-3"/>
                  <c:y val="-0.101373733826100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9058998018235044E-3"/>
                  <c:y val="-8.2366158733706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66.599999999999994</c:v>
                </c:pt>
                <c:pt idx="1">
                  <c:v>75.2</c:v>
                </c:pt>
                <c:pt idx="2">
                  <c:v>78.099999999999994</c:v>
                </c:pt>
                <c:pt idx="3">
                  <c:v>82.1</c:v>
                </c:pt>
                <c:pt idx="4">
                  <c:v>84.6</c:v>
                </c:pt>
                <c:pt idx="5">
                  <c:v>87.7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5E1A-4498-A3FC-537BB80C1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6000432"/>
        <c:axId val="502187504"/>
      </c:lineChart>
      <c:catAx>
        <c:axId val="2160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2187504"/>
        <c:crosses val="autoZero"/>
        <c:auto val="1"/>
        <c:lblAlgn val="ctr"/>
        <c:lblOffset val="100"/>
        <c:noMultiLvlLbl val="0"/>
      </c:catAx>
      <c:valAx>
        <c:axId val="50218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00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ВИЧ-инфицированных (от всех причин)</c:v>
                </c:pt>
              </c:strCache>
            </c:strRef>
          </c:tx>
          <c:spPr>
            <a:ln w="66675" cap="rnd">
              <a:solidFill>
                <a:srgbClr val="F8694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867181630841615E-2"/>
                  <c:y val="2.9185863777087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211562759755286E-3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947554393679448E-16"/>
                  <c:y val="7.2964276426133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857311438441806E-3"/>
                  <c:y val="-8.2693280701747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75.5</c:v>
                </c:pt>
                <c:pt idx="1">
                  <c:v>66.900000000000006</c:v>
                </c:pt>
                <c:pt idx="2">
                  <c:v>63.8</c:v>
                </c:pt>
                <c:pt idx="3">
                  <c:v>68.2</c:v>
                </c:pt>
                <c:pt idx="4">
                  <c:v>68.900000000000006</c:v>
                </c:pt>
                <c:pt idx="5">
                  <c:v>69.2</c:v>
                </c:pt>
                <c:pt idx="6" formatCode="0.0">
                  <c:v>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 от ВИЧ</c:v>
                </c:pt>
              </c:strCache>
            </c:strRef>
          </c:tx>
          <c:spPr>
            <a:ln w="666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871580294597627E-2"/>
                  <c:y val="9.7286212590291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286242044760339E-2"/>
                  <c:y val="8.5879212655787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947554393679448E-16"/>
                  <c:y val="9.2421901960776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9571934315326503E-3"/>
                  <c:y val="6.8100348813203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36.200000000000003</c:v>
                </c:pt>
                <c:pt idx="1">
                  <c:v>34.6</c:v>
                </c:pt>
                <c:pt idx="2">
                  <c:v>32.9</c:v>
                </c:pt>
                <c:pt idx="3">
                  <c:v>31.5</c:v>
                </c:pt>
                <c:pt idx="4">
                  <c:v>24.2</c:v>
                </c:pt>
                <c:pt idx="5">
                  <c:v>18.600000000000001</c:v>
                </c:pt>
                <c:pt idx="6">
                  <c:v>25.6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3170752"/>
        <c:axId val="543175848"/>
      </c:lineChart>
      <c:catAx>
        <c:axId val="54317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75848"/>
        <c:crosses val="autoZero"/>
        <c:auto val="1"/>
        <c:lblAlgn val="ctr"/>
        <c:lblOffset val="100"/>
        <c:noMultiLvlLbl val="0"/>
      </c:catAx>
      <c:valAx>
        <c:axId val="54317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17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F1C75-D5E0-4BEA-954F-B7D202CF8304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</dgm:pt>
    <dgm:pt modelId="{093B103F-CE07-47FD-9EC7-2EC7EAF6A800}">
      <dgm:prSet phldrT="[Текст]"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Тестирование на ВИЧ, подтверждение диагноза ВИЧ-инфекции в иммунном </a:t>
          </a:r>
          <a:r>
            <a:rPr lang="ru-RU" sz="2000" b="1" dirty="0" err="1" smtClean="0">
              <a:solidFill>
                <a:schemeClr val="tx1"/>
              </a:solidFill>
            </a:rPr>
            <a:t>блоте</a:t>
          </a:r>
          <a:endParaRPr lang="ru-RU" sz="2000" b="1" dirty="0">
            <a:solidFill>
              <a:schemeClr val="tx1"/>
            </a:solidFill>
          </a:endParaRPr>
        </a:p>
      </dgm:t>
    </dgm:pt>
    <dgm:pt modelId="{0C727D94-19B7-4F29-A8FC-21EB8EFCBA54}" type="parTrans" cxnId="{C989D869-0930-4DC6-B12E-C1F3F967D40D}">
      <dgm:prSet/>
      <dgm:spPr/>
      <dgm:t>
        <a:bodyPr/>
        <a:lstStyle/>
        <a:p>
          <a:endParaRPr lang="ru-RU" b="1"/>
        </a:p>
      </dgm:t>
    </dgm:pt>
    <dgm:pt modelId="{D81491F0-4B42-4C3E-8216-F8B2FCBC6E27}" type="sibTrans" cxnId="{C989D869-0930-4DC6-B12E-C1F3F967D40D}">
      <dgm:prSet/>
      <dgm:spPr>
        <a:ln w="25400">
          <a:solidFill>
            <a:srgbClr val="9E0000"/>
          </a:solidFill>
        </a:ln>
      </dgm:spPr>
      <dgm:t>
        <a:bodyPr/>
        <a:lstStyle/>
        <a:p>
          <a:endParaRPr lang="ru-RU" b="1"/>
        </a:p>
      </dgm:t>
    </dgm:pt>
    <dgm:pt modelId="{5A5C2753-90B2-43E9-A85C-B4304F07A8C4}">
      <dgm:prSet phldrT="[Текст]"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Выявление вторичных заболеваний, определение их тяжести и необходимости лечения</a:t>
          </a:r>
          <a:endParaRPr lang="ru-RU" sz="2000" b="1" dirty="0">
            <a:solidFill>
              <a:schemeClr val="tx1"/>
            </a:solidFill>
          </a:endParaRPr>
        </a:p>
      </dgm:t>
    </dgm:pt>
    <dgm:pt modelId="{43032934-44B8-44F6-A935-DCE454224A80}" type="parTrans" cxnId="{76C7471E-70A3-408A-B435-21951AFB8E4D}">
      <dgm:prSet/>
      <dgm:spPr/>
      <dgm:t>
        <a:bodyPr/>
        <a:lstStyle/>
        <a:p>
          <a:endParaRPr lang="ru-RU" b="1"/>
        </a:p>
      </dgm:t>
    </dgm:pt>
    <dgm:pt modelId="{E84A59E0-034E-48AD-ADBF-E55A8EA01968}" type="sibTrans" cxnId="{76C7471E-70A3-408A-B435-21951AFB8E4D}">
      <dgm:prSet/>
      <dgm:spPr/>
      <dgm:t>
        <a:bodyPr/>
        <a:lstStyle/>
        <a:p>
          <a:endParaRPr lang="ru-RU" b="1"/>
        </a:p>
      </dgm:t>
    </dgm:pt>
    <dgm:pt modelId="{0D6537A7-60C9-4F28-AFD1-CF7F134171B2}">
      <dgm:prSet phldrT="[Текст]"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Выявление сопутствующих заболеваний (в том числе связанных с ВИЧ-инфекцией), определение их тяжести и их лечение</a:t>
          </a:r>
          <a:endParaRPr lang="ru-RU" sz="2000" b="1" dirty="0">
            <a:solidFill>
              <a:schemeClr val="tx1"/>
            </a:solidFill>
          </a:endParaRPr>
        </a:p>
      </dgm:t>
    </dgm:pt>
    <dgm:pt modelId="{F9A23CCE-8298-4912-9E6F-B50C9AFF4DAD}" type="parTrans" cxnId="{D5BA774A-8522-4C19-9CDC-DF20310DC7CE}">
      <dgm:prSet/>
      <dgm:spPr/>
      <dgm:t>
        <a:bodyPr/>
        <a:lstStyle/>
        <a:p>
          <a:endParaRPr lang="ru-RU" b="1"/>
        </a:p>
      </dgm:t>
    </dgm:pt>
    <dgm:pt modelId="{6DCDB5C2-36EF-4341-8A29-9378FF009D39}" type="sibTrans" cxnId="{D5BA774A-8522-4C19-9CDC-DF20310DC7CE}">
      <dgm:prSet/>
      <dgm:spPr/>
      <dgm:t>
        <a:bodyPr/>
        <a:lstStyle/>
        <a:p>
          <a:endParaRPr lang="ru-RU" b="1"/>
        </a:p>
      </dgm:t>
    </dgm:pt>
    <dgm:pt modelId="{E0768B9D-FD71-4907-BE67-B401E419A410}">
      <dgm:prSet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Диспансерное наблюдение, контроль эффективности АРВТ</a:t>
          </a:r>
          <a:endParaRPr lang="ru-RU" sz="2000" b="1" dirty="0">
            <a:solidFill>
              <a:schemeClr val="tx1"/>
            </a:solidFill>
          </a:endParaRPr>
        </a:p>
      </dgm:t>
    </dgm:pt>
    <dgm:pt modelId="{1A380324-C8A0-4DB1-B459-B844B49E68A8}" type="parTrans" cxnId="{D44C182F-0962-4182-95DB-38DCA63CE00E}">
      <dgm:prSet/>
      <dgm:spPr/>
      <dgm:t>
        <a:bodyPr/>
        <a:lstStyle/>
        <a:p>
          <a:endParaRPr lang="ru-RU" b="1"/>
        </a:p>
      </dgm:t>
    </dgm:pt>
    <dgm:pt modelId="{0243DE37-00A1-4ADD-B475-CF1A0EC94296}" type="sibTrans" cxnId="{D44C182F-0962-4182-95DB-38DCA63CE00E}">
      <dgm:prSet/>
      <dgm:spPr/>
      <dgm:t>
        <a:bodyPr/>
        <a:lstStyle/>
        <a:p>
          <a:endParaRPr lang="ru-RU" b="1"/>
        </a:p>
      </dgm:t>
    </dgm:pt>
    <dgm:pt modelId="{596BADF5-8256-447E-9343-57D96B9259B9}">
      <dgm:prSet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Назначение АРВТ (</a:t>
          </a:r>
          <a:r>
            <a:rPr lang="ru-RU" sz="2000" b="1" dirty="0" smtClean="0">
              <a:solidFill>
                <a:srgbClr val="9A0000"/>
              </a:solidFill>
            </a:rPr>
            <a:t>приверженность и непрерывность</a:t>
          </a:r>
          <a:r>
            <a:rPr lang="ru-RU" sz="2000" b="1" dirty="0" smtClean="0">
              <a:solidFill>
                <a:schemeClr val="tx1"/>
              </a:solidFill>
            </a:rPr>
            <a:t>)</a:t>
          </a:r>
          <a:endParaRPr lang="ru-RU" sz="2000" b="1" dirty="0">
            <a:solidFill>
              <a:schemeClr val="tx1"/>
            </a:solidFill>
          </a:endParaRPr>
        </a:p>
      </dgm:t>
    </dgm:pt>
    <dgm:pt modelId="{C8CA819D-5F90-4A9B-9883-73321C9EC859}" type="parTrans" cxnId="{6F8F0620-1A9D-4CC4-9744-FDAD7DFC3F71}">
      <dgm:prSet/>
      <dgm:spPr/>
      <dgm:t>
        <a:bodyPr/>
        <a:lstStyle/>
        <a:p>
          <a:endParaRPr lang="ru-RU" b="1"/>
        </a:p>
      </dgm:t>
    </dgm:pt>
    <dgm:pt modelId="{322ED969-5EB0-42C0-B054-477193293A10}" type="sibTrans" cxnId="{6F8F0620-1A9D-4CC4-9744-FDAD7DFC3F71}">
      <dgm:prSet/>
      <dgm:spPr/>
      <dgm:t>
        <a:bodyPr/>
        <a:lstStyle/>
        <a:p>
          <a:endParaRPr lang="ru-RU" b="1"/>
        </a:p>
      </dgm:t>
    </dgm:pt>
    <dgm:pt modelId="{9AE486AE-6B6C-4434-8433-DAC687D4B42C}">
      <dgm:prSet custT="1"/>
      <dgm:spPr>
        <a:noFill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Определение клинической стадии ВИЧ-инфекции</a:t>
          </a:r>
          <a:endParaRPr lang="ru-RU" sz="2000" b="1" dirty="0">
            <a:solidFill>
              <a:schemeClr val="tx1"/>
            </a:solidFill>
          </a:endParaRPr>
        </a:p>
      </dgm:t>
    </dgm:pt>
    <dgm:pt modelId="{439B4F35-60AA-4E19-9A8D-EB316D96DD44}" type="parTrans" cxnId="{C55C2B38-248F-41E3-A774-DB0BBCCFF253}">
      <dgm:prSet/>
      <dgm:spPr/>
      <dgm:t>
        <a:bodyPr/>
        <a:lstStyle/>
        <a:p>
          <a:endParaRPr lang="ru-RU" b="1"/>
        </a:p>
      </dgm:t>
    </dgm:pt>
    <dgm:pt modelId="{85180A8E-A861-48DA-9709-46AE2DECC61C}" type="sibTrans" cxnId="{C55C2B38-248F-41E3-A774-DB0BBCCFF253}">
      <dgm:prSet/>
      <dgm:spPr/>
      <dgm:t>
        <a:bodyPr/>
        <a:lstStyle/>
        <a:p>
          <a:endParaRPr lang="ru-RU" b="1"/>
        </a:p>
      </dgm:t>
    </dgm:pt>
    <dgm:pt modelId="{4D80D5C8-55DF-49DB-90BC-666B051BC400}" type="pres">
      <dgm:prSet presAssocID="{7E3F1C75-D5E0-4BEA-954F-B7D202CF8304}" presName="Name0" presStyleCnt="0">
        <dgm:presLayoutVars>
          <dgm:chMax val="7"/>
          <dgm:chPref val="7"/>
          <dgm:dir/>
        </dgm:presLayoutVars>
      </dgm:prSet>
      <dgm:spPr/>
    </dgm:pt>
    <dgm:pt modelId="{674A15CA-BC8B-4E7D-9289-A804C5D40D60}" type="pres">
      <dgm:prSet presAssocID="{7E3F1C75-D5E0-4BEA-954F-B7D202CF8304}" presName="Name1" presStyleCnt="0"/>
      <dgm:spPr/>
    </dgm:pt>
    <dgm:pt modelId="{162C848C-8524-41EE-8C7A-C03DB6454670}" type="pres">
      <dgm:prSet presAssocID="{7E3F1C75-D5E0-4BEA-954F-B7D202CF8304}" presName="cycle" presStyleCnt="0"/>
      <dgm:spPr/>
    </dgm:pt>
    <dgm:pt modelId="{0C440D1E-7CD2-4F9D-BEED-A3A5B132ADC1}" type="pres">
      <dgm:prSet presAssocID="{7E3F1C75-D5E0-4BEA-954F-B7D202CF8304}" presName="srcNode" presStyleLbl="node1" presStyleIdx="0" presStyleCnt="6"/>
      <dgm:spPr/>
    </dgm:pt>
    <dgm:pt modelId="{9C2CF718-2CF1-4F0F-91F7-968F3D2F357E}" type="pres">
      <dgm:prSet presAssocID="{7E3F1C75-D5E0-4BEA-954F-B7D202CF8304}" presName="conn" presStyleLbl="parChTrans1D2" presStyleIdx="0" presStyleCnt="1"/>
      <dgm:spPr/>
      <dgm:t>
        <a:bodyPr/>
        <a:lstStyle/>
        <a:p>
          <a:endParaRPr lang="ru-RU"/>
        </a:p>
      </dgm:t>
    </dgm:pt>
    <dgm:pt modelId="{1995119A-64BB-4562-A7CD-62A93AEE7A0D}" type="pres">
      <dgm:prSet presAssocID="{7E3F1C75-D5E0-4BEA-954F-B7D202CF8304}" presName="extraNode" presStyleLbl="node1" presStyleIdx="0" presStyleCnt="6"/>
      <dgm:spPr/>
    </dgm:pt>
    <dgm:pt modelId="{EBFC3E7A-E5D1-4273-AEEC-BE78B13F55F4}" type="pres">
      <dgm:prSet presAssocID="{7E3F1C75-D5E0-4BEA-954F-B7D202CF8304}" presName="dstNode" presStyleLbl="node1" presStyleIdx="0" presStyleCnt="6"/>
      <dgm:spPr/>
    </dgm:pt>
    <dgm:pt modelId="{D1BF1568-3112-465C-9958-17B6A699118D}" type="pres">
      <dgm:prSet presAssocID="{093B103F-CE07-47FD-9EC7-2EC7EAF6A800}" presName="text_1" presStyleLbl="node1" presStyleIdx="0" presStyleCnt="6" custScaleY="138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0C250-A617-4155-9C51-4243147C0086}" type="pres">
      <dgm:prSet presAssocID="{093B103F-CE07-47FD-9EC7-2EC7EAF6A800}" presName="accent_1" presStyleCnt="0"/>
      <dgm:spPr/>
    </dgm:pt>
    <dgm:pt modelId="{FBC8AD13-E3DC-4507-81B0-D43836633FA1}" type="pres">
      <dgm:prSet presAssocID="{093B103F-CE07-47FD-9EC7-2EC7EAF6A800}" presName="accentRepeatNode" presStyleLbl="solidFgAcc1" presStyleIdx="0" presStyleCnt="6"/>
      <dgm:spPr>
        <a:ln w="25400">
          <a:solidFill>
            <a:srgbClr val="C00000"/>
          </a:solidFill>
        </a:ln>
      </dgm:spPr>
    </dgm:pt>
    <dgm:pt modelId="{C2616CAB-A81B-4D71-B4FA-DBAD764FCFC4}" type="pres">
      <dgm:prSet presAssocID="{9AE486AE-6B6C-4434-8433-DAC687D4B42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E6DCB-EF02-43DD-B47D-F30015776B86}" type="pres">
      <dgm:prSet presAssocID="{9AE486AE-6B6C-4434-8433-DAC687D4B42C}" presName="accent_2" presStyleCnt="0"/>
      <dgm:spPr/>
    </dgm:pt>
    <dgm:pt modelId="{10631FCB-F006-4C9B-894D-E0184663B76C}" type="pres">
      <dgm:prSet presAssocID="{9AE486AE-6B6C-4434-8433-DAC687D4B42C}" presName="accentRepeatNode" presStyleLbl="solidFgAcc1" presStyleIdx="1" presStyleCnt="6"/>
      <dgm:spPr>
        <a:ln w="25400">
          <a:solidFill>
            <a:srgbClr val="9E0000"/>
          </a:solidFill>
        </a:ln>
      </dgm:spPr>
    </dgm:pt>
    <dgm:pt modelId="{36E1F121-876A-47E6-AE63-796A364D72CD}" type="pres">
      <dgm:prSet presAssocID="{596BADF5-8256-447E-9343-57D96B9259B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3D8E4-E1C9-4F0C-BC9D-8E78CB9BC9C9}" type="pres">
      <dgm:prSet presAssocID="{596BADF5-8256-447E-9343-57D96B9259B9}" presName="accent_3" presStyleCnt="0"/>
      <dgm:spPr/>
    </dgm:pt>
    <dgm:pt modelId="{30A03C05-AA73-4A9B-BDE7-97F3BDEA3F91}" type="pres">
      <dgm:prSet presAssocID="{596BADF5-8256-447E-9343-57D96B9259B9}" presName="accentRepeatNode" presStyleLbl="solidFgAcc1" presStyleIdx="2" presStyleCnt="6"/>
      <dgm:spPr>
        <a:ln w="25400">
          <a:solidFill>
            <a:srgbClr val="9E0000"/>
          </a:solidFill>
        </a:ln>
      </dgm:spPr>
    </dgm:pt>
    <dgm:pt modelId="{6C1F4D53-9B94-4CEC-98FB-DE8651D8D99B}" type="pres">
      <dgm:prSet presAssocID="{E0768B9D-FD71-4907-BE67-B401E419A41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332CC-C7AF-437B-A30D-7A57DC302854}" type="pres">
      <dgm:prSet presAssocID="{E0768B9D-FD71-4907-BE67-B401E419A410}" presName="accent_4" presStyleCnt="0"/>
      <dgm:spPr/>
    </dgm:pt>
    <dgm:pt modelId="{0F0BC656-970D-464C-A1F5-D86A4AB52DE6}" type="pres">
      <dgm:prSet presAssocID="{E0768B9D-FD71-4907-BE67-B401E419A410}" presName="accentRepeatNode" presStyleLbl="solidFgAcc1" presStyleIdx="3" presStyleCnt="6"/>
      <dgm:spPr>
        <a:ln w="25400">
          <a:solidFill>
            <a:srgbClr val="9E0000"/>
          </a:solidFill>
        </a:ln>
      </dgm:spPr>
    </dgm:pt>
    <dgm:pt modelId="{FC35A896-CD51-4D20-BFC2-24871D150A64}" type="pres">
      <dgm:prSet presAssocID="{5A5C2753-90B2-43E9-A85C-B4304F07A8C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3FB72-E9AC-4B3C-AD09-0B6FA12BA8A9}" type="pres">
      <dgm:prSet presAssocID="{5A5C2753-90B2-43E9-A85C-B4304F07A8C4}" presName="accent_5" presStyleCnt="0"/>
      <dgm:spPr/>
    </dgm:pt>
    <dgm:pt modelId="{25A57517-31DB-46D3-B03C-1B481D1C8E81}" type="pres">
      <dgm:prSet presAssocID="{5A5C2753-90B2-43E9-A85C-B4304F07A8C4}" presName="accentRepeatNode" presStyleLbl="solidFgAcc1" presStyleIdx="4" presStyleCnt="6"/>
      <dgm:spPr>
        <a:ln w="25400">
          <a:solidFill>
            <a:srgbClr val="9E0000"/>
          </a:solidFill>
        </a:ln>
      </dgm:spPr>
    </dgm:pt>
    <dgm:pt modelId="{3A511674-CB9F-4ADA-8ADD-8A8A5B5539F8}" type="pres">
      <dgm:prSet presAssocID="{0D6537A7-60C9-4F28-AFD1-CF7F134171B2}" presName="text_6" presStyleLbl="node1" presStyleIdx="5" presStyleCnt="6" custScaleY="144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59A24-0126-4731-A414-DA24BCD13AFA}" type="pres">
      <dgm:prSet presAssocID="{0D6537A7-60C9-4F28-AFD1-CF7F134171B2}" presName="accent_6" presStyleCnt="0"/>
      <dgm:spPr/>
    </dgm:pt>
    <dgm:pt modelId="{47AEE27C-C20E-4296-8FE2-4F01F5162832}" type="pres">
      <dgm:prSet presAssocID="{0D6537A7-60C9-4F28-AFD1-CF7F134171B2}" presName="accentRepeatNode" presStyleLbl="solidFgAcc1" presStyleIdx="5" presStyleCnt="6" custScaleX="99754" custScaleY="108162"/>
      <dgm:spPr>
        <a:ln w="25400">
          <a:solidFill>
            <a:srgbClr val="9E0000"/>
          </a:solidFill>
        </a:ln>
      </dgm:spPr>
    </dgm:pt>
  </dgm:ptLst>
  <dgm:cxnLst>
    <dgm:cxn modelId="{D0582433-2C8E-42EF-A730-463EC25AE97C}" type="presOf" srcId="{0D6537A7-60C9-4F28-AFD1-CF7F134171B2}" destId="{3A511674-CB9F-4ADA-8ADD-8A8A5B5539F8}" srcOrd="0" destOrd="0" presId="urn:microsoft.com/office/officeart/2008/layout/VerticalCurvedList"/>
    <dgm:cxn modelId="{BA62F3D0-FF05-4945-89E3-84B8E53EA51A}" type="presOf" srcId="{7E3F1C75-D5E0-4BEA-954F-B7D202CF8304}" destId="{4D80D5C8-55DF-49DB-90BC-666B051BC400}" srcOrd="0" destOrd="0" presId="urn:microsoft.com/office/officeart/2008/layout/VerticalCurvedList"/>
    <dgm:cxn modelId="{4B284F00-C92A-47BD-8792-B64AA2315AB9}" type="presOf" srcId="{D81491F0-4B42-4C3E-8216-F8B2FCBC6E27}" destId="{9C2CF718-2CF1-4F0F-91F7-968F3D2F357E}" srcOrd="0" destOrd="0" presId="urn:microsoft.com/office/officeart/2008/layout/VerticalCurvedList"/>
    <dgm:cxn modelId="{6F8F0620-1A9D-4CC4-9744-FDAD7DFC3F71}" srcId="{7E3F1C75-D5E0-4BEA-954F-B7D202CF8304}" destId="{596BADF5-8256-447E-9343-57D96B9259B9}" srcOrd="2" destOrd="0" parTransId="{C8CA819D-5F90-4A9B-9883-73321C9EC859}" sibTransId="{322ED969-5EB0-42C0-B054-477193293A10}"/>
    <dgm:cxn modelId="{C55C2B38-248F-41E3-A774-DB0BBCCFF253}" srcId="{7E3F1C75-D5E0-4BEA-954F-B7D202CF8304}" destId="{9AE486AE-6B6C-4434-8433-DAC687D4B42C}" srcOrd="1" destOrd="0" parTransId="{439B4F35-60AA-4E19-9A8D-EB316D96DD44}" sibTransId="{85180A8E-A861-48DA-9709-46AE2DECC61C}"/>
    <dgm:cxn modelId="{596D2037-E444-4EE3-8F78-E81F5FDE7190}" type="presOf" srcId="{5A5C2753-90B2-43E9-A85C-B4304F07A8C4}" destId="{FC35A896-CD51-4D20-BFC2-24871D150A64}" srcOrd="0" destOrd="0" presId="urn:microsoft.com/office/officeart/2008/layout/VerticalCurvedList"/>
    <dgm:cxn modelId="{2FEEFECE-BF25-403A-BD83-2DC14978F01F}" type="presOf" srcId="{E0768B9D-FD71-4907-BE67-B401E419A410}" destId="{6C1F4D53-9B94-4CEC-98FB-DE8651D8D99B}" srcOrd="0" destOrd="0" presId="urn:microsoft.com/office/officeart/2008/layout/VerticalCurvedList"/>
    <dgm:cxn modelId="{D44C182F-0962-4182-95DB-38DCA63CE00E}" srcId="{7E3F1C75-D5E0-4BEA-954F-B7D202CF8304}" destId="{E0768B9D-FD71-4907-BE67-B401E419A410}" srcOrd="3" destOrd="0" parTransId="{1A380324-C8A0-4DB1-B459-B844B49E68A8}" sibTransId="{0243DE37-00A1-4ADD-B475-CF1A0EC94296}"/>
    <dgm:cxn modelId="{2472C801-E13A-4841-A4D7-231CDC8B6A28}" type="presOf" srcId="{9AE486AE-6B6C-4434-8433-DAC687D4B42C}" destId="{C2616CAB-A81B-4D71-B4FA-DBAD764FCFC4}" srcOrd="0" destOrd="0" presId="urn:microsoft.com/office/officeart/2008/layout/VerticalCurvedList"/>
    <dgm:cxn modelId="{D92E42FD-D9C6-4490-8069-B8D3437FFBB6}" type="presOf" srcId="{596BADF5-8256-447E-9343-57D96B9259B9}" destId="{36E1F121-876A-47E6-AE63-796A364D72CD}" srcOrd="0" destOrd="0" presId="urn:microsoft.com/office/officeart/2008/layout/VerticalCurvedList"/>
    <dgm:cxn modelId="{C989D869-0930-4DC6-B12E-C1F3F967D40D}" srcId="{7E3F1C75-D5E0-4BEA-954F-B7D202CF8304}" destId="{093B103F-CE07-47FD-9EC7-2EC7EAF6A800}" srcOrd="0" destOrd="0" parTransId="{0C727D94-19B7-4F29-A8FC-21EB8EFCBA54}" sibTransId="{D81491F0-4B42-4C3E-8216-F8B2FCBC6E27}"/>
    <dgm:cxn modelId="{D5BA774A-8522-4C19-9CDC-DF20310DC7CE}" srcId="{7E3F1C75-D5E0-4BEA-954F-B7D202CF8304}" destId="{0D6537A7-60C9-4F28-AFD1-CF7F134171B2}" srcOrd="5" destOrd="0" parTransId="{F9A23CCE-8298-4912-9E6F-B50C9AFF4DAD}" sibTransId="{6DCDB5C2-36EF-4341-8A29-9378FF009D39}"/>
    <dgm:cxn modelId="{D2D1589D-32A6-4CE0-8499-7FA7A41C829F}" type="presOf" srcId="{093B103F-CE07-47FD-9EC7-2EC7EAF6A800}" destId="{D1BF1568-3112-465C-9958-17B6A699118D}" srcOrd="0" destOrd="0" presId="urn:microsoft.com/office/officeart/2008/layout/VerticalCurvedList"/>
    <dgm:cxn modelId="{76C7471E-70A3-408A-B435-21951AFB8E4D}" srcId="{7E3F1C75-D5E0-4BEA-954F-B7D202CF8304}" destId="{5A5C2753-90B2-43E9-A85C-B4304F07A8C4}" srcOrd="4" destOrd="0" parTransId="{43032934-44B8-44F6-A935-DCE454224A80}" sibTransId="{E84A59E0-034E-48AD-ADBF-E55A8EA01968}"/>
    <dgm:cxn modelId="{862D2101-4F88-4564-B99F-609CA9F74FA1}" type="presParOf" srcId="{4D80D5C8-55DF-49DB-90BC-666B051BC400}" destId="{674A15CA-BC8B-4E7D-9289-A804C5D40D60}" srcOrd="0" destOrd="0" presId="urn:microsoft.com/office/officeart/2008/layout/VerticalCurvedList"/>
    <dgm:cxn modelId="{13004ED6-B171-40AC-A777-E37B5B4D04C2}" type="presParOf" srcId="{674A15CA-BC8B-4E7D-9289-A804C5D40D60}" destId="{162C848C-8524-41EE-8C7A-C03DB6454670}" srcOrd="0" destOrd="0" presId="urn:microsoft.com/office/officeart/2008/layout/VerticalCurvedList"/>
    <dgm:cxn modelId="{8C9D0D33-24DF-44EE-9612-060DB33112D1}" type="presParOf" srcId="{162C848C-8524-41EE-8C7A-C03DB6454670}" destId="{0C440D1E-7CD2-4F9D-BEED-A3A5B132ADC1}" srcOrd="0" destOrd="0" presId="urn:microsoft.com/office/officeart/2008/layout/VerticalCurvedList"/>
    <dgm:cxn modelId="{9D2417B9-01FC-4257-8E96-6904394FD5F2}" type="presParOf" srcId="{162C848C-8524-41EE-8C7A-C03DB6454670}" destId="{9C2CF718-2CF1-4F0F-91F7-968F3D2F357E}" srcOrd="1" destOrd="0" presId="urn:microsoft.com/office/officeart/2008/layout/VerticalCurvedList"/>
    <dgm:cxn modelId="{682BDB7E-36D7-412F-8F42-CDEDDB3449E4}" type="presParOf" srcId="{162C848C-8524-41EE-8C7A-C03DB6454670}" destId="{1995119A-64BB-4562-A7CD-62A93AEE7A0D}" srcOrd="2" destOrd="0" presId="urn:microsoft.com/office/officeart/2008/layout/VerticalCurvedList"/>
    <dgm:cxn modelId="{5E5B77F6-8959-48BA-B2D6-57141DC82F56}" type="presParOf" srcId="{162C848C-8524-41EE-8C7A-C03DB6454670}" destId="{EBFC3E7A-E5D1-4273-AEEC-BE78B13F55F4}" srcOrd="3" destOrd="0" presId="urn:microsoft.com/office/officeart/2008/layout/VerticalCurvedList"/>
    <dgm:cxn modelId="{403C1DC7-2821-4AAE-BED8-D669296A08E8}" type="presParOf" srcId="{674A15CA-BC8B-4E7D-9289-A804C5D40D60}" destId="{D1BF1568-3112-465C-9958-17B6A699118D}" srcOrd="1" destOrd="0" presId="urn:microsoft.com/office/officeart/2008/layout/VerticalCurvedList"/>
    <dgm:cxn modelId="{156E3078-965F-4197-92A0-39F23F08490E}" type="presParOf" srcId="{674A15CA-BC8B-4E7D-9289-A804C5D40D60}" destId="{6780C250-A617-4155-9C51-4243147C0086}" srcOrd="2" destOrd="0" presId="urn:microsoft.com/office/officeart/2008/layout/VerticalCurvedList"/>
    <dgm:cxn modelId="{5995ABEB-C707-45C7-8F41-323838D03A2C}" type="presParOf" srcId="{6780C250-A617-4155-9C51-4243147C0086}" destId="{FBC8AD13-E3DC-4507-81B0-D43836633FA1}" srcOrd="0" destOrd="0" presId="urn:microsoft.com/office/officeart/2008/layout/VerticalCurvedList"/>
    <dgm:cxn modelId="{8A23AF15-86B4-4D8C-8CE1-F4429173F248}" type="presParOf" srcId="{674A15CA-BC8B-4E7D-9289-A804C5D40D60}" destId="{C2616CAB-A81B-4D71-B4FA-DBAD764FCFC4}" srcOrd="3" destOrd="0" presId="urn:microsoft.com/office/officeart/2008/layout/VerticalCurvedList"/>
    <dgm:cxn modelId="{5C9B15FB-D989-44E2-BC46-D016C96C5D99}" type="presParOf" srcId="{674A15CA-BC8B-4E7D-9289-A804C5D40D60}" destId="{DF5E6DCB-EF02-43DD-B47D-F30015776B86}" srcOrd="4" destOrd="0" presId="urn:microsoft.com/office/officeart/2008/layout/VerticalCurvedList"/>
    <dgm:cxn modelId="{83AE9E50-7C65-485A-9A68-9BA7AC5FA753}" type="presParOf" srcId="{DF5E6DCB-EF02-43DD-B47D-F30015776B86}" destId="{10631FCB-F006-4C9B-894D-E0184663B76C}" srcOrd="0" destOrd="0" presId="urn:microsoft.com/office/officeart/2008/layout/VerticalCurvedList"/>
    <dgm:cxn modelId="{55CBBB76-F1D4-4BEA-8254-F1425431C51C}" type="presParOf" srcId="{674A15CA-BC8B-4E7D-9289-A804C5D40D60}" destId="{36E1F121-876A-47E6-AE63-796A364D72CD}" srcOrd="5" destOrd="0" presId="urn:microsoft.com/office/officeart/2008/layout/VerticalCurvedList"/>
    <dgm:cxn modelId="{210B5A6B-7096-4EB9-8800-BB37723B0D8D}" type="presParOf" srcId="{674A15CA-BC8B-4E7D-9289-A804C5D40D60}" destId="{14C3D8E4-E1C9-4F0C-BC9D-8E78CB9BC9C9}" srcOrd="6" destOrd="0" presId="urn:microsoft.com/office/officeart/2008/layout/VerticalCurvedList"/>
    <dgm:cxn modelId="{1779041B-489D-4892-97E9-B35ABA48FFD6}" type="presParOf" srcId="{14C3D8E4-E1C9-4F0C-BC9D-8E78CB9BC9C9}" destId="{30A03C05-AA73-4A9B-BDE7-97F3BDEA3F91}" srcOrd="0" destOrd="0" presId="urn:microsoft.com/office/officeart/2008/layout/VerticalCurvedList"/>
    <dgm:cxn modelId="{E824043C-AAE4-4B5D-8E13-F9EFBA86D97B}" type="presParOf" srcId="{674A15CA-BC8B-4E7D-9289-A804C5D40D60}" destId="{6C1F4D53-9B94-4CEC-98FB-DE8651D8D99B}" srcOrd="7" destOrd="0" presId="urn:microsoft.com/office/officeart/2008/layout/VerticalCurvedList"/>
    <dgm:cxn modelId="{9C4CC354-A03E-4787-8D1F-761BD2F3F0E7}" type="presParOf" srcId="{674A15CA-BC8B-4E7D-9289-A804C5D40D60}" destId="{F40332CC-C7AF-437B-A30D-7A57DC302854}" srcOrd="8" destOrd="0" presId="urn:microsoft.com/office/officeart/2008/layout/VerticalCurvedList"/>
    <dgm:cxn modelId="{DE13325C-7F51-498F-9FE7-0FF43238F797}" type="presParOf" srcId="{F40332CC-C7AF-437B-A30D-7A57DC302854}" destId="{0F0BC656-970D-464C-A1F5-D86A4AB52DE6}" srcOrd="0" destOrd="0" presId="urn:microsoft.com/office/officeart/2008/layout/VerticalCurvedList"/>
    <dgm:cxn modelId="{F18F4E0F-4144-4776-800C-0E33664E699E}" type="presParOf" srcId="{674A15CA-BC8B-4E7D-9289-A804C5D40D60}" destId="{FC35A896-CD51-4D20-BFC2-24871D150A64}" srcOrd="9" destOrd="0" presId="urn:microsoft.com/office/officeart/2008/layout/VerticalCurvedList"/>
    <dgm:cxn modelId="{85E80D29-E1E6-4998-AD6D-E0829D86DB1D}" type="presParOf" srcId="{674A15CA-BC8B-4E7D-9289-A804C5D40D60}" destId="{8C03FB72-E9AC-4B3C-AD09-0B6FA12BA8A9}" srcOrd="10" destOrd="0" presId="urn:microsoft.com/office/officeart/2008/layout/VerticalCurvedList"/>
    <dgm:cxn modelId="{092E10CD-882C-4FB9-81E6-1D1835374D33}" type="presParOf" srcId="{8C03FB72-E9AC-4B3C-AD09-0B6FA12BA8A9}" destId="{25A57517-31DB-46D3-B03C-1B481D1C8E81}" srcOrd="0" destOrd="0" presId="urn:microsoft.com/office/officeart/2008/layout/VerticalCurvedList"/>
    <dgm:cxn modelId="{9D1666E8-61EA-41BE-BF8A-0343A80D2F22}" type="presParOf" srcId="{674A15CA-BC8B-4E7D-9289-A804C5D40D60}" destId="{3A511674-CB9F-4ADA-8ADD-8A8A5B5539F8}" srcOrd="11" destOrd="0" presId="urn:microsoft.com/office/officeart/2008/layout/VerticalCurvedList"/>
    <dgm:cxn modelId="{B884B57B-C8AB-4687-BC36-969DD1E03D65}" type="presParOf" srcId="{674A15CA-BC8B-4E7D-9289-A804C5D40D60}" destId="{BF259A24-0126-4731-A414-DA24BCD13AFA}" srcOrd="12" destOrd="0" presId="urn:microsoft.com/office/officeart/2008/layout/VerticalCurvedList"/>
    <dgm:cxn modelId="{E4A5A20E-10D0-4163-A9DB-F322805446A9}" type="presParOf" srcId="{BF259A24-0126-4731-A414-DA24BCD13AFA}" destId="{47AEE27C-C20E-4296-8FE2-4F01F51628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7FCD9-652E-46A1-BFB3-EF18918770A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9CB76-18B6-4E08-82BB-35975E54C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4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A34A5-C00E-4309-8579-7CFD7430F0B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24B6E-0275-49A6-8DD6-CE7435B1F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7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уважаемые</a:t>
            </a:r>
            <a:r>
              <a:rPr lang="ru-RU" baseline="0" dirty="0" smtClean="0"/>
              <a:t> </a:t>
            </a:r>
            <a:r>
              <a:rPr lang="ru-RU" dirty="0" smtClean="0"/>
              <a:t>коллеги! Разрешите представить вашему вниманию доклад об эпидемиологической ситуации на территории Самарской области и работе службы профилактики и борьбы со СПИД в 2023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7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b="1" dirty="0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A9193E7-1299-43F9-934F-7B9249964C17}" type="slidenum">
              <a:rPr lang="ru-RU" altLang="ru-RU" smtClean="0">
                <a:solidFill>
                  <a:srgbClr val="000000"/>
                </a:solidFill>
              </a:rPr>
              <a:pPr/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76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/>
              <a:t>Самарская область лидирует в ПФО (на 1-м месте) по числу детей, рождённых от ВИЧ-инфицированных матерей, поэтому профилактика перинатальной передачи ВИЧ от матери ребёнку – одно из самых важных направлений нашей деятельности. Роды ВИЧ-инфицированных женщин в 2023 году составили 1,87% </a:t>
            </a:r>
            <a:r>
              <a:rPr lang="ru-RU" altLang="ru-RU" dirty="0" smtClean="0">
                <a:solidFill>
                  <a:srgbClr val="FF0000"/>
                </a:solidFill>
              </a:rPr>
              <a:t>от общего кол-ва родов в регионе (406/22 606), в 2022 году - 2,2% (23 232/507) (2020 год 2,4% - 26 616/641, 2021 год 2,2%</a:t>
            </a:r>
            <a:r>
              <a:rPr lang="ru-RU" altLang="ru-RU" baseline="0" dirty="0" smtClean="0">
                <a:solidFill>
                  <a:srgbClr val="FF0000"/>
                </a:solidFill>
              </a:rPr>
              <a:t> - </a:t>
            </a:r>
            <a:r>
              <a:rPr lang="ru-RU" altLang="ru-RU" dirty="0" smtClean="0">
                <a:solidFill>
                  <a:srgbClr val="FF0000"/>
                </a:solidFill>
              </a:rPr>
              <a:t>25 986/582).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За последние три года на 5,6% увеличился охват пар «мать-дитя» трёхэтапной </a:t>
            </a:r>
            <a:r>
              <a:rPr lang="ru-RU" altLang="ru-RU" dirty="0" err="1" smtClean="0"/>
              <a:t>химиопрофилактикой</a:t>
            </a:r>
            <a:r>
              <a:rPr lang="ru-RU" altLang="ru-RU" dirty="0" smtClean="0"/>
              <a:t> перинатальной передачи ВИЧ-инфекции от матери ребёнку; по итогам 2020 года достигнут целевой показатель второго этапа (во время родов),</a:t>
            </a:r>
            <a:r>
              <a:rPr lang="ru-RU" altLang="ru-RU" baseline="0" dirty="0" smtClean="0"/>
              <a:t> в</a:t>
            </a:r>
            <a:r>
              <a:rPr lang="ru-RU" altLang="ru-RU" dirty="0" smtClean="0"/>
              <a:t> 2021 году впервые достигнут важный показатель стратегии – проведение </a:t>
            </a:r>
            <a:r>
              <a:rPr lang="ru-RU" altLang="ru-RU" dirty="0" err="1" smtClean="0"/>
              <a:t>химиопрофилактики</a:t>
            </a:r>
            <a:r>
              <a:rPr lang="ru-RU" altLang="ru-RU" dirty="0" smtClean="0"/>
              <a:t> 100% новорожденных. В 2023 году также достигнуты все показатели.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FF0000"/>
                </a:solidFill>
              </a:rPr>
              <a:t>Не</a:t>
            </a:r>
            <a:r>
              <a:rPr lang="ru-RU" altLang="ru-RU" baseline="0" dirty="0" smtClean="0">
                <a:solidFill>
                  <a:srgbClr val="FF0000"/>
                </a:solidFill>
              </a:rPr>
              <a:t> получили 1-й этап ХП в 2022 году 20 женщин (3,9%), в 2023 году – 9 женщин (2,2%), из них не состояли на  учете в Ж/К и неявка для получения АРВ препаратов по 3 случая, отказ – 1, выявление ВИЧ-позитивной в родах – 1, позднее обращение  -1.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На достижение целевого уровня 1-го и 3-го этапов непосредственное негативное влияние оказывает обращение женщин для постановки на учет по беременности на поздних сроках или полное отсутствие наблюдения беременной женщины в женской консультации и появление ее в «поле зрения» медицины уже в родах.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Сохраняется достаточно высокий уровень «ВИЧ-диссидентства», влияющий на оказание медицинской помощи несовершеннолетним, отказы от лечения детей, родившихся от ВИЧ-инфицированных матерей.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Для достижения целевых уровней всех трёх этапов </a:t>
            </a:r>
            <a:r>
              <a:rPr lang="ru-RU" altLang="ru-RU" dirty="0" err="1" smtClean="0"/>
              <a:t>химиопрофилактики</a:t>
            </a:r>
            <a:r>
              <a:rPr lang="ru-RU" altLang="ru-RU" dirty="0" smtClean="0"/>
              <a:t> перинатальной передачи ВИЧ-инфекции от матери ребёнку мы прилагаем усилия не только службы профилактики и борьбы с ВИЧ, но и всей системы оказания медицинской помощи женщинам и детям Самарской области (женские консультации и детские поликлиники).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Показатель реализации ВИЧ инфекции у детей ежегодно имеет стойкую тенденцию к снижению и за 2023 год он составил 0,5%.</a:t>
            </a:r>
          </a:p>
          <a:p>
            <a:pPr>
              <a:spcBef>
                <a:spcPct val="0"/>
              </a:spcBef>
            </a:pPr>
            <a:endParaRPr lang="ru-RU" altLang="ru-RU" dirty="0" smtClean="0"/>
          </a:p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A91712B-7F29-456A-8B27-E6BC305C8374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8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Нам удалось достичь значительных успехов в лечении ВИЧ-инфицированных детей: все дети охвачены диспансерным наблюдением; более 99% получают АРВТ; </a:t>
            </a:r>
            <a:r>
              <a:rPr lang="ru-RU" altLang="ru-RU" i="1" u="sng" dirty="0" smtClean="0">
                <a:solidFill>
                  <a:srgbClr val="FF0000"/>
                </a:solidFill>
              </a:rPr>
              <a:t>вирусная нагрузка у 74,2% получающих АРВТ детей неопределяемая.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 целях обеспечения стопроцентного охвата детей с ВИЧ-инфекцией лечением СПИД центром проведена работа с привлечением службы семьи, опеки и попечительства и органов прокуратуры – инициировано 67 обращений.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023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Таким образом, в Самарской области в 2023 году достигнуты целевые уровни всех показателей реализации Государственной стратегии противодействия распространению ВИЧ-инфекции в Самарской области.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1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рамках реализации мероприятий по профилактике ВИЧ-инфекции и гепатитов В и С для населения региона проведены широкомасштабные информационно-коммуникационные мероприятия, направленные на широкое информирование и вовлечение общественности в борьбу с распространением ВИЧ-инфекции, в том числе популяризация тестирования на ВИЧ: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размещена наружная реклама на уличных баннерах, </a:t>
            </a:r>
            <a:r>
              <a:rPr lang="ru-RU" dirty="0" err="1" smtClean="0"/>
              <a:t>призматронах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медиащитах</a:t>
            </a:r>
            <a:r>
              <a:rPr lang="ru-RU" baseline="0" dirty="0" smtClean="0"/>
              <a:t> </a:t>
            </a:r>
            <a:r>
              <a:rPr lang="ru-RU" dirty="0" smtClean="0"/>
              <a:t>(показано </a:t>
            </a:r>
            <a:r>
              <a:rPr lang="ru-RU" altLang="ru-RU" dirty="0" smtClean="0"/>
              <a:t>более  240-тысяч профилактических роликов</a:t>
            </a:r>
            <a:r>
              <a:rPr lang="ru-RU" dirty="0" smtClean="0"/>
              <a:t>);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более 1 миллиона 700 тысяч показов видеороликов в региональной </a:t>
            </a:r>
            <a:r>
              <a:rPr lang="ru-RU" dirty="0" err="1" smtClean="0"/>
              <a:t>видеосети</a:t>
            </a:r>
            <a:r>
              <a:rPr lang="ru-RU" dirty="0" smtClean="0"/>
              <a:t> (</a:t>
            </a:r>
            <a:r>
              <a:rPr lang="ru-RU" altLang="ru-RU" dirty="0" smtClean="0"/>
              <a:t>в онлайн кинотеатрах, сайтах, </a:t>
            </a:r>
            <a:r>
              <a:rPr lang="ru-RU" altLang="ru-RU" dirty="0" err="1" smtClean="0"/>
              <a:t>стриминговых</a:t>
            </a:r>
            <a:r>
              <a:rPr lang="ru-RU" altLang="ru-RU" dirty="0" smtClean="0"/>
              <a:t> ТВ-каналах, новостных и бизнес ресурсах</a:t>
            </a:r>
            <a:r>
              <a:rPr lang="ru-RU" dirty="0" smtClean="0"/>
              <a:t>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120 публикаций в социальных сетях на новостей на</a:t>
            </a:r>
            <a:r>
              <a:rPr lang="ru-RU" altLang="ru-RU" b="0" dirty="0" smtClean="0"/>
              <a:t> сайтах крупнейших федеральных новостных изданий (КП, АиФ и Коммерсант) в их региональной части размещено;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0" dirty="0" smtClean="0"/>
              <a:t>Более 50000 посещений </a:t>
            </a:r>
            <a:r>
              <a:rPr lang="ru-RU" altLang="ru-RU" dirty="0" smtClean="0"/>
              <a:t>статьи - </a:t>
            </a:r>
            <a:r>
              <a:rPr lang="ru-RU" altLang="ru-RU" dirty="0" err="1" smtClean="0"/>
              <a:t>Лонгрид</a:t>
            </a:r>
            <a:r>
              <a:rPr lang="ru-RU" altLang="ru-RU" dirty="0" smtClean="0"/>
              <a:t> с исчерпывающей информацией о ВИЧ-инфекции и её профилактики в Самарской области;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Размещено </a:t>
            </a:r>
            <a:r>
              <a:rPr lang="ru-RU" sz="1200" dirty="0" smtClean="0"/>
              <a:t>более 800 публикаций в </a:t>
            </a:r>
            <a:r>
              <a:rPr lang="ru-RU" sz="1200" dirty="0" err="1" smtClean="0"/>
              <a:t>госпабликах</a:t>
            </a:r>
            <a:r>
              <a:rPr lang="ru-RU" sz="1200" dirty="0" smtClean="0"/>
              <a:t> 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 и Одноклассники, а так же на официальном</a:t>
            </a:r>
            <a:r>
              <a:rPr lang="ru-RU" sz="1200" baseline="0" dirty="0" smtClean="0"/>
              <a:t> </a:t>
            </a:r>
            <a:r>
              <a:rPr lang="ru-RU" sz="1200" dirty="0" smtClean="0"/>
              <a:t>сайте ГБУЗ СОКЦ СПИД</a:t>
            </a:r>
            <a:endParaRPr lang="ru-RU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более 2-х тысяч трансляций социальных видеороликов на областных телеканалах; 3 телевизионных передачи и 4 новостных сюжета </a:t>
            </a:r>
            <a:r>
              <a:rPr lang="ru-RU" sz="1200" dirty="0" smtClean="0"/>
              <a:t>на областных телеканалах</a:t>
            </a:r>
            <a:r>
              <a:rPr lang="ru-RU" dirty="0" smtClean="0"/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2000 выходов </a:t>
            </a:r>
            <a:r>
              <a:rPr lang="ru-RU" dirty="0" err="1" smtClean="0"/>
              <a:t>аудиороликов</a:t>
            </a:r>
            <a:r>
              <a:rPr lang="ru-RU" dirty="0" smtClean="0"/>
              <a:t> на областных радиостанциях;</a:t>
            </a:r>
          </a:p>
          <a:p>
            <a:r>
              <a:rPr lang="ru-RU" dirty="0" smtClean="0"/>
              <a:t>С привлечением социально ориентированной некоммерческой организации реализовано 80 профилактических мероприятий среди ключевых и уязвимых в отношении ВИЧ-инфекции групп, в рамках которых проконсультировано и протестировано 1800 человек.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41FD-AD25-47A0-B0E8-DA43CA6B598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49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41FD-AD25-47A0-B0E8-DA43CA6B598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27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заключенных соглашений и государственного контракта с </a:t>
            </a:r>
            <a:r>
              <a:rPr lang="ru-RU" dirty="0" smtClean="0"/>
              <a:t>социально ориентированными некоммерческими организациями, </a:t>
            </a:r>
            <a:r>
              <a:rPr lang="ru-RU" alt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большая профилактическая работа как среди уязвимых групп, так и среди общего населения.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рамках заключенного </a:t>
            </a:r>
            <a:r>
              <a:rPr lang="ru-RU" altLang="ru-RU" sz="1200" b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гос.контракта</a:t>
            </a:r>
            <a:r>
              <a:rPr lang="ru-RU" alt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</a:t>
            </a:r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полевая – АУТРИЧ</a:t>
            </a:r>
            <a:r>
              <a:rPr lang="ru-RU" sz="12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/>
              <a:t>реализовано 80 профилактических мероприятий среди ключевых и уязвимых в отношении ВИЧ-инфекции групп, в рамках которых проконсультировано и протестировано 1800 человек.</a:t>
            </a:r>
          </a:p>
          <a:p>
            <a:pPr>
              <a:spcBef>
                <a:spcPct val="0"/>
              </a:spcBef>
            </a:pPr>
            <a:r>
              <a:rPr lang="ru-RU" altLang="ru-RU" dirty="0" smtClean="0"/>
              <a:t>- Благодаря помощи в организации и привлечению волонтеров проведено 7 совместных мероприятий с молодежным сообществом</a:t>
            </a:r>
            <a:r>
              <a:rPr lang="ru-RU" altLang="ru-RU" baseline="0" dirty="0" smtClean="0"/>
              <a:t> </a:t>
            </a:r>
            <a:r>
              <a:rPr lang="ru-RU" altLang="ru-RU" baseline="0" dirty="0" err="1" smtClean="0"/>
              <a:t>ЗаВолгу</a:t>
            </a:r>
            <a:r>
              <a:rPr lang="ru-RU" altLang="ru-RU" baseline="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ru-RU" altLang="ru-RU" baseline="0" dirty="0" smtClean="0"/>
              <a:t>- Проведено 7 мероприятий в центрах помощи для подростков,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оставшимся без попечения родителей.</a:t>
            </a:r>
          </a:p>
          <a:p>
            <a:pPr>
              <a:spcBef>
                <a:spcPct val="0"/>
              </a:spcBef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Благодаря сотрудничеству с Автономной благотворительной некоммерческой организацией «Новый век» и реализацией в регионе федерального проекта «Тест для Победы», в городах нашей области была организована работа мобильных пунктов тестирования, где все желающие смогли: пройти бесплатное, анонимное экспресс-тестирование на ВИЧ-инфекцию, узнать свой ВИЧ-статус </a:t>
            </a:r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4B579-4AB9-4DE9-AFA0-CBB2DC3788F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356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</a:t>
            </a:r>
            <a:r>
              <a:rPr lang="ru-RU" baseline="0" dirty="0" smtClean="0"/>
              <a:t> 2023 году проведено б</a:t>
            </a:r>
            <a:r>
              <a:rPr lang="ru-RU" dirty="0" smtClean="0"/>
              <a:t>олее 80 профилактических акций для населения, включающих в себя публичные акции, лекции и беседы в образовательных и трудовых коллективах с проведением экспресс-тестирования на ВИЧ, в которых приняли участие более 5 тысяч человек, протестировано</a:t>
            </a:r>
            <a:r>
              <a:rPr lang="ru-RU" baseline="0" dirty="0" smtClean="0"/>
              <a:t> более 950 человек, выявлено 2 положительных результата</a:t>
            </a:r>
            <a:r>
              <a:rPr lang="ru-RU" dirty="0" smtClean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41FD-AD25-47A0-B0E8-DA43CA6B598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77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1200" dirty="0" smtClean="0"/>
              <a:t>Опубликовано более 800 публикаций в </a:t>
            </a:r>
            <a:r>
              <a:rPr lang="ru-RU" sz="1200" dirty="0" err="1" smtClean="0"/>
              <a:t>Госпабликах</a:t>
            </a:r>
            <a:r>
              <a:rPr lang="ru-RU" sz="1200" dirty="0" smtClean="0"/>
              <a:t> и на официальном сайте ГБУЗ СОКЦ СПИД</a:t>
            </a:r>
            <a:endParaRPr lang="ru-RU" altLang="ru-RU" dirty="0" smtClean="0"/>
          </a:p>
          <a:p>
            <a:pPr eaLnBrk="1" hangingPunct="1"/>
            <a:r>
              <a:rPr lang="ru-RU" altLang="ru-RU" dirty="0" smtClean="0"/>
              <a:t>По оценке центра управления регионом Самарской области, </a:t>
            </a:r>
            <a:r>
              <a:rPr lang="ru-RU" altLang="ru-RU" dirty="0" err="1" smtClean="0"/>
              <a:t>госпаблик</a:t>
            </a:r>
            <a:r>
              <a:rPr lang="ru-RU" altLang="ru-RU" dirty="0" smtClean="0"/>
              <a:t> Самарского СПИД Центра в социальной сети </a:t>
            </a:r>
            <a:r>
              <a:rPr lang="ru-RU" altLang="ru-RU" dirty="0" err="1" smtClean="0"/>
              <a:t>Вконтакте</a:t>
            </a:r>
            <a:r>
              <a:rPr lang="ru-RU" altLang="ru-RU" dirty="0" smtClean="0"/>
              <a:t> в течении 2023 года дважды вошел в ТОП </a:t>
            </a:r>
            <a:r>
              <a:rPr lang="ru-RU" altLang="ru-RU" dirty="0" err="1" smtClean="0"/>
              <a:t>госпабликов</a:t>
            </a:r>
            <a:r>
              <a:rPr lang="ru-RU" altLang="ru-RU" dirty="0" smtClean="0"/>
              <a:t>-отличников, которые максимально отвечают всем критериям.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41FD-AD25-47A0-B0E8-DA43CA6B598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15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>
              <a:defRPr/>
            </a:pPr>
            <a:endParaRPr lang="ru-RU" sz="800" dirty="0" smtClean="0"/>
          </a:p>
        </p:txBody>
      </p:sp>
      <p:sp>
        <p:nvSpPr>
          <p:cNvPr id="29699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875" y="503238"/>
            <a:ext cx="419100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0791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ВИЧ-инфекция,  как социально-значимое заболевание представляет серьезную угрозу жизни, здоровью и благосостоянию населения. Именно это заболевание может наносить социально- экономический ущерб нашему обществу,  влиять на демографическую ситуацию.</a:t>
            </a:r>
          </a:p>
          <a:p>
            <a:r>
              <a:rPr lang="ru-RU" dirty="0" smtClean="0"/>
              <a:t>Именно поэтому Правительством Российской Федерации ВИЧ-инфекция отнесена к угрозам общественной безопасности и противодействие её распространению имеет государственное стратегическое значение.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D2FC2-30FC-432F-8BA2-1FA1CA2FB11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43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2021 года в РФ реализуется Государственная стратегия противодействия распространению ВИЧ-инфекции до 2030 года (далее - Стратегия), утвержденная распоряжением  Правительства РФ.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Целью Стратегии является предупреждение распространения ВИЧ-инфекции на территории Российской Федерации путем достижения постоянного снижения числа новых случаев ВИЧ-инфекции среди населения и снижения смертности от заболеваний, ассоциированных с ВИЧ-инфекцией и СПИДом, чтобы к 2030 году это заболевание перестало быть угрозой общественному здоровью.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«Стратегия»  для регионов является основой для организации деятельности и взаимодействия органов государственной власти субъектов РФ и органов местного самоуправления, государственных и социально ориентированных некоммерческих организаций, работающих в области противодействия распространению ВИЧ-инфекции.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задач стратегии: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повышение информированности граждан, реализация межведомственных программ профилактики ВИЧ-инфекции среди населения,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мотивирование на ЗОЖ  через проведение информационно-коммуникационных кампаний</a:t>
            </a:r>
            <a:endParaRPr lang="ru-RU" sz="1200" b="1" kern="1200" dirty="0" smtClean="0">
              <a:solidFill>
                <a:srgbClr val="0D0D0D"/>
              </a:solidFill>
              <a:latin typeface="+mn-lt"/>
              <a:ea typeface="+mn-ea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Реализация индивидуальных подходов и адресных программ профилактики ВИЧ-инфекции в ключевых и уязвимых в отношении ВИЧ-инфекции группах населения;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формирование социальной среды, исключающей дискриминацию и стигматизацию по отношению к лицам с ВИЧ-инфекцией;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предоставление социальной поддержки ВИЧ-инфицированным, обеспечение высокого качества жизни детей с ВИЧ-инфекцией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0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обеспечение эффективного скрининга населения и междисциплинарного подхода при диагностике и лечении ВИЧ-инфекции; увеличение охвата лечения антиретровирусной терапией;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0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совершенствование материально-технического и кадрового обеспечения специализированных </a:t>
            </a:r>
            <a:r>
              <a:rPr lang="ru-RU" sz="1200" b="0" kern="1200" dirty="0" err="1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медорганизаций</a:t>
            </a:r>
            <a:r>
              <a:rPr lang="ru-RU" sz="1200" b="0" kern="1200" dirty="0" smtClean="0">
                <a:solidFill>
                  <a:srgbClr val="0D0D0D"/>
                </a:solidFill>
                <a:latin typeface="+mn-lt"/>
                <a:ea typeface="+mn-ea"/>
                <a:cs typeface="Times New Roman" pitchFamily="18" charset="0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2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реализации «Стратегии»  в конце 2021 года распоряжением Правительства утвержден План реализации Стратегии  до 2030 года, в котором обозначены мероприятия для министерств и  ведомств в регионах: задействованы Минздрав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Минобрнауки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Роспотребнадзор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Минтруд,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Минмолодежной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политики,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высшие исполнительные органы государственной власти субъектов, союз промышленников и предпринимателей, Федерация Независимых Профсоюзов России, СОНКО, ФСИН</a:t>
            </a:r>
          </a:p>
          <a:p>
            <a:r>
              <a:rPr lang="ru-RU" dirty="0" smtClean="0"/>
              <a:t>Ежегодно в каждом субъекте на уровне Правительства  утверждается  План первоочередных мероприятий по противодействию  распространения ВИЧ-инфекции,</a:t>
            </a:r>
            <a:r>
              <a:rPr lang="ru-RU" baseline="0" dirty="0" smtClean="0"/>
              <a:t> на 2023 и 2024 г. планы </a:t>
            </a:r>
            <a:r>
              <a:rPr lang="ru-RU" baseline="0" dirty="0" err="1" smtClean="0"/>
              <a:t>утв</a:t>
            </a:r>
            <a:r>
              <a:rPr lang="ru-RU" baseline="0" dirty="0" smtClean="0"/>
              <a:t> заместителем председателя Правительства СО  Александром Борисовичем Фетисовым, и согласован ГВС по ВИЧ МЗРФ.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0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Эпидемиологическая ситуация по ВИЧ-инфекции в регионе неблагополучная, регион занимает 5 место в России по поражённости и 12 место по первичной заболеваемости (по данным Федеральной службы по надзору в сфере защиты прав потребителей и благополучия человека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за 2022 год). Пораженность ВИЧ-инфекцией более чем в полтора раза превышает аналогичный показатель по ПФО и РФ. Наибольшая концентрация ВИЧ-инфицированных в крупных городах и муниципальных районах, примыкающих к ним.</a:t>
            </a:r>
          </a:p>
          <a:p>
            <a:endParaRPr lang="ru-RU" alt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4B44B2E-3624-4D1D-B150-E1C3F77C5C53}" type="slidenum">
              <a:rPr lang="ru-RU" altLang="ru-RU" smtClean="0">
                <a:solidFill>
                  <a:srgbClr val="000000"/>
                </a:solidFill>
              </a:rPr>
              <a:pPr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7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626D3D-93FF-48E4-926B-29A136066549}" type="slidenum">
              <a:rPr lang="ru-RU" altLang="ru-RU">
                <a:solidFill>
                  <a:prstClr val="black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7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Оставаясь напряжённой, эпидемиологическую ситуацию по ВИЧ-инфекции в Самарской области в 2023 году можно назвать стабильной с устойчивыми положительными тенденциями по ряду показателей.</a:t>
            </a:r>
          </a:p>
          <a:p>
            <a:r>
              <a:rPr lang="ru-RU" dirty="0" smtClean="0"/>
              <a:t>Растет охват населения Самарской области тестированием на ВИЧ –</a:t>
            </a:r>
            <a:r>
              <a:rPr lang="ru-RU" baseline="0" dirty="0" smtClean="0"/>
              <a:t> до 32%.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Анонимное бесплатное обследование в нашем регионе доступно, проводится в СПИД Центре.</a:t>
            </a:r>
          </a:p>
          <a:p>
            <a:r>
              <a:rPr lang="ru-RU" dirty="0" smtClean="0"/>
              <a:t>За 2023 год</a:t>
            </a:r>
            <a:r>
              <a:rPr lang="ru-RU" baseline="0" dirty="0" smtClean="0"/>
              <a:t> </a:t>
            </a:r>
            <a:r>
              <a:rPr lang="ru-RU" dirty="0" smtClean="0"/>
              <a:t>зарегистрировано 2252 новых случаев ВИЧ-инфекции, против 2105 в 2022 году. Показатель заболеваемости ВИЧ-инфекцией составил 71,7</a:t>
            </a:r>
            <a:r>
              <a:rPr lang="ru-RU" baseline="0" dirty="0" smtClean="0"/>
              <a:t> </a:t>
            </a:r>
            <a:r>
              <a:rPr lang="ru-RU" dirty="0" smtClean="0"/>
              <a:t>на 100 тысяч населения на</a:t>
            </a:r>
            <a:r>
              <a:rPr lang="ru-RU" baseline="0" dirty="0" smtClean="0"/>
              <a:t> 01.01.2024 г.</a:t>
            </a:r>
            <a:r>
              <a:rPr lang="ru-RU" dirty="0" smtClean="0"/>
              <a:t> </a:t>
            </a:r>
            <a:r>
              <a:rPr lang="ru-RU" baseline="0" dirty="0" smtClean="0"/>
              <a:t>против </a:t>
            </a:r>
            <a:r>
              <a:rPr lang="ru-RU" dirty="0" smtClean="0"/>
              <a:t>67,2. За 2023 год отмечен незначительный рост</a:t>
            </a:r>
            <a:r>
              <a:rPr lang="ru-RU" baseline="0" dirty="0" smtClean="0"/>
              <a:t> – на 6,7%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48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Отмечается рост числа ВИЧ-инфицированных, находящихся на диспансерном наблюдении в Центре, по итогам 2023 года их доля составила 97,6, охват диспансерным наблюдением вырос на 1,7%.</a:t>
            </a:r>
          </a:p>
          <a:p>
            <a:r>
              <a:rPr lang="ru-RU" dirty="0" smtClean="0"/>
              <a:t>Ежегодно увеличивается охват АРВТ, за 2023 год он составил 87,7%; охват АРВТ с 2018 года вырос на 31,7%.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3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Сохраняющиеся высокие показатели смертности лиц, инфицированных ВИЧ в ближайшие несколько лет являются прогнозируемым процессом. Это связано с давностью эпидемической ситуации и накоплением пула ВИЧ-инфицированных с «продвинутыми» стадиями заболевания, с низкой приверженностью диспансерному наблюдению и лечению, и, напротив, их приверженность рискованному поведению. </a:t>
            </a:r>
          </a:p>
          <a:p>
            <a:r>
              <a:rPr lang="ru-RU" dirty="0" smtClean="0"/>
              <a:t>Смертность от ВИЧ за 2023 год выросла на  37,6%, в сравнении со среднемноголетним показателем уровень смертности ниже на 15,7%.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</a:t>
            </a:r>
            <a:r>
              <a:rPr lang="ru-RU" b="0" baseline="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смертности от всех причин, постепенное снижение смертности от причин, связанных с ВИЧ сохраняется.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24B6E-0275-49A6-8DD6-CE7435B1F8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0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2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72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69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685" y="301625"/>
            <a:ext cx="975148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826685" y="1827213"/>
            <a:ext cx="9751483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631B4F7-F52A-49A8-BFE0-4F0093BB78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22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4536B-6C45-4948-9AC8-40D1976BEE76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9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DD5C4E-4E75-45F5-B17C-893111951F96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68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D45D4-51AB-4F85-B8CD-DD419951BDE6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95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7998E-5F51-40B9-B8F3-C65CE9B4AD79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12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5C791-BF5A-42E1-AE66-77011B3F9046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36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45E51-961A-4818-BD82-AAFC4F766043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8A0A0E-E97F-4E41-AF53-2DE75DDF5EDF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9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5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F4B80-EAC0-418D-B993-69DBC048A704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61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411A0-AF2F-4495-A233-47D5A4FA4C8C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5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6B50-5D3B-434C-ACE4-A7D35E54A509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50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67C42-5702-49E9-BA98-783985D206A6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55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685" y="301625"/>
            <a:ext cx="9751483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826685" y="1827213"/>
            <a:ext cx="9751483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631B4F7-F52A-49A8-BFE0-4F0093BB7857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28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91440" anchor="t" anchorCtr="0"/>
          <a:lstStyle>
            <a:lvl1pPr marL="237061" indent="-228594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/>
            </a:lvl1pPr>
            <a:lvl2pPr marL="592652" indent="-296326">
              <a:buClr>
                <a:schemeClr val="accent1"/>
              </a:buClr>
              <a:buSzPct val="80000"/>
              <a:buFont typeface="System Font"/>
              <a:buChar char="○"/>
              <a:tabLst/>
              <a:defRPr sz="2133"/>
            </a:lvl2pPr>
            <a:lvl3pPr marL="954593" indent="-296326">
              <a:buClr>
                <a:schemeClr val="accent1"/>
              </a:buClr>
              <a:buFont typeface="Arial" panose="020B0604020202020204" pitchFamily="34" charset="0"/>
              <a:buChar char="‒"/>
              <a:tabLst/>
              <a:defRPr sz="1867"/>
            </a:lvl3pPr>
            <a:lvl4pPr marL="1310185" indent="-239178">
              <a:buClr>
                <a:schemeClr val="accent1"/>
              </a:buClr>
              <a:buSzPct val="80000"/>
              <a:buFont typeface="Arial" panose="020B0604020202020204" pitchFamily="34" charset="0"/>
              <a:buChar char="‒"/>
              <a:tabLst/>
              <a:defRPr sz="1600">
                <a:solidFill>
                  <a:srgbClr val="404040"/>
                </a:solidFill>
              </a:defRPr>
            </a:lvl4pPr>
            <a:lvl5pPr marL="1777956" indent="-228594">
              <a:buClr>
                <a:schemeClr val="accent1"/>
              </a:buClr>
              <a:buSzPct val="80000"/>
              <a:buFont typeface="Arial" panose="020B0604020202020204" pitchFamily="34" charset="0"/>
              <a:buChar char="‒"/>
              <a:tabLst/>
              <a:defRPr sz="1333">
                <a:solidFill>
                  <a:srgbClr val="404040"/>
                </a:solidFill>
              </a:defRPr>
            </a:lvl5pPr>
            <a:lvl6pPr marL="3047924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  <a:p>
            <a:pPr lvl="4"/>
            <a:endParaRPr lang="en-US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462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9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4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7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9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7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16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6184-D08C-4B57-8448-F7C3EEBB7B3A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F9A2-C550-4535-AF72-0DB7DC528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7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522C88-67E7-4D90-9B80-5A26158653A2}" type="slidenum">
              <a:rPr lang="es-ES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0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9" y="2289197"/>
            <a:ext cx="11382102" cy="17499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О профилактике ВИЧ, СПИДа в трудовых коллективах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22" y="229172"/>
            <a:ext cx="4716379" cy="1491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663" y="386533"/>
            <a:ext cx="4206346" cy="1106933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31991" y="4039134"/>
            <a:ext cx="11402861" cy="243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 Виталий Анатольевич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главного врача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«Самарский областной клинический центр профилактики 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борьбы со СПИД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к.м.н.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0809" y="0"/>
            <a:ext cx="9073008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путей передачи ВИЧ в Самарской области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869325"/>
              </p:ext>
            </p:extLst>
          </p:nvPr>
        </p:nvGraphicFramePr>
        <p:xfrm>
          <a:off x="785309" y="1412776"/>
          <a:ext cx="10456432" cy="4826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5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391173" y="218972"/>
            <a:ext cx="5447899" cy="76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 АРВТ пациентов с ВИЧ, </a:t>
            </a:r>
          </a:p>
          <a:p>
            <a:pPr algn="ctr"/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состоящих на Д-учете</a:t>
            </a:r>
            <a:endParaRPr lang="ru-RU" sz="1800" dirty="0">
              <a:solidFill>
                <a:srgbClr val="9A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8108" y="165076"/>
            <a:ext cx="4424304" cy="76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диспансерным наблюдением лиц, </a:t>
            </a:r>
          </a:p>
          <a:p>
            <a:pPr algn="ctr"/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живущих с ВИЧ</a:t>
            </a:r>
            <a:endParaRPr lang="ru-RU" sz="1800" dirty="0">
              <a:solidFill>
                <a:srgbClr val="9A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7126" y="5013253"/>
            <a:ext cx="3434894" cy="1386427"/>
          </a:xfrm>
          <a:prstGeom prst="roundRect">
            <a:avLst/>
          </a:prstGeom>
          <a:noFill/>
          <a:ln>
            <a:solidFill>
              <a:srgbClr val="AE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D0D0D"/>
                </a:solidFill>
              </a:rPr>
              <a:t>С 2018 года рост охвата диспансерным наблюдением на </a:t>
            </a:r>
            <a:r>
              <a:rPr lang="ru-RU" b="1" dirty="0" smtClean="0">
                <a:solidFill>
                  <a:srgbClr val="0D0D0D"/>
                </a:solidFill>
              </a:rPr>
              <a:t>1,7%; </a:t>
            </a:r>
          </a:p>
          <a:p>
            <a:pPr algn="ctr"/>
            <a:r>
              <a:rPr lang="ru-RU" b="1" dirty="0" smtClean="0">
                <a:solidFill>
                  <a:srgbClr val="0D0D0D"/>
                </a:solidFill>
              </a:rPr>
              <a:t>рост </a:t>
            </a:r>
            <a:r>
              <a:rPr lang="ru-RU" b="1" dirty="0">
                <a:solidFill>
                  <a:srgbClr val="0D0D0D"/>
                </a:solidFill>
              </a:rPr>
              <a:t>охвата АРВТ на </a:t>
            </a:r>
            <a:r>
              <a:rPr lang="ru-RU" b="1" dirty="0" smtClean="0">
                <a:solidFill>
                  <a:srgbClr val="0D0D0D"/>
                </a:solidFill>
              </a:rPr>
              <a:t>31,7%. </a:t>
            </a:r>
            <a:endParaRPr lang="ru-RU" b="1" dirty="0">
              <a:solidFill>
                <a:srgbClr val="0D0D0D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72854"/>
              </p:ext>
            </p:extLst>
          </p:nvPr>
        </p:nvGraphicFramePr>
        <p:xfrm>
          <a:off x="489987" y="1018529"/>
          <a:ext cx="5362425" cy="194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177678"/>
              </p:ext>
            </p:extLst>
          </p:nvPr>
        </p:nvGraphicFramePr>
        <p:xfrm>
          <a:off x="6550993" y="979368"/>
          <a:ext cx="5128257" cy="200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54336" y="3773556"/>
            <a:ext cx="3760474" cy="71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Охват диспансерным наблюдением – 97,6%</a:t>
            </a:r>
          </a:p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(ЛЖВ – 38 081чел., на Д учете – 37 178 чел.)</a:t>
            </a:r>
            <a:endParaRPr lang="ru-RU" sz="1400" b="1" dirty="0">
              <a:solidFill>
                <a:srgbClr val="0D0D0D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58338" y="3794121"/>
            <a:ext cx="3381538" cy="6707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Охват </a:t>
            </a:r>
            <a:r>
              <a:rPr lang="ru-RU" sz="1400" b="1" dirty="0">
                <a:solidFill>
                  <a:srgbClr val="0D0D0D"/>
                </a:solidFill>
              </a:rPr>
              <a:t>АРВТ </a:t>
            </a:r>
            <a:r>
              <a:rPr lang="ru-RU" sz="1400" b="1" dirty="0" smtClean="0">
                <a:solidFill>
                  <a:srgbClr val="0D0D0D"/>
                </a:solidFill>
              </a:rPr>
              <a:t>(из числа находящихся на диспансерном наблюдении) –  87,7%</a:t>
            </a:r>
          </a:p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(32 593 чел.)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60654" y="4470431"/>
            <a:ext cx="4192727" cy="720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Охват мониторингом </a:t>
            </a:r>
            <a:r>
              <a:rPr lang="ru-RU" sz="1400" b="1" dirty="0">
                <a:solidFill>
                  <a:srgbClr val="0D0D0D"/>
                </a:solidFill>
              </a:rPr>
              <a:t>эффективности АРВТ </a:t>
            </a:r>
            <a:r>
              <a:rPr lang="ru-RU" sz="1400" b="1" dirty="0" smtClean="0">
                <a:solidFill>
                  <a:srgbClr val="0D0D0D"/>
                </a:solidFill>
              </a:rPr>
              <a:t>– 100% </a:t>
            </a:r>
            <a:r>
              <a:rPr lang="ru-RU" sz="1400" b="1" dirty="0">
                <a:solidFill>
                  <a:srgbClr val="0D0D0D"/>
                </a:solidFill>
              </a:rPr>
              <a:t>(обследование на </a:t>
            </a:r>
            <a:r>
              <a:rPr lang="ru-RU" sz="1400" b="1" dirty="0" smtClean="0">
                <a:solidFill>
                  <a:srgbClr val="0D0D0D"/>
                </a:solidFill>
              </a:rPr>
              <a:t>иммунный </a:t>
            </a:r>
            <a:r>
              <a:rPr lang="ru-RU" sz="1400" b="1" dirty="0">
                <a:solidFill>
                  <a:srgbClr val="0D0D0D"/>
                </a:solidFill>
              </a:rPr>
              <a:t>статус</a:t>
            </a:r>
          </a:p>
          <a:p>
            <a:pPr algn="ctr"/>
            <a:r>
              <a:rPr lang="ru-RU" sz="1400" b="1" dirty="0">
                <a:solidFill>
                  <a:srgbClr val="0D0D0D"/>
                </a:solidFill>
              </a:rPr>
              <a:t> и вирусную нагрузку</a:t>
            </a:r>
            <a:r>
              <a:rPr lang="ru-RU" sz="1400" b="1" dirty="0" smtClean="0">
                <a:solidFill>
                  <a:srgbClr val="0D0D0D"/>
                </a:solidFill>
              </a:rPr>
              <a:t>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97333" y="5202224"/>
            <a:ext cx="3486089" cy="698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Эффективность АРВТ (неопределяемая вирусная нагрузка  – 86,1%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687707" y="3772038"/>
            <a:ext cx="2931348" cy="698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 </a:t>
            </a:r>
            <a:r>
              <a:rPr lang="ru-RU" sz="1400" b="1" dirty="0" smtClean="0">
                <a:solidFill>
                  <a:schemeClr val="tx1"/>
                </a:solidFill>
              </a:rPr>
              <a:t>2023 </a:t>
            </a:r>
            <a:r>
              <a:rPr lang="ru-RU" sz="1400" b="1" dirty="0">
                <a:solidFill>
                  <a:schemeClr val="tx1"/>
                </a:solidFill>
              </a:rPr>
              <a:t>году включены в </a:t>
            </a:r>
            <a:r>
              <a:rPr lang="ru-RU" sz="1400" b="1" dirty="0" smtClean="0">
                <a:solidFill>
                  <a:schemeClr val="tx1"/>
                </a:solidFill>
              </a:rPr>
              <a:t>АРВТ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4285 человек</a:t>
            </a:r>
            <a:r>
              <a:rPr lang="ru-RU" sz="1400" b="1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возвращены в АРВТ </a:t>
            </a:r>
            <a:r>
              <a:rPr lang="ru-RU" sz="1400" b="1" dirty="0" smtClean="0">
                <a:solidFill>
                  <a:schemeClr val="tx1"/>
                </a:solidFill>
              </a:rPr>
              <a:t>300 человек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91246" y="5900617"/>
            <a:ext cx="3724270" cy="8597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rgbClr val="0D0D0D"/>
                </a:solidFill>
              </a:rPr>
              <a:t>Химиопрофилактика</a:t>
            </a:r>
            <a:r>
              <a:rPr lang="ru-RU" sz="1400" b="1" dirty="0" smtClean="0">
                <a:solidFill>
                  <a:srgbClr val="0D0D0D"/>
                </a:solidFill>
              </a:rPr>
              <a:t> туберкулеза проведена 99,6% (2505 из 2516 человек</a:t>
            </a:r>
          </a:p>
          <a:p>
            <a:pPr algn="ctr"/>
            <a:r>
              <a:rPr lang="ru-RU" sz="1400" b="1" dirty="0" smtClean="0">
                <a:solidFill>
                  <a:srgbClr val="0D0D0D"/>
                </a:solidFill>
              </a:rPr>
              <a:t> с </a:t>
            </a:r>
            <a:r>
              <a:rPr lang="en-US" sz="1400" b="1" dirty="0" smtClean="0">
                <a:solidFill>
                  <a:srgbClr val="0D0D0D"/>
                </a:solidFill>
              </a:rPr>
              <a:t>CD4 </a:t>
            </a:r>
            <a:r>
              <a:rPr lang="ru-RU" sz="1400" b="1" dirty="0" smtClean="0">
                <a:solidFill>
                  <a:srgbClr val="0D0D0D"/>
                </a:solidFill>
              </a:rPr>
              <a:t>менее</a:t>
            </a:r>
            <a:r>
              <a:rPr lang="en-US" sz="1400" b="1" dirty="0" smtClean="0">
                <a:solidFill>
                  <a:srgbClr val="0D0D0D"/>
                </a:solidFill>
              </a:rPr>
              <a:t> 350</a:t>
            </a:r>
            <a:r>
              <a:rPr lang="ru-RU" sz="1400" b="1" dirty="0" smtClean="0">
                <a:solidFill>
                  <a:srgbClr val="0D0D0D"/>
                </a:solidFill>
              </a:rPr>
              <a:t> </a:t>
            </a:r>
            <a:r>
              <a:rPr lang="ru-RU" sz="1400" b="1" dirty="0" err="1" smtClean="0">
                <a:solidFill>
                  <a:srgbClr val="0D0D0D"/>
                </a:solidFill>
              </a:rPr>
              <a:t>кл</a:t>
            </a:r>
            <a:r>
              <a:rPr lang="ru-RU" sz="1400" b="1" dirty="0" smtClean="0">
                <a:solidFill>
                  <a:srgbClr val="0D0D0D"/>
                </a:solidFill>
              </a:rPr>
              <a:t>/мл)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293205" y="3024559"/>
            <a:ext cx="9869556" cy="657666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оказания </a:t>
            </a:r>
            <a:r>
              <a:rPr lang="ru-RU" sz="16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</a:t>
            </a:r>
            <a:r>
              <a:rPr lang="ru-RU" sz="16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6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ВИЧ-инфицированным на 01.01.2024</a:t>
            </a:r>
            <a:endParaRPr lang="ru-RU" sz="16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4359838" y="3977083"/>
            <a:ext cx="549169" cy="304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4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4424" y="320477"/>
            <a:ext cx="5963152" cy="760396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ВИЧ-позитивных </a:t>
            </a:r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b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Самарской области по </a:t>
            </a:r>
            <a:r>
              <a:rPr lang="ru-RU" altLang="ru-RU" sz="1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годам на 100 тысяч населения</a:t>
            </a:r>
            <a:endParaRPr lang="ru-RU" sz="1800" dirty="0">
              <a:solidFill>
                <a:srgbClr val="9A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361147528"/>
              </p:ext>
            </p:extLst>
          </p:nvPr>
        </p:nvGraphicFramePr>
        <p:xfrm>
          <a:off x="947484" y="1173490"/>
          <a:ext cx="7882890" cy="2610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8686800" y="2563586"/>
            <a:ext cx="3279057" cy="15022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Тенденция:  увеличение </a:t>
            </a:r>
            <a:r>
              <a:rPr lang="ru-RU" sz="16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смертности от всех причин, постепенное снижение смертности от причин, связанных с </a:t>
            </a:r>
            <a:r>
              <a:rPr lang="ru-RU" sz="16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</a:t>
            </a:r>
            <a:r>
              <a:rPr lang="ru-RU" sz="1600" b="1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72856" y="3934594"/>
            <a:ext cx="9707818" cy="492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сохраняющейся высокой смертности ВИЧ-инфицированных в Самарской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72856" y="4467994"/>
            <a:ext cx="104587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Давность эпидемического процесса и накопленный пул ВИЧ-инфицированных, выявленных в «продвинутых» стадиях 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выявление ВИЧ-инфекции (упущенная возможность своевременного тестирования при обращении пациента в медицинскую организацию) 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обращение с положительным результатом иммунного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постановки на учет в центре СПИД (запоздалое начало лечения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Прерывы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АРВТ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ВИЧ-диссидентство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22202" y="1926125"/>
            <a:ext cx="1259742" cy="509588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 (2022)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66448" y="1279246"/>
            <a:ext cx="1171251" cy="51473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 (2022)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8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3"/>
          <p:cNvSpPr>
            <a:spLocks noGrp="1"/>
          </p:cNvSpPr>
          <p:nvPr>
            <p:ph type="title"/>
          </p:nvPr>
        </p:nvSpPr>
        <p:spPr>
          <a:xfrm>
            <a:off x="2035567" y="231229"/>
            <a:ext cx="8454348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AE2C4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помощь при ВИЧ-инфекции</a:t>
            </a:r>
            <a:endParaRPr lang="ru-RU" altLang="ru-RU" sz="3200" b="1" dirty="0">
              <a:solidFill>
                <a:srgbClr val="AE2C4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622297"/>
              </p:ext>
            </p:extLst>
          </p:nvPr>
        </p:nvGraphicFramePr>
        <p:xfrm>
          <a:off x="1775520" y="1419632"/>
          <a:ext cx="9025158" cy="508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1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17918" y="64119"/>
            <a:ext cx="44187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-50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b="1" spc="-50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 </a:t>
            </a:r>
          </a:p>
          <a:p>
            <a:pPr algn="ctr">
              <a:defRPr/>
            </a:pPr>
            <a:r>
              <a:rPr lang="ru-RU" b="1" spc="-50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ВИЧ-инфицированным беременным </a:t>
            </a:r>
            <a:r>
              <a:rPr lang="ru-RU" b="1" spc="-50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b="1" spc="-50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</a:t>
            </a:r>
            <a:endParaRPr lang="ru-RU" b="1" spc="-50" dirty="0">
              <a:solidFill>
                <a:srgbClr val="AE2C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834504" y="68844"/>
            <a:ext cx="5565914" cy="7167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передачи ВИЧ-инфекции от матери к </a:t>
            </a:r>
            <a:r>
              <a:rPr lang="ru-RU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(абсолютные числа) </a:t>
            </a:r>
            <a:endParaRPr lang="ru-RU" b="1" dirty="0">
              <a:solidFill>
                <a:srgbClr val="AE2C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586330" y="4037328"/>
            <a:ext cx="4858279" cy="34815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показателя реализации</a:t>
            </a:r>
            <a:br>
              <a:rPr lang="ru-RU" sz="18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ВИЧ-инфекции</a:t>
            </a:r>
            <a:r>
              <a:rPr lang="ru-RU" sz="1800" b="1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годам рождения детей</a:t>
            </a:r>
            <a:endParaRPr lang="ru-RU" sz="1800" b="1" dirty="0">
              <a:solidFill>
                <a:srgbClr val="AE2C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40485" y="4395019"/>
            <a:ext cx="4220968" cy="7951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D0D0D"/>
                </a:solidFill>
              </a:rPr>
              <a:t>За последние 3 года рост охвата трёхэтапной </a:t>
            </a:r>
            <a:r>
              <a:rPr lang="ru-RU" b="1" dirty="0" smtClean="0">
                <a:solidFill>
                  <a:srgbClr val="0D0D0D"/>
                </a:solidFill>
              </a:rPr>
              <a:t>профилактикой </a:t>
            </a:r>
            <a:r>
              <a:rPr lang="ru-RU" b="1" dirty="0">
                <a:solidFill>
                  <a:srgbClr val="0D0D0D"/>
                </a:solidFill>
              </a:rPr>
              <a:t>пар «мать-дитя» на </a:t>
            </a:r>
            <a:r>
              <a:rPr lang="ru-RU" b="1" dirty="0" smtClean="0">
                <a:solidFill>
                  <a:srgbClr val="0D0D0D"/>
                </a:solidFill>
              </a:rPr>
              <a:t>5,6%</a:t>
            </a:r>
            <a:endParaRPr lang="ru-RU" b="1" dirty="0">
              <a:solidFill>
                <a:srgbClr val="0D0D0D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3730" y="5277216"/>
            <a:ext cx="4220968" cy="1023924"/>
          </a:xfrm>
          <a:prstGeom prst="roundRect">
            <a:avLst/>
          </a:prstGeom>
          <a:noFill/>
          <a:ln>
            <a:solidFill>
              <a:srgbClr val="AE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D0D0D"/>
                </a:solidFill>
              </a:rPr>
              <a:t>Снижение % вертикальной </a:t>
            </a:r>
            <a:r>
              <a:rPr lang="ru-RU" b="1" dirty="0" smtClean="0">
                <a:solidFill>
                  <a:srgbClr val="0D0D0D"/>
                </a:solidFill>
              </a:rPr>
              <a:t>передачи</a:t>
            </a:r>
          </a:p>
          <a:p>
            <a:pPr algn="ctr"/>
            <a:r>
              <a:rPr lang="ru-RU" b="1" dirty="0" smtClean="0">
                <a:solidFill>
                  <a:srgbClr val="0D0D0D"/>
                </a:solidFill>
              </a:rPr>
              <a:t> </a:t>
            </a:r>
            <a:r>
              <a:rPr lang="ru-RU" b="1" dirty="0">
                <a:solidFill>
                  <a:srgbClr val="0D0D0D"/>
                </a:solidFill>
              </a:rPr>
              <a:t>ВИЧ-инфекции  от матери к </a:t>
            </a:r>
            <a:r>
              <a:rPr lang="ru-RU" b="1" dirty="0" smtClean="0">
                <a:solidFill>
                  <a:srgbClr val="0D0D0D"/>
                </a:solidFill>
              </a:rPr>
              <a:t>ребенку с  </a:t>
            </a:r>
            <a:r>
              <a:rPr lang="ru-RU" b="1" dirty="0">
                <a:solidFill>
                  <a:srgbClr val="0D0D0D"/>
                </a:solidFill>
              </a:rPr>
              <a:t>32,1</a:t>
            </a:r>
            <a:r>
              <a:rPr lang="ru-RU" b="1" dirty="0" smtClean="0">
                <a:solidFill>
                  <a:srgbClr val="0D0D0D"/>
                </a:solidFill>
              </a:rPr>
              <a:t>% в 2000 году до 0,5% </a:t>
            </a:r>
            <a:r>
              <a:rPr lang="ru-RU" b="1" dirty="0">
                <a:solidFill>
                  <a:srgbClr val="0D0D0D"/>
                </a:solidFill>
              </a:rPr>
              <a:t>в </a:t>
            </a:r>
            <a:r>
              <a:rPr lang="ru-RU" b="1" dirty="0" smtClean="0">
                <a:solidFill>
                  <a:srgbClr val="0D0D0D"/>
                </a:solidFill>
              </a:rPr>
              <a:t>2021 году</a:t>
            </a:r>
            <a:endParaRPr lang="ru-RU" b="1" dirty="0">
              <a:solidFill>
                <a:srgbClr val="0D0D0D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0484" y="985430"/>
            <a:ext cx="3826565" cy="5805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D0D0D"/>
                </a:solidFill>
              </a:rPr>
              <a:t>Родов у ВИЧ-инфицированных женщин - 406</a:t>
            </a:r>
            <a:endParaRPr lang="ru-RU" b="1" dirty="0">
              <a:solidFill>
                <a:srgbClr val="0D0D0D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484" y="1641008"/>
            <a:ext cx="3826565" cy="657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D0D0D"/>
                </a:solidFill>
              </a:rPr>
              <a:t>На «Д» учете в женской консультации – </a:t>
            </a:r>
            <a:r>
              <a:rPr lang="ru-RU" b="1" dirty="0" smtClean="0">
                <a:solidFill>
                  <a:schemeClr val="tx1"/>
                </a:solidFill>
              </a:rPr>
              <a:t>97,8% (397чел.)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0484" y="2373857"/>
            <a:ext cx="3826565" cy="657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D0D0D"/>
                </a:solidFill>
              </a:rPr>
              <a:t>Получили 1-й этап ХП – 97,8%</a:t>
            </a:r>
          </a:p>
          <a:p>
            <a:pPr algn="ctr"/>
            <a:r>
              <a:rPr lang="ru-RU" b="1" dirty="0" smtClean="0">
                <a:solidFill>
                  <a:srgbClr val="0D0D0D"/>
                </a:solidFill>
              </a:rPr>
              <a:t>  (397 чел.)</a:t>
            </a:r>
            <a:endParaRPr lang="ru-RU" b="1" dirty="0">
              <a:solidFill>
                <a:srgbClr val="0D0D0D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0484" y="3106706"/>
            <a:ext cx="4220969" cy="10598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Неопределяемая вирусная нагрузка перед родами от числа получивших ХП – 94,6% ( 371 чел.)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4674698" y="5034900"/>
            <a:ext cx="978408" cy="484632"/>
          </a:xfrm>
          <a:prstGeom prst="rightArrow">
            <a:avLst/>
          </a:prstGeom>
          <a:ln>
            <a:solidFill>
              <a:srgbClr val="9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422006"/>
              </p:ext>
            </p:extLst>
          </p:nvPr>
        </p:nvGraphicFramePr>
        <p:xfrm>
          <a:off x="5645653" y="742264"/>
          <a:ext cx="6152688" cy="320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062056"/>
              </p:ext>
            </p:extLst>
          </p:nvPr>
        </p:nvGraphicFramePr>
        <p:xfrm>
          <a:off x="5645652" y="4700532"/>
          <a:ext cx="6355847" cy="191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Shape 6"/>
          <p:cNvSpPr/>
          <p:nvPr/>
        </p:nvSpPr>
        <p:spPr>
          <a:xfrm>
            <a:off x="140701" y="20314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4" y="433144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5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8249" y="150432"/>
            <a:ext cx="4451230" cy="720470"/>
          </a:xfrm>
          <a:prstGeom prst="rect">
            <a:avLst/>
          </a:prstGeom>
          <a:noFill/>
        </p:spPr>
        <p:txBody>
          <a:bodyPr wrap="square" lIns="103900" tIns="51951" rIns="103900" bIns="51951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рожденные </a:t>
            </a:r>
            <a:r>
              <a:rPr lang="ru-RU" sz="2000" b="1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ВИЧ(+) </a:t>
            </a:r>
            <a:r>
              <a:rPr 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матерей на 01.01.2024</a:t>
            </a:r>
            <a:endParaRPr lang="ru-RU" sz="2000" b="1" dirty="0">
              <a:solidFill>
                <a:srgbClr val="AE2C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>
            <a:extLst/>
          </p:cNvPr>
          <p:cNvSpPr/>
          <p:nvPr/>
        </p:nvSpPr>
        <p:spPr>
          <a:xfrm>
            <a:off x="268246" y="1202725"/>
            <a:ext cx="3471547" cy="194892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За весь период наблюдения на территории Самарской области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родилось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14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712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детей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За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2023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год от ВИЧ-позитивных матерей родилось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406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ребенка</a:t>
            </a:r>
          </a:p>
        </p:txBody>
      </p:sp>
      <p:sp>
        <p:nvSpPr>
          <p:cNvPr id="6" name="Скругленный прямоугольник 5">
            <a:extLst/>
          </p:cNvPr>
          <p:cNvSpPr/>
          <p:nvPr/>
        </p:nvSpPr>
        <p:spPr>
          <a:xfrm>
            <a:off x="6326894" y="3663408"/>
            <a:ext cx="5551928" cy="2461902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9E0000"/>
                </a:solidFill>
                <a:cs typeface="Times New Roman" panose="02020603050405020304" pitchFamily="18" charset="0"/>
              </a:rPr>
              <a:t>Работа по привлечению детей к лечению</a:t>
            </a:r>
          </a:p>
          <a:p>
            <a:pPr algn="ctr">
              <a:defRPr/>
            </a:pPr>
            <a:endParaRPr lang="ru-RU" sz="800" b="1" u="sng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 2023 году </a:t>
            </a:r>
            <a:r>
              <a:rPr lang="ru-RU" b="1" dirty="0">
                <a:solidFill>
                  <a:schemeClr val="tx1"/>
                </a:solidFill>
              </a:rPr>
              <a:t>инициировано </a:t>
            </a:r>
            <a:r>
              <a:rPr lang="ru-RU" b="1" dirty="0" smtClean="0">
                <a:solidFill>
                  <a:schemeClr val="tx1"/>
                </a:solidFill>
              </a:rPr>
              <a:t>67 обращений в прокуратуру </a:t>
            </a:r>
            <a:r>
              <a:rPr lang="ru-RU" b="1" dirty="0">
                <a:solidFill>
                  <a:schemeClr val="tx1"/>
                </a:solidFill>
              </a:rPr>
              <a:t>г. Самары и Самарской области, </a:t>
            </a:r>
            <a:r>
              <a:rPr lang="ru-RU" b="1" dirty="0" smtClean="0">
                <a:solidFill>
                  <a:schemeClr val="tx1"/>
                </a:solidFill>
              </a:rPr>
              <a:t>органы опеки и </a:t>
            </a:r>
            <a:r>
              <a:rPr lang="ru-RU" b="1" dirty="0">
                <a:solidFill>
                  <a:schemeClr val="tx1"/>
                </a:solidFill>
              </a:rPr>
              <a:t>попечительства, комиссии по делам несовершеннолетних по факту защиты здоровья, прав и законных интересов несовершеннолетних </a:t>
            </a:r>
            <a:r>
              <a:rPr lang="ru-RU" b="1" dirty="0" smtClean="0">
                <a:solidFill>
                  <a:schemeClr val="tx1"/>
                </a:solidFill>
              </a:rPr>
              <a:t>пациентов </a:t>
            </a:r>
            <a:endParaRPr lang="ru-RU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7497" y="150432"/>
            <a:ext cx="6585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spc="-50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медицинской помощи </a:t>
            </a:r>
          </a:p>
          <a:p>
            <a:pPr algn="ctr">
              <a:defRPr/>
            </a:pPr>
            <a:r>
              <a:rPr lang="ru-RU" sz="2000" b="1" spc="-50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ВИЧ-инфицированным детям в 2023 году</a:t>
            </a:r>
          </a:p>
        </p:txBody>
      </p:sp>
      <p:sp>
        <p:nvSpPr>
          <p:cNvPr id="17" name="Скругленный прямоугольник 16">
            <a:extLst/>
          </p:cNvPr>
          <p:cNvSpPr/>
          <p:nvPr/>
        </p:nvSpPr>
        <p:spPr>
          <a:xfrm>
            <a:off x="6363847" y="1202725"/>
            <a:ext cx="5334758" cy="203363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На «Д» учете с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В.20 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состоит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508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ребенок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(перинатального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контакта 488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детей)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Получают АРВТ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507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детей –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99,8%,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н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еопределяемая вирусная нагрузка у 469 детей (92,1%)</a:t>
            </a:r>
            <a:endParaRPr lang="ru-RU" altLang="ru-RU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На учёте с </a:t>
            </a:r>
            <a:r>
              <a:rPr lang="en-US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R 75 </a:t>
            </a:r>
            <a:r>
              <a:rPr lang="ru-RU" altLang="ru-RU" b="1" dirty="0">
                <a:solidFill>
                  <a:schemeClr val="tx1"/>
                </a:solidFill>
                <a:cs typeface="Times New Roman" panose="02020603050405020304" pitchFamily="18" charset="0"/>
              </a:rPr>
              <a:t>состоит </a:t>
            </a:r>
            <a:r>
              <a:rPr lang="ru-RU" altLang="ru-RU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866 детей</a:t>
            </a:r>
            <a:endParaRPr lang="ru-RU" altLang="ru-RU" sz="20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894346"/>
              </p:ext>
            </p:extLst>
          </p:nvPr>
        </p:nvGraphicFramePr>
        <p:xfrm>
          <a:off x="0" y="3057334"/>
          <a:ext cx="6037544" cy="404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>
            <a:extLst/>
          </p:cNvPr>
          <p:cNvSpPr/>
          <p:nvPr/>
        </p:nvSpPr>
        <p:spPr>
          <a:xfrm>
            <a:off x="3842256" y="1283189"/>
            <a:ext cx="2347208" cy="161098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За счёт средств областного бюджета 791 ребёнок обеспечен адаптированными молочными смесями</a:t>
            </a:r>
            <a:endParaRPr lang="ru-RU" altLang="ru-RU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140701" y="20314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4" y="433144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1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428108" y="371233"/>
            <a:ext cx="4220484" cy="81459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Координация и патронаж </a:t>
            </a:r>
            <a:br>
              <a:rPr lang="ru-RU" alt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Самарской области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7AEC8-18AF-4A19-9104-F96B694192DA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1411" y="1656260"/>
            <a:ext cx="1840331" cy="848698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Самарской области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2941" y="3005973"/>
            <a:ext cx="1898801" cy="1170872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Управления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endParaRPr lang="ru-RU" alt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Самарской области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7321" y="4585577"/>
            <a:ext cx="2047786" cy="86506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по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правам человека 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211157" y="2992667"/>
            <a:ext cx="1807514" cy="1170872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распространению ВИЧ в Самарской области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225107" y="1563977"/>
            <a:ext cx="1813493" cy="1160637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здравоохранению Самарской Губернской Думы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07264" y="1758934"/>
            <a:ext cx="1720719" cy="1106359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Антинаркотическая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 при Правительстве Самарской области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365152" y="4739563"/>
            <a:ext cx="1618281" cy="134660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Трёхсторонняя комиссия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трудовым отношениям при Правительстве Самарской области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82052" y="3208459"/>
            <a:ext cx="1690106" cy="848698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палата Самарской области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62490" y="4624498"/>
            <a:ext cx="1630018" cy="597170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chemeClr val="tx1"/>
                </a:solidFill>
              </a:rPr>
              <a:t>СПЭК</a:t>
            </a:r>
          </a:p>
        </p:txBody>
      </p:sp>
      <p:pic>
        <p:nvPicPr>
          <p:cNvPr id="25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840" y="2996249"/>
            <a:ext cx="1812148" cy="14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8493160" y="1492395"/>
            <a:ext cx="1583781" cy="758576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E0000"/>
                </a:solidFill>
              </a:rPr>
              <a:t>ГБУЗ СОКЦ СПИД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076941" y="1902989"/>
            <a:ext cx="1294676" cy="72408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ПМСП Самарской области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206516" y="4089960"/>
            <a:ext cx="872195" cy="444147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ГБУЗ СОКНД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71472" y="2966400"/>
            <a:ext cx="1296397" cy="966224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социальной защиты населения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817560" y="5172928"/>
            <a:ext cx="1136440" cy="49149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СОНКО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024727" y="3460615"/>
            <a:ext cx="1042598" cy="563707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9E0000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 СОКПТД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600" b="1" dirty="0">
              <a:solidFill>
                <a:srgbClr val="9E0000"/>
              </a:solidFill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6293018" y="496574"/>
            <a:ext cx="5505651" cy="81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rgbClr val="AE2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и междисциплинарное взаимодействие</a:t>
            </a:r>
          </a:p>
        </p:txBody>
      </p:sp>
      <p:cxnSp>
        <p:nvCxnSpPr>
          <p:cNvPr id="21504" name="Прямая соединительная линия 21503"/>
          <p:cNvCxnSpPr/>
          <p:nvPr/>
        </p:nvCxnSpPr>
        <p:spPr>
          <a:xfrm>
            <a:off x="4032621" y="3666750"/>
            <a:ext cx="249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041742" y="3651319"/>
            <a:ext cx="183365" cy="15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0" name="Прямая соединительная линия 21509"/>
          <p:cNvCxnSpPr>
            <a:stCxn id="15" idx="2"/>
          </p:cNvCxnSpPr>
          <p:nvPr/>
        </p:nvCxnSpPr>
        <p:spPr>
          <a:xfrm>
            <a:off x="1121577" y="2504958"/>
            <a:ext cx="1169596" cy="501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endCxn id="24" idx="0"/>
          </p:cNvCxnSpPr>
          <p:nvPr/>
        </p:nvCxnSpPr>
        <p:spPr>
          <a:xfrm>
            <a:off x="3928291" y="4134986"/>
            <a:ext cx="1249208" cy="48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3983433" y="2865293"/>
            <a:ext cx="252291" cy="177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5" name="Прямая соединительная линия 21514"/>
          <p:cNvCxnSpPr>
            <a:stCxn id="18" idx="2"/>
          </p:cNvCxnSpPr>
          <p:nvPr/>
        </p:nvCxnSpPr>
        <p:spPr>
          <a:xfrm>
            <a:off x="3114914" y="4163539"/>
            <a:ext cx="0" cy="57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21" name="Прямая соединительная линия 21520"/>
          <p:cNvCxnSpPr/>
          <p:nvPr/>
        </p:nvCxnSpPr>
        <p:spPr>
          <a:xfrm flipH="1">
            <a:off x="1312966" y="4151245"/>
            <a:ext cx="978207" cy="434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27" name="Прямая соединительная линия 21526"/>
          <p:cNvCxnSpPr>
            <a:stCxn id="19" idx="2"/>
            <a:endCxn id="18" idx="0"/>
          </p:cNvCxnSpPr>
          <p:nvPr/>
        </p:nvCxnSpPr>
        <p:spPr>
          <a:xfrm flipH="1">
            <a:off x="3114914" y="2724614"/>
            <a:ext cx="16940" cy="2680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кругленный прямоугольник 62"/>
          <p:cNvSpPr/>
          <p:nvPr/>
        </p:nvSpPr>
        <p:spPr>
          <a:xfrm>
            <a:off x="6722382" y="1944055"/>
            <a:ext cx="1746042" cy="973692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(ВУЗы,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СУЗы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школы)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805679" y="3981277"/>
            <a:ext cx="1596941" cy="582312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опеки и попечительства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0638134" y="4552050"/>
            <a:ext cx="988260" cy="500827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ГБУЗ СОККВД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042596" y="5089861"/>
            <a:ext cx="947589" cy="44610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chemeClr val="tx1"/>
                </a:solidFill>
              </a:rPr>
              <a:t>МО 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ГУФСИН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0516391" y="2674930"/>
            <a:ext cx="1347865" cy="735286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 СО Центр медицинской профилактики</a:t>
            </a: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40083" y="4627865"/>
            <a:ext cx="1577477" cy="512411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внутренних дел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845760" y="5736809"/>
            <a:ext cx="1136440" cy="491495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СМИ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7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8" y="333461"/>
            <a:ext cx="4302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981" y="-99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2800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противодействия распространению ВИЧ-инфекции в Самарской области</a:t>
            </a:r>
            <a:endParaRPr lang="ru-RU" sz="28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255168"/>
              </p:ext>
            </p:extLst>
          </p:nvPr>
        </p:nvGraphicFramePr>
        <p:xfrm>
          <a:off x="240330" y="1117629"/>
          <a:ext cx="11752901" cy="574923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15810"/>
                <a:gridCol w="7264738"/>
                <a:gridCol w="2226365"/>
                <a:gridCol w="1745988"/>
              </a:tblGrid>
              <a:tr h="353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</a:rPr>
                        <a:t>   </a:t>
                      </a:r>
                      <a:r>
                        <a:rPr lang="ru-RU" sz="1800" b="1" dirty="0">
                          <a:effectLst/>
                          <a:latin typeface="+mn-lt"/>
                        </a:rPr>
                        <a:t>№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Целевой показатель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План </a:t>
                      </a:r>
                      <a:r>
                        <a:rPr lang="ru-RU" sz="1800" b="1" dirty="0" smtClean="0">
                          <a:effectLst/>
                          <a:latin typeface="+mn-lt"/>
                        </a:rPr>
                        <a:t>2023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93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</a:rPr>
                        <a:t>1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медицинским освидетельствованием на ВИЧ-инфекцию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32%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32%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05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2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лиц с ВИЧ-инфекцией, сведения о которых внесены в Федеральный регистр лиц, инфицированных вирусом иммунодефицита человека, в общем числе лиц с ВИЧ-инфекцией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97,6%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6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3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лиц с ВИЧ-инфекцией, получающих антиретровирусную терапию, в общем числе лиц с ВИЧ-инфекцией, сведения о которых внесены в Федеральный регистр лиц, инфицированных вирусом иммунодефицита человека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87,7%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1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4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новых случаев инфицирования вирусом иммунодефицита человека, регистрируемых среди населения Российской Федерации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65,3 </a:t>
                      </a:r>
                      <a:r>
                        <a:rPr lang="ru-RU" sz="18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РФ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2252 чел.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3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5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химиопрофилактики</a:t>
                      </a:r>
                      <a:r>
                        <a:rPr lang="ru-RU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передачи ВИЧ-инфекции от матери к ребенку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 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во время беременности</a:t>
                      </a:r>
                      <a:endParaRPr lang="ru-RU" sz="1800" b="1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95,6%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97,8%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 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во время родов</a:t>
                      </a:r>
                      <a:endParaRPr lang="ru-RU" sz="1800" b="1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95,9%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98,0%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2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+mn-lt"/>
                        </a:rPr>
                        <a:t> </a:t>
                      </a:r>
                      <a:endParaRPr lang="ru-RU" sz="1800" b="1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новорожденному</a:t>
                      </a:r>
                      <a:endParaRPr lang="ru-RU" sz="1800" b="1" i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99,3%</a:t>
                      </a:r>
                      <a:endParaRPr lang="ru-RU" sz="18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100% </a:t>
                      </a:r>
                      <a:endParaRPr lang="ru-R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hape 6"/>
          <p:cNvSpPr/>
          <p:nvPr/>
        </p:nvSpPr>
        <p:spPr>
          <a:xfrm>
            <a:off x="140701" y="20314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4" y="433144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2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65" y="4020087"/>
            <a:ext cx="2166888" cy="13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68081" y="4176969"/>
            <a:ext cx="2062451" cy="1610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0" y="106403"/>
            <a:ext cx="12348411" cy="71120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</a:t>
            </a: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/>
            </a:r>
            <a:b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</a:br>
            <a:endParaRPr lang="ru-RU" altLang="ru-RU" sz="3200" b="1" dirty="0" smtClean="0">
              <a:solidFill>
                <a:srgbClr val="74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-178476" y="1516981"/>
            <a:ext cx="12144276" cy="4557205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800" dirty="0"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8745" y="971839"/>
            <a:ext cx="1121874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600" b="1" dirty="0" smtClean="0"/>
          </a:p>
          <a:p>
            <a:endParaRPr lang="ru-RU" sz="1600" b="1" dirty="0" smtClean="0"/>
          </a:p>
          <a:p>
            <a:endParaRPr lang="ru-RU" sz="1600" b="1" dirty="0" smtClean="0"/>
          </a:p>
        </p:txBody>
      </p:sp>
      <p:sp>
        <p:nvSpPr>
          <p:cNvPr id="5" name="Скругленный прямоугольник 4">
            <a:extLst/>
          </p:cNvPr>
          <p:cNvSpPr/>
          <p:nvPr/>
        </p:nvSpPr>
        <p:spPr>
          <a:xfrm>
            <a:off x="656974" y="982676"/>
            <a:ext cx="11308826" cy="2904792"/>
          </a:xfrm>
          <a:prstGeom prst="roundRect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ru-RU" sz="2400" b="1" u="sng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Информационная кампания:</a:t>
            </a:r>
            <a:endParaRPr lang="ru-RU" sz="2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400" dirty="0"/>
              <a:t>-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наружная реклама: 7 статичных конструкций, 32 медиа-конструкции: </a:t>
            </a:r>
            <a:r>
              <a:rPr lang="ru-RU" alt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более  240-тысяч показов профилактических роликов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- 1 742 270 показов видеоролика в региональной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видеосети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ctr">
              <a:buFontTx/>
              <a:buChar char="-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120 публикаций на сайте и в социальных сетях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федеральных новостных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изданий;</a:t>
            </a:r>
          </a:p>
          <a:p>
            <a:pPr marL="342900" indent="-342900" algn="ctr">
              <a:buFontTx/>
              <a:buChar char="-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более 50 000 посещений </a:t>
            </a:r>
            <a:r>
              <a:rPr lang="ru-RU" alt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Лонгрида</a:t>
            </a:r>
            <a:r>
              <a:rPr lang="ru-RU" alt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о ВИЧ;</a:t>
            </a:r>
          </a:p>
          <a:p>
            <a:pPr marL="342900" indent="-342900" algn="ctr">
              <a:buFontTx/>
              <a:buChar char="-"/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4 новостных сюжета, 3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спик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-шоу и 2066 трансляций социальных видеороликов на областных телеканалах;</a:t>
            </a:r>
          </a:p>
          <a:p>
            <a:pPr algn="ctr"/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- 2000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аудиороликов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на 3-х областных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радиостанциях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Юля\Downloads\Тендер\Изображение WhatsApp 2023-07-10 в 09.49.0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7901" y="4203592"/>
            <a:ext cx="2358190" cy="149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95" y="4142991"/>
            <a:ext cx="934866" cy="934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C:\Users\Юля\Downloads\Сентябрь\Изображение WhatsApp 2023-09-28 в 13.10.15_5d75ae9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4029" y="5479354"/>
            <a:ext cx="2064916" cy="125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6611" y="4370779"/>
            <a:ext cx="2227513" cy="224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https://artvis.ru/upload/iblock/00b/dIf2z7X0d0YIEXSW1THbkuPbpMdg17fvqoEZ6Wsa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4941" y="6016459"/>
            <a:ext cx="1361381" cy="30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9" y="5913874"/>
            <a:ext cx="1190359" cy="38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s://avatars.mds.yandex.net/i?id=d63e60fc1050e45fd33a877b1f956d4bca395455-10876343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552" y="6162647"/>
            <a:ext cx="890436" cy="31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38" y="4122531"/>
            <a:ext cx="326103" cy="162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/>
          <a:srcRect r="8003"/>
          <a:stretch/>
        </p:blipFill>
        <p:spPr>
          <a:xfrm>
            <a:off x="1769624" y="5184199"/>
            <a:ext cx="2160570" cy="132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-39139" y="698451"/>
            <a:ext cx="12144276" cy="5256584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200" dirty="0" smtClean="0">
                <a:latin typeface="Cambria" panose="02040503050406030204" pitchFamily="18" charset="0"/>
              </a:rPr>
              <a:t>Самарский </a:t>
            </a:r>
            <a:r>
              <a:rPr lang="ru-RU" sz="2200" dirty="0">
                <a:latin typeface="Cambria" panose="02040503050406030204" pitchFamily="18" charset="0"/>
              </a:rPr>
              <a:t>областной СПИД-центр </a:t>
            </a:r>
            <a:r>
              <a:rPr lang="ru-RU" sz="2200" dirty="0" smtClean="0">
                <a:latin typeface="Cambria" panose="02040503050406030204" pitchFamily="18" charset="0"/>
              </a:rPr>
              <a:t>реализует </a:t>
            </a:r>
            <a:r>
              <a:rPr lang="ru-RU" sz="2200" dirty="0">
                <a:latin typeface="Cambria" panose="02040503050406030204" pitchFamily="18" charset="0"/>
              </a:rPr>
              <a:t>профилактическую информационную кампанию 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«Знать о ВИЧ – значит жить!»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800" dirty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2100" dirty="0" smtClean="0">
                <a:latin typeface="Cambria" panose="02040503050406030204" pitchFamily="18" charset="0"/>
              </a:rPr>
              <a:t>Важными </a:t>
            </a:r>
            <a:r>
              <a:rPr lang="ru-RU" sz="2100" dirty="0">
                <a:latin typeface="Cambria" panose="02040503050406030204" pitchFamily="18" charset="0"/>
              </a:rPr>
              <a:t>элементами кампании </a:t>
            </a:r>
            <a:r>
              <a:rPr lang="ru-RU" sz="2100" dirty="0" smtClean="0">
                <a:latin typeface="Cambria" panose="02040503050406030204" pitchFamily="18" charset="0"/>
              </a:rPr>
              <a:t>являются акции по экспресс-тестированию на ВИЧ, социальная </a:t>
            </a:r>
            <a:r>
              <a:rPr lang="ru-RU" sz="2100" dirty="0">
                <a:latin typeface="Cambria" panose="02040503050406030204" pitchFamily="18" charset="0"/>
              </a:rPr>
              <a:t>реклама </a:t>
            </a:r>
            <a:r>
              <a:rPr lang="ru-RU" sz="2100" dirty="0" smtClean="0">
                <a:latin typeface="Cambria" panose="02040503050406030204" pitchFamily="18" charset="0"/>
              </a:rPr>
              <a:t>на </a:t>
            </a:r>
            <a:r>
              <a:rPr lang="ru-RU" sz="2100" dirty="0">
                <a:latin typeface="Cambria" panose="02040503050406030204" pitchFamily="18" charset="0"/>
              </a:rPr>
              <a:t>баннерных щитах, </a:t>
            </a:r>
            <a:r>
              <a:rPr lang="ru-RU" sz="2100" dirty="0" smtClean="0">
                <a:latin typeface="Cambria" panose="02040503050406030204" pitchFamily="18" charset="0"/>
              </a:rPr>
              <a:t>в лифтах, на общественном транспорте, телевизионные сюжеты, социальные ролики на радиостанциях и телевидении, публикации </a:t>
            </a:r>
            <a:r>
              <a:rPr lang="ru-RU" sz="2100" dirty="0">
                <a:latin typeface="Cambria" panose="02040503050406030204" pitchFamily="18" charset="0"/>
              </a:rPr>
              <a:t>в печатных и электронных СМИ, а также </a:t>
            </a:r>
            <a:r>
              <a:rPr lang="ru-RU" sz="2100" dirty="0" err="1">
                <a:latin typeface="Cambria" panose="02040503050406030204" pitchFamily="18" charset="0"/>
              </a:rPr>
              <a:t>таргетированная</a:t>
            </a:r>
            <a:r>
              <a:rPr lang="ru-RU" sz="2100" dirty="0">
                <a:latin typeface="Cambria" panose="02040503050406030204" pitchFamily="18" charset="0"/>
              </a:rPr>
              <a:t> реклама в социальной сети «</a:t>
            </a:r>
            <a:r>
              <a:rPr lang="ru-RU" sz="2100" dirty="0" err="1">
                <a:latin typeface="Cambria" panose="02040503050406030204" pitchFamily="18" charset="0"/>
              </a:rPr>
              <a:t>Вконтакте</a:t>
            </a:r>
            <a:r>
              <a:rPr lang="ru-RU" sz="2100" dirty="0" smtClean="0">
                <a:latin typeface="Cambria" panose="02040503050406030204" pitchFamily="18" charset="0"/>
              </a:rPr>
              <a:t>»</a:t>
            </a:r>
            <a:endParaRPr lang="fr-FR" sz="2100" dirty="0" smtClean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9" y="1441411"/>
            <a:ext cx="3840591" cy="1978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67" y="1441411"/>
            <a:ext cx="3969515" cy="1978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04" y="3486683"/>
            <a:ext cx="3987735" cy="1994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32" y="1441411"/>
            <a:ext cx="3964173" cy="1978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6" y="3486683"/>
            <a:ext cx="3836745" cy="1994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67" y="3490895"/>
            <a:ext cx="3980548" cy="199027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9187" y="28136"/>
            <a:ext cx="12065950" cy="80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информированности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2797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591" y="241582"/>
            <a:ext cx="8789229" cy="8391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Глобальное влияние ВИЧ-инфекции</a:t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на основные процессы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38591" y="1619328"/>
            <a:ext cx="2964366" cy="13970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Демографические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7194007" y="1629670"/>
            <a:ext cx="2964366" cy="13970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Социально-экономические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23746" y="3429000"/>
            <a:ext cx="5809786" cy="30944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Снижение рождаемости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Повышение смертности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Уменьшение продолжительности жизни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Изменение гендерной структуры (увеличение числа женщин с ВИЧ+ в репродуктивном возрасте)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Уменьшение числа рождений здоровых детей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Увеличение числа детей-сирот</a:t>
            </a: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6569927" y="3452112"/>
            <a:ext cx="5098611" cy="30944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Снижение численности населения трудоспособного возраста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Падение трудовых ресурсов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Увеличение расходов на лечение и затрат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 на лабораторную диагностику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Возрастание нагрузки на работающее население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Социальное сиротство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Дискриминация ВИЧ-инфицированных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3278458" y="3016405"/>
            <a:ext cx="484632" cy="412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8290226" y="3033132"/>
            <a:ext cx="484632" cy="412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Shape 6"/>
          <p:cNvSpPr/>
          <p:nvPr/>
        </p:nvSpPr>
        <p:spPr>
          <a:xfrm>
            <a:off x="666688" y="407760"/>
            <a:ext cx="1042973" cy="914400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74" y="661172"/>
            <a:ext cx="574522" cy="82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71440"/>
            <a:ext cx="20859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66850" y="165100"/>
            <a:ext cx="9144000" cy="720725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СОНКО</a:t>
            </a: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3038532" y="2145149"/>
            <a:ext cx="26944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заключенного </a:t>
            </a:r>
            <a:r>
              <a:rPr lang="ru-RU" alt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гос.контракта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работа для представителей уязвимых групп </a:t>
            </a: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80 выездов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1500 консультирований равным консультантом 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 1800 экспресс-тестов на ВИЧ среди представителей уязвимых групп</a:t>
            </a:r>
          </a:p>
        </p:txBody>
      </p:sp>
      <p:pic>
        <p:nvPicPr>
          <p:cNvPr id="3077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/>
          <a:stretch/>
        </p:blipFill>
        <p:spPr bwMode="auto">
          <a:xfrm>
            <a:off x="3214733" y="4705564"/>
            <a:ext cx="2488965" cy="153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38532" y="1568788"/>
            <a:ext cx="2427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Аутрич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80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063"/>
            <a:ext cx="3225721" cy="228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35" y="1192382"/>
            <a:ext cx="1897677" cy="147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3" y="4705407"/>
            <a:ext cx="2487589" cy="153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62538" y="2628781"/>
            <a:ext cx="24181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омощь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и проведении выездных профилактических акций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«Знать о ВИЧ – значит ЖИТЬ!»</a:t>
            </a:r>
          </a:p>
          <a:p>
            <a:pPr marL="171450" indent="-1714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мероприятий </a:t>
            </a:r>
          </a:p>
        </p:txBody>
      </p:sp>
      <p:pic>
        <p:nvPicPr>
          <p:cNvPr id="3085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5407"/>
            <a:ext cx="2637034" cy="153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038848" y="2583272"/>
            <a:ext cx="26607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и поддержки семьям с детьми с социально-значимыми заболеваниями, проведение профилактических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подростками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мероприятия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8539" r="51111" b="64495"/>
          <a:stretch/>
        </p:blipFill>
        <p:spPr>
          <a:xfrm>
            <a:off x="9393767" y="1399104"/>
            <a:ext cx="1993205" cy="12588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065096" y="2951946"/>
            <a:ext cx="2532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мобильных пунктов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тестирования (тест-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мобиля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71450" indent="-171450" algn="ctr">
              <a:buFont typeface="Wingdings" panose="05000000000000000000" pitchFamily="2" charset="2"/>
              <a:buChar char="ü"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"/>
          <p:cNvPicPr>
            <a:picLocks noChangeAspect="1"/>
          </p:cNvPicPr>
          <p:nvPr/>
        </p:nvPicPr>
        <p:blipFill rotWithShape="1">
          <a:blip r:embed="rId9"/>
          <a:srcRect l="12480" t="26903"/>
          <a:stretch/>
        </p:blipFill>
        <p:spPr bwMode="auto">
          <a:xfrm>
            <a:off x="9125336" y="4674742"/>
            <a:ext cx="2647538" cy="156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6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-61032" y="119674"/>
            <a:ext cx="12144276" cy="513380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Профилактические</a:t>
            </a:r>
            <a:r>
              <a:rPr lang="ru-RU" sz="32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мероприятия</a:t>
            </a:r>
            <a:r>
              <a:rPr lang="ru-RU" sz="3200" b="1" dirty="0">
                <a:solidFill>
                  <a:srgbClr val="9A000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9A000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9A000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9A000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9187" y="728973"/>
            <a:ext cx="10000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84 выездных акций, в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т.ч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с экспресс-тестированием на ВИЧ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5064 участника, 953 человека протестировано, </a:t>
            </a:r>
            <a:r>
              <a:rPr lang="ru-RU" b="1" dirty="0" smtClean="0">
                <a:solidFill>
                  <a:srgbClr val="9A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 положительных результата</a:t>
            </a:r>
            <a:endParaRPr lang="ru-RU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Рисунок 6"/>
          <p:cNvPicPr>
            <a:picLocks noChangeAspect="1"/>
          </p:cNvPicPr>
          <p:nvPr/>
        </p:nvPicPr>
        <p:blipFill rotWithShape="1">
          <a:blip r:embed="rId3"/>
          <a:srcRect l="3856" r="18996" b="11459"/>
          <a:stretch/>
        </p:blipFill>
        <p:spPr bwMode="auto">
          <a:xfrm>
            <a:off x="4225518" y="2117556"/>
            <a:ext cx="3404077" cy="2098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6694"/>
          <a:stretch/>
        </p:blipFill>
        <p:spPr bwMode="auto">
          <a:xfrm>
            <a:off x="8293768" y="2117556"/>
            <a:ext cx="3513221" cy="401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11628" b="19587"/>
          <a:stretch/>
        </p:blipFill>
        <p:spPr>
          <a:xfrm>
            <a:off x="282659" y="2117557"/>
            <a:ext cx="3278688" cy="401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b="6610"/>
          <a:stretch/>
        </p:blipFill>
        <p:spPr>
          <a:xfrm>
            <a:off x="4225517" y="4584653"/>
            <a:ext cx="3404077" cy="203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247" b="23282"/>
          <a:stretch/>
        </p:blipFill>
        <p:spPr>
          <a:xfrm>
            <a:off x="3999563" y="1963025"/>
            <a:ext cx="2763636" cy="179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0" y="106403"/>
            <a:ext cx="12348411" cy="71120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сетях</a:t>
            </a:r>
            <a: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  <a:t/>
            </a:r>
            <a:br>
              <a:rPr lang="ru-RU" altLang="ru-RU" sz="3200" b="1" dirty="0" smtClean="0">
                <a:solidFill>
                  <a:srgbClr val="740000"/>
                </a:solidFill>
                <a:latin typeface="Cambria" panose="02040503050406030204" pitchFamily="18" charset="0"/>
              </a:rPr>
            </a:br>
            <a:endParaRPr lang="ru-RU" altLang="ru-RU" sz="3200" b="1" dirty="0" smtClean="0">
              <a:solidFill>
                <a:srgbClr val="7400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-178476" y="817603"/>
            <a:ext cx="12144276" cy="5256584"/>
          </a:xfrm>
        </p:spPr>
        <p:txBody>
          <a:bodyPr rtlCol="0">
            <a:noAutofit/>
          </a:bodyPr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200" dirty="0" smtClean="0">
              <a:latin typeface="Cambria" panose="020405030504060302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8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54" y="1749471"/>
            <a:ext cx="2662712" cy="209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40" y="4304527"/>
            <a:ext cx="2618405" cy="206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807" y="3926814"/>
            <a:ext cx="1234831" cy="267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3262" t="13160" r="23032" b="18605"/>
          <a:stretch/>
        </p:blipFill>
        <p:spPr>
          <a:xfrm>
            <a:off x="7168847" y="2572663"/>
            <a:ext cx="4654263" cy="28625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r="39063"/>
          <a:stretch/>
        </p:blipFill>
        <p:spPr>
          <a:xfrm>
            <a:off x="2743055" y="3076941"/>
            <a:ext cx="1644009" cy="25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165752" y="800819"/>
            <a:ext cx="74927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госпаблик</a:t>
            </a:r>
            <a:r>
              <a:rPr lang="ru-RU" alt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ВКонтакте</a:t>
            </a:r>
            <a:r>
              <a:rPr lang="ru-RU" alt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входит в </a:t>
            </a:r>
            <a:r>
              <a:rPr lang="ru-RU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ТОП </a:t>
            </a:r>
            <a:r>
              <a:rPr lang="ru-RU" alt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госпабликов</a:t>
            </a:r>
            <a:r>
              <a:rPr lang="ru-RU" alt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-отличников Самарской области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img.freepik.com/premium-vector/realistic-golden-trophy-with-gold-laurel-wreath_48799-144.jpg?size=626&amp;ext=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40" y="684745"/>
            <a:ext cx="704223" cy="70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1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1316" y="1439952"/>
            <a:ext cx="864235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73" name="Объект 4"/>
          <p:cNvSpPr>
            <a:spLocks noGrp="1"/>
          </p:cNvSpPr>
          <p:nvPr>
            <p:ph idx="1"/>
          </p:nvPr>
        </p:nvSpPr>
        <p:spPr>
          <a:xfrm>
            <a:off x="831078" y="968287"/>
            <a:ext cx="10663015" cy="4525963"/>
          </a:xfrm>
        </p:spPr>
        <p:txBody>
          <a:bodyPr vert="horz" lIns="72000" tIns="45720" rIns="72000" bIns="45720" rtlCol="0">
            <a:noAutofit/>
          </a:bodyPr>
          <a:lstStyle/>
          <a:p>
            <a:pPr lvl="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Продолжить, в </a:t>
            </a:r>
            <a:r>
              <a:rPr lang="ru-RU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т.ч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. в целевых группах, проведение широкомасштабных информационных кампаний с использованием всех средств массовых коммуникаций, включая региональные радиостанции, телевидение, наружную рекламу, Интернет и ресурсы социальных сетей.</a:t>
            </a:r>
          </a:p>
          <a:p>
            <a:pPr lvl="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Продолжать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изучение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информированности населения в вопросах профилактики ВИЧ-инфекции, ориентации на ответственное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отношение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к собственному здоровью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Совместно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 заинтересованными структурами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активизировать реализацию профилактических программ на производстве, направленных на формирование здорового образа жизни,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информированности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в вопросах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профилактики ВИЧ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и других социально значимых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заболеваний.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75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303310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для контакта: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Короткова Анастасия Андреевна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8-927-685-98-92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5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" y="365803"/>
            <a:ext cx="11448288" cy="612639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800426" y="847228"/>
            <a:ext cx="5594935" cy="2200773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6600" b="1" dirty="0" smtClean="0">
                <a:solidFill>
                  <a:srgbClr val="F869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Благодарю </a:t>
            </a:r>
            <a:r>
              <a:rPr lang="en-US" sz="6600" b="1" dirty="0" smtClean="0">
                <a:solidFill>
                  <a:srgbClr val="F869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6600" b="1" dirty="0" smtClean="0">
                <a:solidFill>
                  <a:srgbClr val="F869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6600" b="1" dirty="0" smtClean="0">
                <a:solidFill>
                  <a:srgbClr val="F869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 внимание!</a:t>
            </a:r>
            <a:endParaRPr lang="ru-RU" sz="6600" b="1" dirty="0">
              <a:solidFill>
                <a:srgbClr val="F869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4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558" y="92183"/>
            <a:ext cx="9856132" cy="160153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Государственная стратегия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противодействия распространению ВИЧ-инфекции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в Российской Федерации на период до 2030 года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000" b="0" i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ru-RU" sz="2000" b="0" i="1" dirty="0" smtClean="0">
                <a:latin typeface="+mj-lt"/>
                <a:cs typeface="Times New Roman" panose="02020603050405020304" pitchFamily="18" charset="0"/>
              </a:rPr>
              <a:t>Распоряжение Правительства Российской Федерации от 21.12.2020 № 3668-р)</a:t>
            </a:r>
            <a:endParaRPr lang="ru-RU" sz="2000" b="0" dirty="0">
              <a:solidFill>
                <a:schemeClr val="accent5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17" y="1714461"/>
            <a:ext cx="11910257" cy="1787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u="sng" dirty="0" smtClean="0">
                <a:latin typeface="+mj-lt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Постоянное снижение числа новых случаев ВИЧ-инфекции среди населения</a:t>
            </a:r>
          </a:p>
          <a:p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Снижение смертности от заболеваний, ассоциированных с ВИЧ-инфекцией и СПИДом</a:t>
            </a:r>
            <a:endParaRPr lang="ru-RU" sz="2000" b="1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К 2030 году это заболевание должно перестать быть угрозой общественному здоровью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71440"/>
            <a:ext cx="2085975" cy="12668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6814" y="3325091"/>
            <a:ext cx="10881360" cy="3532909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u="sng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Среди задач стратегии: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повышение информированности граждан,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реализация межведомственных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программ профилактики ВИЧ-инфекции среди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населения;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р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еализация индивидуальных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подходов и адресных программ профилактики ВИЧ-инфекции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ключевых и уязвимых в отношении ВИЧ-инфекции группах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населения; </a:t>
            </a:r>
            <a:endParaRPr lang="ru-RU" sz="1600" b="1" dirty="0">
              <a:solidFill>
                <a:srgbClr val="0D0D0D"/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формирование социальной среды, исключающей дискриминацию и стигматизацию по отношению к лицам с ВИЧ-инфекцией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предоставление социальной поддержки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ВИЧ-инфицированным, обеспечение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высокого качества жизни детей с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ВИЧ-инфекцией;</a:t>
            </a:r>
            <a:endParaRPr lang="ru-RU" sz="1600" b="1" dirty="0">
              <a:solidFill>
                <a:srgbClr val="0D0D0D"/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обеспечение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эффективного скрининга населения и междисциплинарного подхода при диагностике и лечении ВИЧ-инфекции; 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увеличение </a:t>
            </a: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охвата лечения антиретровирусной терапией;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D0D0D"/>
                </a:solidFill>
                <a:latin typeface="+mj-lt"/>
                <a:cs typeface="Times New Roman" pitchFamily="18" charset="0"/>
              </a:rPr>
              <a:t>совершенствование материально-технического и кадрового обеспечения специализированных </a:t>
            </a:r>
            <a:r>
              <a:rPr lang="ru-RU" sz="1600" b="1" dirty="0" err="1">
                <a:solidFill>
                  <a:srgbClr val="0D0D0D"/>
                </a:solidFill>
                <a:latin typeface="+mj-lt"/>
                <a:cs typeface="Times New Roman" pitchFamily="18" charset="0"/>
              </a:rPr>
              <a:t>медорганизаций</a:t>
            </a:r>
            <a:r>
              <a:rPr lang="ru-RU" sz="1600" b="1" dirty="0" smtClean="0">
                <a:solidFill>
                  <a:srgbClr val="0D0D0D"/>
                </a:solidFill>
                <a:latin typeface="+mj-lt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D0D0D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0" y="1265530"/>
            <a:ext cx="5381438" cy="3605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884" y="0"/>
            <a:ext cx="2085975" cy="1266825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7430" y="4996033"/>
            <a:ext cx="11414622" cy="1704617"/>
          </a:xfrm>
        </p:spPr>
        <p:txBody>
          <a:bodyPr>
            <a:noAutofit/>
          </a:bodyPr>
          <a:lstStyle/>
          <a:p>
            <a:pPr algn="ctr"/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Комплекс мер, направленных на профилактику и раннее выявление </a:t>
            </a: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ВИЧ-инфекции (2024г)</a:t>
            </a:r>
            <a:endParaRPr lang="ru-RU" b="1" u="sng" dirty="0">
              <a:solidFill>
                <a:schemeClr val="tx1">
                  <a:lumMod val="95000"/>
                  <a:lumOff val="5000"/>
                </a:schemeClr>
              </a:solidFill>
              <a:latin typeface="Bebas Neue Bold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Реализация образовательными организациями акций по борьбе с ВИЧ-инфекцией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Bebas Neue Bold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Профилактика ВИЧ-инфекции среди трудовых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коллективов.</a:t>
            </a:r>
          </a:p>
          <a:p>
            <a:pPr marL="342900" indent="-342900">
              <a:buFontTx/>
              <a:buChar char="-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Профилактика ВИЧ-инфекции среди трудовых мигрантов, в том числе с привлечением национальных диаспор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ebas Neue Bold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Bebas Neue Bold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49" y="1462561"/>
            <a:ext cx="6017513" cy="35115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0" y="249064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План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первоочередных мероприятий по противодействию распространения ВИЧ-инфекции и поэтапному расширению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охвата антиретровирусной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терапией больных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ВИЧ-инфекцией</a:t>
            </a:r>
            <a:endParaRPr lang="ru-RU" sz="24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006" y="331788"/>
            <a:ext cx="8636676" cy="7350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Эпидемиологическая ситуация по ВИЧ-инфекции в Самарской области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24725" y="1903414"/>
            <a:ext cx="3556000" cy="38877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-617538" y="128270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17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112166-2BE5-4A93-B15C-E59864F80AD0}" type="slidenum">
              <a:rPr lang="ru-RU" altLang="ru-RU" sz="1200">
                <a:solidFill>
                  <a:srgbClr val="898989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898989"/>
              </a:solidFill>
              <a:latin typeface="Tahoma" panose="020B060403050404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82619" y="1294608"/>
            <a:ext cx="3255962" cy="1217612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Население Самарской области –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3,1 млн. чел.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Мужчин -  1,4 млн. чел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Женщин – 1,7 млн. чел.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Детей от 0 до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лет 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607,5 </a:t>
            </a:r>
            <a:r>
              <a:rPr lang="ru-RU" sz="14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тыс.чел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752761" y="2715424"/>
            <a:ext cx="2435225" cy="157797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01.01.2024: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ЛЖВ 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38 081 чел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(1,2% населения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Мужчин 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19674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Женщин 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18407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Детей от 0 до 17 лет –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508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чел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7" name="Рисунок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5" y="1527816"/>
            <a:ext cx="427037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032058" y="2715424"/>
            <a:ext cx="2287780" cy="1614017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Пораженность ВИЧ-инфекцией в Самарской области 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1211,7 (5 место в РФ)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ПФО (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2022)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737,5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РФ (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2022) </a:t>
            </a:r>
            <a:r>
              <a:rPr lang="ru-RU" sz="1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794,7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hape 6"/>
          <p:cNvSpPr/>
          <p:nvPr/>
        </p:nvSpPr>
        <p:spPr>
          <a:xfrm>
            <a:off x="470209" y="219076"/>
            <a:ext cx="984250" cy="847725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71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47" y="590623"/>
            <a:ext cx="4302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447741" y="4554656"/>
            <a:ext cx="6325717" cy="21237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Тенденции</a:t>
            </a:r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регионе продолжается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популяции ЛЖВ</a:t>
            </a:r>
          </a:p>
          <a:p>
            <a:pPr algn="just"/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снижения заболеваемости и смертности.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За последние </a:t>
            </a:r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– рост на </a:t>
            </a:r>
            <a:r>
              <a:rPr lang="ru-RU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7%; </a:t>
            </a:r>
          </a:p>
          <a:p>
            <a:pPr algn="just"/>
            <a:endParaRPr lang="ru-RU" dirty="0" smtClean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Самарская область лидирует в ПФО </a:t>
            </a:r>
            <a:r>
              <a:rPr lang="ru-RU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на 1 месте) </a:t>
            </a:r>
            <a:r>
              <a:rPr lang="ru-RU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</a:p>
          <a:p>
            <a:pPr algn="just">
              <a:defRPr/>
            </a:pPr>
            <a:r>
              <a:rPr lang="ru-RU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числу </a:t>
            </a:r>
            <a:r>
              <a:rPr lang="ru-RU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детей, рождённых от ВИЧ-инфицированных матерей</a:t>
            </a:r>
          </a:p>
          <a:p>
            <a:pPr algn="just"/>
            <a:endParaRPr lang="ru-RU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68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Прямоугольник 17"/>
          <p:cNvSpPr>
            <a:spLocks noChangeArrowheads="1"/>
          </p:cNvSpPr>
          <p:nvPr/>
        </p:nvSpPr>
        <p:spPr bwMode="auto">
          <a:xfrm>
            <a:off x="3473705" y="153365"/>
            <a:ext cx="673984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Основные тенденции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 развития эпидемиологической ситуации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 по ВИЧ-инфекции в Самарской области </a:t>
            </a:r>
          </a:p>
        </p:txBody>
      </p:sp>
      <p:pic>
        <p:nvPicPr>
          <p:cNvPr id="7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0" y="3358458"/>
            <a:ext cx="4819844" cy="31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12967" y="1546521"/>
            <a:ext cx="3297436" cy="15852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Преобладание полового пути передачи в структуре инфицирования ВИЧ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73705" y="2421795"/>
            <a:ext cx="3297436" cy="15990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Преобладание среди впервые выявленных ВИЧ инфицированных возрастной  группы </a:t>
            </a:r>
          </a:p>
          <a:p>
            <a:pPr>
              <a:defRPr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            </a:t>
            </a:r>
            <a:r>
              <a:rPr lang="ru-RU" sz="1700" b="1" dirty="0" smtClean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30-45 </a:t>
            </a: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лет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69457" y="3520378"/>
            <a:ext cx="3227582" cy="15542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Рост заболеваемости </a:t>
            </a:r>
            <a:r>
              <a:rPr lang="ru-RU" sz="1700" b="1" dirty="0" smtClean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в старшей возрастной группе </a:t>
            </a:r>
            <a:endParaRPr lang="ru-RU" sz="1700" b="1" dirty="0">
              <a:solidFill>
                <a:srgbClr val="1D1D1B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790444" y="1546521"/>
            <a:ext cx="3597632" cy="18119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u="sng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Увеличение доли социально-адаптированных лиц среди впервые выявленных ВИЧ-инфицированных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36313" y="5236553"/>
            <a:ext cx="3227582" cy="155425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 b="1" dirty="0">
                <a:solidFill>
                  <a:srgbClr val="1D1D1B"/>
                </a:solidFill>
                <a:latin typeface="+mj-lt"/>
                <a:cs typeface="Times New Roman" panose="02020603050405020304" pitchFamily="18" charset="0"/>
              </a:rPr>
              <a:t>Увеличение доли женщин среди впервые выявленных ВИЧ-инфицированных</a:t>
            </a:r>
          </a:p>
        </p:txBody>
      </p:sp>
      <p:pic>
        <p:nvPicPr>
          <p:cNvPr id="11" name="Picture 4" descr="https://ds05.infourok.ru/uploads/ex/0f5a/0009bfd1-2520f8d6/hello_html_6be975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46" y="5659593"/>
            <a:ext cx="699805" cy="10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cu-network.org.ua/public/upload/images/orig/4_1458631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09" y="1472881"/>
            <a:ext cx="1070946" cy="9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535142" y="3212506"/>
            <a:ext cx="5342923" cy="6438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altLang="ru-RU" sz="1800" b="1" kern="1200" dirty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Первичная заболеваемость ВИЧ – инфекцией </a:t>
            </a:r>
            <a:r>
              <a:rPr lang="ru-RU" altLang="ru-RU" sz="1800" b="1" kern="1200" dirty="0" smtClean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1800" b="1" kern="1200" dirty="0" smtClean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1800" b="1" kern="1200" dirty="0" smtClean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altLang="ru-RU" sz="1800" b="1" dirty="0" smtClean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Самарской области</a:t>
            </a:r>
            <a:r>
              <a:rPr lang="ru-RU" altLang="ru-RU" sz="1800" b="1" kern="1200" dirty="0" smtClean="0">
                <a:solidFill>
                  <a:srgbClr val="9A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(на 100 тыс. населения)</a:t>
            </a:r>
            <a:endParaRPr lang="ru-RU" altLang="ru-RU" sz="1800" b="1" kern="1200" dirty="0">
              <a:solidFill>
                <a:srgbClr val="9A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2837" y="4008552"/>
            <a:ext cx="4344036" cy="1968178"/>
          </a:xfrm>
          <a:prstGeom prst="roundRect">
            <a:avLst/>
          </a:prstGeom>
          <a:noFill/>
          <a:ln>
            <a:solidFill>
              <a:srgbClr val="AE2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первичной заболеваемости  </a:t>
            </a:r>
            <a:r>
              <a:rPr lang="ru-RU" sz="2000" u="sng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по 2023 год – на 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20,2%</a:t>
            </a:r>
            <a:r>
              <a:rPr lang="ru-RU" sz="2000" u="sng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увеличении охвата тестированием </a:t>
            </a:r>
            <a:r>
              <a:rPr lang="ru-RU" sz="2000" dirty="0" smtClean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населения)</a:t>
            </a:r>
            <a:endParaRPr lang="ru-RU" sz="20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113269" y="181330"/>
            <a:ext cx="6204496" cy="11623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Охват тестированием на ВИЧ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 в Самарской области, %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ru-RU" b="1" dirty="0">
              <a:solidFill>
                <a:srgbClr val="1349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30617" y="181330"/>
            <a:ext cx="4649222" cy="3016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u="sng" dirty="0" smtClean="0">
              <a:solidFill>
                <a:srgbClr val="0D0D0D"/>
              </a:solidFill>
            </a:endParaRPr>
          </a:p>
          <a:p>
            <a:pPr algn="ctr"/>
            <a:endParaRPr lang="ru-RU" b="1" u="sng" dirty="0">
              <a:solidFill>
                <a:srgbClr val="0D0D0D"/>
              </a:solidFill>
            </a:endParaRPr>
          </a:p>
          <a:p>
            <a:pPr algn="ctr"/>
            <a:r>
              <a:rPr lang="ru-RU" b="1" dirty="0">
                <a:solidFill>
                  <a:srgbClr val="0D0D0D"/>
                </a:solidFill>
              </a:rPr>
              <a:t>Обследовано на ВИЧ </a:t>
            </a:r>
            <a:r>
              <a:rPr lang="ru-RU" b="1" dirty="0" smtClean="0">
                <a:solidFill>
                  <a:srgbClr val="0D0D0D"/>
                </a:solidFill>
              </a:rPr>
              <a:t>– </a:t>
            </a:r>
            <a:r>
              <a:rPr lang="ru-RU" b="1" dirty="0">
                <a:solidFill>
                  <a:srgbClr val="0D0D0D"/>
                </a:solidFill>
              </a:rPr>
              <a:t>1 005 176 </a:t>
            </a:r>
            <a:r>
              <a:rPr lang="ru-RU" b="1" dirty="0" smtClean="0">
                <a:solidFill>
                  <a:srgbClr val="0D0D0D"/>
                </a:solidFill>
              </a:rPr>
              <a:t>чел.:</a:t>
            </a:r>
            <a:endParaRPr lang="ru-RU" b="1" dirty="0">
              <a:solidFill>
                <a:srgbClr val="0D0D0D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мужчин – </a:t>
            </a:r>
            <a:r>
              <a:rPr lang="ru-RU" b="1" dirty="0" smtClean="0">
                <a:solidFill>
                  <a:schemeClr val="tx1"/>
                </a:solidFill>
              </a:rPr>
              <a:t>429 544чел</a:t>
            </a:r>
            <a:r>
              <a:rPr lang="ru-RU" b="1" dirty="0">
                <a:solidFill>
                  <a:schemeClr val="tx1"/>
                </a:solidFill>
              </a:rPr>
              <a:t>.;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женщин – </a:t>
            </a:r>
            <a:r>
              <a:rPr lang="ru-RU" b="1" dirty="0" smtClean="0">
                <a:solidFill>
                  <a:schemeClr val="tx1"/>
                </a:solidFill>
              </a:rPr>
              <a:t>553 662 </a:t>
            </a:r>
            <a:r>
              <a:rPr lang="ru-RU" b="1" dirty="0">
                <a:solidFill>
                  <a:schemeClr val="tx1"/>
                </a:solidFill>
              </a:rPr>
              <a:t>чел.;</a:t>
            </a:r>
          </a:p>
          <a:p>
            <a:pPr algn="ctr"/>
            <a:r>
              <a:rPr lang="ru-RU" b="1" dirty="0">
                <a:solidFill>
                  <a:srgbClr val="0D0D0D"/>
                </a:solidFill>
              </a:rPr>
              <a:t>детей – </a:t>
            </a:r>
            <a:r>
              <a:rPr lang="ru-RU" b="1" dirty="0" smtClean="0">
                <a:solidFill>
                  <a:srgbClr val="0D0D0D"/>
                </a:solidFill>
              </a:rPr>
              <a:t>12 170 чел</a:t>
            </a:r>
            <a:r>
              <a:rPr lang="ru-RU" b="1" dirty="0">
                <a:solidFill>
                  <a:srgbClr val="0D0D0D"/>
                </a:solidFill>
              </a:rPr>
              <a:t>;</a:t>
            </a:r>
          </a:p>
          <a:p>
            <a:pPr algn="ctr"/>
            <a:r>
              <a:rPr lang="ru-RU" b="1" dirty="0">
                <a:solidFill>
                  <a:srgbClr val="0D0D0D"/>
                </a:solidFill>
              </a:rPr>
              <a:t>подростков – </a:t>
            </a:r>
            <a:r>
              <a:rPr lang="ru-RU" b="1" dirty="0" smtClean="0">
                <a:solidFill>
                  <a:srgbClr val="0D0D0D"/>
                </a:solidFill>
              </a:rPr>
              <a:t>9 800 чел</a:t>
            </a:r>
            <a:r>
              <a:rPr lang="ru-RU" b="1" dirty="0">
                <a:solidFill>
                  <a:srgbClr val="0D0D0D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Простые быстрые тесты – 985 чел</a:t>
            </a:r>
            <a:r>
              <a:rPr lang="ru-RU" b="1" dirty="0" smtClean="0">
                <a:solidFill>
                  <a:schemeClr val="tx1"/>
                </a:solidFill>
              </a:rPr>
              <a:t>.: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мужчин – </a:t>
            </a:r>
            <a:r>
              <a:rPr lang="ru-RU" b="1" dirty="0" smtClean="0">
                <a:solidFill>
                  <a:schemeClr val="tx1"/>
                </a:solidFill>
              </a:rPr>
              <a:t>79 </a:t>
            </a:r>
            <a:r>
              <a:rPr lang="ru-RU" b="1" dirty="0">
                <a:solidFill>
                  <a:schemeClr val="tx1"/>
                </a:solidFill>
              </a:rPr>
              <a:t>чел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позитивные результаты – </a:t>
            </a:r>
            <a:r>
              <a:rPr lang="ru-RU" b="1" dirty="0" smtClean="0">
                <a:solidFill>
                  <a:schemeClr val="tx1"/>
                </a:solidFill>
              </a:rPr>
              <a:t>71 </a:t>
            </a:r>
            <a:r>
              <a:rPr lang="ru-RU" b="1" dirty="0">
                <a:solidFill>
                  <a:schemeClr val="tx1"/>
                </a:solidFill>
              </a:rPr>
              <a:t>чел</a:t>
            </a:r>
            <a:r>
              <a:rPr lang="ru-RU" b="1" dirty="0" smtClean="0">
                <a:solidFill>
                  <a:schemeClr val="tx1"/>
                </a:solidFill>
              </a:rPr>
              <a:t>.: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мужчин – </a:t>
            </a:r>
            <a:r>
              <a:rPr lang="ru-RU" b="1" dirty="0" smtClean="0">
                <a:solidFill>
                  <a:schemeClr val="tx1"/>
                </a:solidFill>
              </a:rPr>
              <a:t>0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Анонимное </a:t>
            </a:r>
            <a:r>
              <a:rPr lang="ru-RU" b="1" dirty="0">
                <a:solidFill>
                  <a:schemeClr val="tx1"/>
                </a:solidFill>
              </a:rPr>
              <a:t>обследование – 984 чел.</a:t>
            </a:r>
          </a:p>
          <a:p>
            <a:pPr algn="ctr"/>
            <a:endParaRPr lang="ru-RU" b="1" u="sng" dirty="0" smtClean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0D0D0D"/>
              </a:solidFill>
            </a:endParaRPr>
          </a:p>
        </p:txBody>
      </p:sp>
      <p:graphicFrame>
        <p:nvGraphicFramePr>
          <p:cNvPr id="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854962"/>
              </p:ext>
            </p:extLst>
          </p:nvPr>
        </p:nvGraphicFramePr>
        <p:xfrm>
          <a:off x="5217627" y="3731150"/>
          <a:ext cx="6342792" cy="2809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96998157"/>
              </p:ext>
            </p:extLst>
          </p:nvPr>
        </p:nvGraphicFramePr>
        <p:xfrm>
          <a:off x="409652" y="938807"/>
          <a:ext cx="5240455" cy="267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6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7780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заболеваемости в разрезе возрастных групп </a:t>
            </a:r>
            <a:r>
              <a:rPr lang="ru-RU" sz="2800" b="1" dirty="0" smtClean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28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тыс. населения)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427494"/>
              </p:ext>
            </p:extLst>
          </p:nvPr>
        </p:nvGraphicFramePr>
        <p:xfrm>
          <a:off x="0" y="1742096"/>
          <a:ext cx="6314738" cy="427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438338"/>
              </p:ext>
            </p:extLst>
          </p:nvPr>
        </p:nvGraphicFramePr>
        <p:xfrm>
          <a:off x="6314738" y="1742096"/>
          <a:ext cx="5282004" cy="4271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744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640960" cy="7780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заболеваемости в разрезе возрастных </a:t>
            </a:r>
            <a:r>
              <a:rPr lang="ru-RU" sz="2800" b="1" dirty="0" smtClean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 (на </a:t>
            </a:r>
            <a:r>
              <a:rPr lang="ru-RU" sz="2800" b="1" dirty="0">
                <a:solidFill>
                  <a:srgbClr val="AE2C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тыс. населения)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167"/>
              </p:ext>
            </p:extLst>
          </p:nvPr>
        </p:nvGraphicFramePr>
        <p:xfrm>
          <a:off x="869257" y="1268760"/>
          <a:ext cx="10361727" cy="501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6"/>
          <p:cNvSpPr/>
          <p:nvPr/>
        </p:nvSpPr>
        <p:spPr>
          <a:xfrm>
            <a:off x="390084" y="188002"/>
            <a:ext cx="958346" cy="739284"/>
          </a:xfrm>
          <a:custGeom>
            <a:avLst/>
            <a:gdLst/>
            <a:ahLst/>
            <a:cxnLst/>
            <a:rect l="0" t="0" r="0" b="0"/>
            <a:pathLst>
              <a:path w="4189485" h="4369759">
                <a:moveTo>
                  <a:pt x="3098981" y="0"/>
                </a:moveTo>
                <a:lnTo>
                  <a:pt x="3131367" y="0"/>
                </a:lnTo>
                <a:lnTo>
                  <a:pt x="3133270" y="25034"/>
                </a:lnTo>
                <a:lnTo>
                  <a:pt x="3178040" y="76468"/>
                </a:lnTo>
                <a:lnTo>
                  <a:pt x="3209472" y="74563"/>
                </a:lnTo>
                <a:lnTo>
                  <a:pt x="3214234" y="86947"/>
                </a:lnTo>
                <a:lnTo>
                  <a:pt x="3229477" y="87898"/>
                </a:lnTo>
                <a:cubicBezTo>
                  <a:pt x="3229477" y="87898"/>
                  <a:pt x="3234237" y="70751"/>
                  <a:pt x="3239953" y="69800"/>
                </a:cubicBezTo>
                <a:cubicBezTo>
                  <a:pt x="3245670" y="68851"/>
                  <a:pt x="3264718" y="74563"/>
                  <a:pt x="3264718" y="74563"/>
                </a:cubicBezTo>
                <a:lnTo>
                  <a:pt x="3279960" y="60274"/>
                </a:lnTo>
                <a:lnTo>
                  <a:pt x="3299008" y="65038"/>
                </a:lnTo>
                <a:lnTo>
                  <a:pt x="3311392" y="82184"/>
                </a:lnTo>
                <a:lnTo>
                  <a:pt x="3312345" y="98377"/>
                </a:lnTo>
                <a:lnTo>
                  <a:pt x="3357111" y="138381"/>
                </a:lnTo>
                <a:lnTo>
                  <a:pt x="3379020" y="160290"/>
                </a:lnTo>
                <a:lnTo>
                  <a:pt x="3414261" y="161244"/>
                </a:lnTo>
                <a:lnTo>
                  <a:pt x="3423786" y="170766"/>
                </a:lnTo>
                <a:lnTo>
                  <a:pt x="3440934" y="172674"/>
                </a:lnTo>
                <a:lnTo>
                  <a:pt x="3614292" y="239349"/>
                </a:lnTo>
                <a:lnTo>
                  <a:pt x="3627627" y="251730"/>
                </a:lnTo>
                <a:lnTo>
                  <a:pt x="3629531" y="276494"/>
                </a:lnTo>
                <a:lnTo>
                  <a:pt x="3608575" y="285069"/>
                </a:lnTo>
                <a:lnTo>
                  <a:pt x="3612388" y="341265"/>
                </a:lnTo>
                <a:lnTo>
                  <a:pt x="3628581" y="342219"/>
                </a:lnTo>
                <a:lnTo>
                  <a:pt x="3625722" y="364126"/>
                </a:lnTo>
                <a:lnTo>
                  <a:pt x="3652390" y="369842"/>
                </a:lnTo>
                <a:lnTo>
                  <a:pt x="3673347" y="386986"/>
                </a:lnTo>
                <a:lnTo>
                  <a:pt x="3707637" y="389844"/>
                </a:lnTo>
                <a:lnTo>
                  <a:pt x="3740022" y="418420"/>
                </a:lnTo>
                <a:lnTo>
                  <a:pt x="3736213" y="429851"/>
                </a:lnTo>
                <a:lnTo>
                  <a:pt x="3757168" y="440327"/>
                </a:lnTo>
                <a:lnTo>
                  <a:pt x="3771457" y="440327"/>
                </a:lnTo>
                <a:lnTo>
                  <a:pt x="3805747" y="456519"/>
                </a:lnTo>
                <a:lnTo>
                  <a:pt x="3820986" y="450807"/>
                </a:lnTo>
                <a:lnTo>
                  <a:pt x="3881948" y="387939"/>
                </a:lnTo>
                <a:lnTo>
                  <a:pt x="3892425" y="354601"/>
                </a:lnTo>
                <a:lnTo>
                  <a:pt x="3921000" y="350792"/>
                </a:lnTo>
                <a:lnTo>
                  <a:pt x="3947669" y="340316"/>
                </a:lnTo>
                <a:lnTo>
                  <a:pt x="3963863" y="322218"/>
                </a:lnTo>
                <a:lnTo>
                  <a:pt x="4026730" y="330789"/>
                </a:lnTo>
                <a:lnTo>
                  <a:pt x="4072449" y="327932"/>
                </a:lnTo>
                <a:lnTo>
                  <a:pt x="4104836" y="320311"/>
                </a:lnTo>
                <a:lnTo>
                  <a:pt x="4133412" y="345078"/>
                </a:lnTo>
                <a:lnTo>
                  <a:pt x="4189485" y="441281"/>
                </a:lnTo>
                <a:lnTo>
                  <a:pt x="4189485" y="536529"/>
                </a:lnTo>
                <a:lnTo>
                  <a:pt x="4172465" y="550818"/>
                </a:lnTo>
                <a:lnTo>
                  <a:pt x="4163889" y="561298"/>
                </a:lnTo>
                <a:lnTo>
                  <a:pt x="4107694" y="563202"/>
                </a:lnTo>
                <a:lnTo>
                  <a:pt x="4101977" y="572728"/>
                </a:lnTo>
                <a:lnTo>
                  <a:pt x="4079117" y="579394"/>
                </a:lnTo>
                <a:lnTo>
                  <a:pt x="4060065" y="589870"/>
                </a:lnTo>
                <a:cubicBezTo>
                  <a:pt x="4060065" y="589870"/>
                  <a:pt x="4047682" y="597491"/>
                  <a:pt x="4043873" y="604159"/>
                </a:cubicBezTo>
                <a:cubicBezTo>
                  <a:pt x="4040064" y="610827"/>
                  <a:pt x="4044827" y="638449"/>
                  <a:pt x="4044827" y="638449"/>
                </a:cubicBezTo>
                <a:lnTo>
                  <a:pt x="4021967" y="672740"/>
                </a:lnTo>
                <a:lnTo>
                  <a:pt x="4021967" y="700362"/>
                </a:lnTo>
                <a:lnTo>
                  <a:pt x="4009583" y="722272"/>
                </a:lnTo>
                <a:lnTo>
                  <a:pt x="4041019" y="810853"/>
                </a:lnTo>
                <a:lnTo>
                  <a:pt x="4075308" y="845143"/>
                </a:lnTo>
                <a:lnTo>
                  <a:pt x="4103881" y="856573"/>
                </a:lnTo>
                <a:lnTo>
                  <a:pt x="4109598" y="868003"/>
                </a:lnTo>
                <a:lnTo>
                  <a:pt x="4118170" y="889913"/>
                </a:lnTo>
                <a:lnTo>
                  <a:pt x="4118170" y="978495"/>
                </a:lnTo>
                <a:lnTo>
                  <a:pt x="4110548" y="987065"/>
                </a:lnTo>
                <a:lnTo>
                  <a:pt x="4084833" y="987065"/>
                </a:lnTo>
                <a:lnTo>
                  <a:pt x="4061020" y="1012785"/>
                </a:lnTo>
                <a:lnTo>
                  <a:pt x="4055303" y="1023265"/>
                </a:lnTo>
                <a:lnTo>
                  <a:pt x="4054352" y="1083272"/>
                </a:lnTo>
                <a:lnTo>
                  <a:pt x="4081021" y="1101369"/>
                </a:lnTo>
                <a:lnTo>
                  <a:pt x="4078167" y="1128992"/>
                </a:lnTo>
                <a:lnTo>
                  <a:pt x="4066733" y="1142327"/>
                </a:lnTo>
                <a:lnTo>
                  <a:pt x="4065782" y="1168046"/>
                </a:lnTo>
                <a:lnTo>
                  <a:pt x="4029588" y="1201381"/>
                </a:lnTo>
                <a:lnTo>
                  <a:pt x="4030538" y="1239483"/>
                </a:lnTo>
                <a:lnTo>
                  <a:pt x="4021013" y="1249010"/>
                </a:lnTo>
                <a:lnTo>
                  <a:pt x="4018158" y="1318540"/>
                </a:lnTo>
                <a:lnTo>
                  <a:pt x="4003870" y="1327114"/>
                </a:lnTo>
                <a:lnTo>
                  <a:pt x="4012440" y="1357592"/>
                </a:lnTo>
                <a:lnTo>
                  <a:pt x="3997202" y="1354738"/>
                </a:lnTo>
                <a:lnTo>
                  <a:pt x="3997202" y="1371881"/>
                </a:lnTo>
                <a:lnTo>
                  <a:pt x="3964817" y="1411888"/>
                </a:lnTo>
                <a:lnTo>
                  <a:pt x="3910522" y="1573812"/>
                </a:lnTo>
                <a:lnTo>
                  <a:pt x="3912426" y="1591910"/>
                </a:lnTo>
                <a:lnTo>
                  <a:pt x="3892425" y="1609056"/>
                </a:lnTo>
                <a:lnTo>
                  <a:pt x="3882898" y="1634775"/>
                </a:lnTo>
                <a:lnTo>
                  <a:pt x="3840988" y="1658588"/>
                </a:lnTo>
                <a:lnTo>
                  <a:pt x="3821940" y="1653825"/>
                </a:lnTo>
                <a:lnTo>
                  <a:pt x="3805747" y="1677636"/>
                </a:lnTo>
                <a:lnTo>
                  <a:pt x="3793363" y="1692878"/>
                </a:lnTo>
                <a:lnTo>
                  <a:pt x="3791458" y="1712879"/>
                </a:lnTo>
                <a:lnTo>
                  <a:pt x="3774312" y="1719547"/>
                </a:lnTo>
                <a:lnTo>
                  <a:pt x="3771457" y="1737644"/>
                </a:lnTo>
                <a:lnTo>
                  <a:pt x="3787650" y="1742407"/>
                </a:lnTo>
                <a:lnTo>
                  <a:pt x="3785742" y="1782415"/>
                </a:lnTo>
                <a:lnTo>
                  <a:pt x="3798126" y="1790986"/>
                </a:lnTo>
                <a:lnTo>
                  <a:pt x="3797172" y="1810037"/>
                </a:lnTo>
                <a:lnTo>
                  <a:pt x="3819082" y="1811941"/>
                </a:lnTo>
                <a:lnTo>
                  <a:pt x="3829558" y="1823371"/>
                </a:lnTo>
                <a:lnTo>
                  <a:pt x="3824795" y="1833847"/>
                </a:lnTo>
                <a:lnTo>
                  <a:pt x="3809556" y="1853852"/>
                </a:lnTo>
                <a:lnTo>
                  <a:pt x="3831465" y="1880521"/>
                </a:lnTo>
                <a:lnTo>
                  <a:pt x="3872423" y="1919574"/>
                </a:lnTo>
                <a:lnTo>
                  <a:pt x="3908617" y="1920529"/>
                </a:lnTo>
                <a:lnTo>
                  <a:pt x="3912426" y="1906240"/>
                </a:lnTo>
                <a:lnTo>
                  <a:pt x="3936240" y="1907190"/>
                </a:lnTo>
                <a:lnTo>
                  <a:pt x="3936240" y="1918619"/>
                </a:lnTo>
                <a:lnTo>
                  <a:pt x="3955290" y="1934813"/>
                </a:lnTo>
                <a:lnTo>
                  <a:pt x="3951478" y="1971011"/>
                </a:lnTo>
                <a:lnTo>
                  <a:pt x="3967672" y="1991012"/>
                </a:lnTo>
                <a:lnTo>
                  <a:pt x="3963863" y="2034829"/>
                </a:lnTo>
                <a:lnTo>
                  <a:pt x="3915284" y="2034829"/>
                </a:lnTo>
                <a:lnTo>
                  <a:pt x="3910522" y="2045305"/>
                </a:lnTo>
                <a:lnTo>
                  <a:pt x="3894328" y="2049116"/>
                </a:lnTo>
                <a:lnTo>
                  <a:pt x="3875281" y="2065310"/>
                </a:lnTo>
                <a:lnTo>
                  <a:pt x="3860993" y="2072927"/>
                </a:lnTo>
                <a:lnTo>
                  <a:pt x="3864802" y="2090073"/>
                </a:lnTo>
                <a:lnTo>
                  <a:pt x="3849563" y="2101504"/>
                </a:lnTo>
                <a:lnTo>
                  <a:pt x="3847658" y="2128172"/>
                </a:lnTo>
                <a:lnTo>
                  <a:pt x="3870518" y="2131985"/>
                </a:lnTo>
                <a:lnTo>
                  <a:pt x="3872423" y="2151032"/>
                </a:lnTo>
                <a:lnTo>
                  <a:pt x="3868611" y="2162462"/>
                </a:lnTo>
                <a:lnTo>
                  <a:pt x="3861943" y="2172942"/>
                </a:lnTo>
                <a:lnTo>
                  <a:pt x="3866706" y="2189135"/>
                </a:lnTo>
                <a:lnTo>
                  <a:pt x="3853372" y="2209136"/>
                </a:lnTo>
                <a:lnTo>
                  <a:pt x="3841942" y="2221521"/>
                </a:lnTo>
                <a:lnTo>
                  <a:pt x="3830512" y="2239617"/>
                </a:lnTo>
                <a:lnTo>
                  <a:pt x="3823844" y="2264382"/>
                </a:lnTo>
                <a:lnTo>
                  <a:pt x="3821940" y="2286292"/>
                </a:lnTo>
                <a:lnTo>
                  <a:pt x="3829558" y="2320583"/>
                </a:lnTo>
                <a:lnTo>
                  <a:pt x="3827653" y="2333916"/>
                </a:lnTo>
                <a:lnTo>
                  <a:pt x="3840037" y="2341537"/>
                </a:lnTo>
                <a:lnTo>
                  <a:pt x="3844800" y="2359634"/>
                </a:lnTo>
                <a:lnTo>
                  <a:pt x="3837178" y="2368206"/>
                </a:lnTo>
                <a:lnTo>
                  <a:pt x="3826703" y="2374874"/>
                </a:lnTo>
                <a:lnTo>
                  <a:pt x="3816223" y="2380590"/>
                </a:lnTo>
                <a:lnTo>
                  <a:pt x="3812415" y="2392020"/>
                </a:lnTo>
                <a:lnTo>
                  <a:pt x="3798126" y="2414880"/>
                </a:lnTo>
                <a:lnTo>
                  <a:pt x="3780979" y="2419644"/>
                </a:lnTo>
                <a:lnTo>
                  <a:pt x="3778125" y="2429165"/>
                </a:lnTo>
                <a:lnTo>
                  <a:pt x="3767645" y="2427261"/>
                </a:lnTo>
                <a:lnTo>
                  <a:pt x="3762882" y="2436786"/>
                </a:lnTo>
                <a:lnTo>
                  <a:pt x="3765741" y="2452028"/>
                </a:lnTo>
                <a:lnTo>
                  <a:pt x="3749548" y="2459646"/>
                </a:lnTo>
                <a:lnTo>
                  <a:pt x="3757168" y="2527276"/>
                </a:lnTo>
                <a:lnTo>
                  <a:pt x="3735260" y="2543469"/>
                </a:lnTo>
                <a:lnTo>
                  <a:pt x="3738118" y="2554898"/>
                </a:lnTo>
                <a:lnTo>
                  <a:pt x="3716212" y="2572042"/>
                </a:lnTo>
                <a:lnTo>
                  <a:pt x="3678110" y="2572042"/>
                </a:lnTo>
                <a:lnTo>
                  <a:pt x="3674301" y="2585380"/>
                </a:lnTo>
                <a:lnTo>
                  <a:pt x="3627627" y="2585380"/>
                </a:lnTo>
                <a:lnTo>
                  <a:pt x="3622863" y="2600619"/>
                </a:lnTo>
                <a:lnTo>
                  <a:pt x="3605716" y="2608240"/>
                </a:lnTo>
                <a:lnTo>
                  <a:pt x="3600003" y="2621575"/>
                </a:lnTo>
                <a:lnTo>
                  <a:pt x="3579048" y="2626337"/>
                </a:lnTo>
                <a:lnTo>
                  <a:pt x="3577143" y="2643480"/>
                </a:lnTo>
                <a:lnTo>
                  <a:pt x="3546662" y="2674915"/>
                </a:lnTo>
                <a:lnTo>
                  <a:pt x="3543804" y="2687296"/>
                </a:lnTo>
                <a:lnTo>
                  <a:pt x="3538090" y="2701585"/>
                </a:lnTo>
                <a:lnTo>
                  <a:pt x="3523802" y="2708251"/>
                </a:lnTo>
                <a:lnTo>
                  <a:pt x="3492371" y="2708251"/>
                </a:lnTo>
                <a:lnTo>
                  <a:pt x="3478082" y="2710156"/>
                </a:lnTo>
                <a:lnTo>
                  <a:pt x="3477128" y="2722540"/>
                </a:lnTo>
                <a:lnTo>
                  <a:pt x="3457127" y="2739684"/>
                </a:lnTo>
                <a:lnTo>
                  <a:pt x="3447601" y="2754925"/>
                </a:lnTo>
                <a:lnTo>
                  <a:pt x="3447601" y="2768260"/>
                </a:lnTo>
                <a:lnTo>
                  <a:pt x="3431408" y="2772069"/>
                </a:lnTo>
                <a:lnTo>
                  <a:pt x="3431408" y="2782548"/>
                </a:lnTo>
                <a:lnTo>
                  <a:pt x="3439029" y="2802550"/>
                </a:lnTo>
                <a:lnTo>
                  <a:pt x="3450459" y="2813030"/>
                </a:lnTo>
                <a:lnTo>
                  <a:pt x="3494275" y="2853986"/>
                </a:lnTo>
                <a:lnTo>
                  <a:pt x="3494275" y="2886372"/>
                </a:lnTo>
                <a:lnTo>
                  <a:pt x="3480940" y="2895897"/>
                </a:lnTo>
                <a:lnTo>
                  <a:pt x="3481891" y="2919708"/>
                </a:lnTo>
                <a:lnTo>
                  <a:pt x="3482846" y="2938760"/>
                </a:lnTo>
                <a:lnTo>
                  <a:pt x="3473319" y="2947331"/>
                </a:lnTo>
                <a:lnTo>
                  <a:pt x="3457127" y="2977812"/>
                </a:lnTo>
                <a:lnTo>
                  <a:pt x="3445697" y="3005435"/>
                </a:lnTo>
                <a:lnTo>
                  <a:pt x="3430454" y="3018770"/>
                </a:lnTo>
                <a:lnTo>
                  <a:pt x="3424741" y="3039725"/>
                </a:lnTo>
                <a:lnTo>
                  <a:pt x="3424741" y="3053060"/>
                </a:lnTo>
                <a:lnTo>
                  <a:pt x="3416169" y="3064490"/>
                </a:lnTo>
                <a:lnTo>
                  <a:pt x="3403785" y="3076874"/>
                </a:lnTo>
                <a:lnTo>
                  <a:pt x="3381879" y="3076874"/>
                </a:lnTo>
                <a:lnTo>
                  <a:pt x="3349494" y="3070206"/>
                </a:lnTo>
                <a:lnTo>
                  <a:pt x="3340919" y="3054014"/>
                </a:lnTo>
                <a:lnTo>
                  <a:pt x="3321870" y="3042583"/>
                </a:lnTo>
                <a:lnTo>
                  <a:pt x="3313296" y="3037821"/>
                </a:lnTo>
                <a:lnTo>
                  <a:pt x="3275197" y="3036866"/>
                </a:lnTo>
                <a:lnTo>
                  <a:pt x="3226619" y="3089253"/>
                </a:lnTo>
                <a:lnTo>
                  <a:pt x="3218998" y="3110210"/>
                </a:lnTo>
                <a:lnTo>
                  <a:pt x="3219952" y="3120689"/>
                </a:lnTo>
                <a:lnTo>
                  <a:pt x="3236144" y="3124497"/>
                </a:lnTo>
                <a:lnTo>
                  <a:pt x="3235190" y="3134024"/>
                </a:lnTo>
                <a:lnTo>
                  <a:pt x="3231382" y="3144500"/>
                </a:lnTo>
                <a:lnTo>
                  <a:pt x="3223761" y="3155930"/>
                </a:lnTo>
                <a:lnTo>
                  <a:pt x="3220902" y="3169267"/>
                </a:lnTo>
                <a:lnTo>
                  <a:pt x="3211377" y="3175935"/>
                </a:lnTo>
                <a:lnTo>
                  <a:pt x="3211377" y="3210225"/>
                </a:lnTo>
                <a:lnTo>
                  <a:pt x="3211377" y="3230226"/>
                </a:lnTo>
                <a:lnTo>
                  <a:pt x="3228523" y="3231180"/>
                </a:lnTo>
                <a:lnTo>
                  <a:pt x="3225662" y="3268332"/>
                </a:lnTo>
                <a:lnTo>
                  <a:pt x="3241854" y="3285479"/>
                </a:lnTo>
                <a:lnTo>
                  <a:pt x="3242808" y="3304526"/>
                </a:lnTo>
                <a:lnTo>
                  <a:pt x="3272335" y="3337866"/>
                </a:lnTo>
                <a:lnTo>
                  <a:pt x="3279957" y="3370251"/>
                </a:lnTo>
                <a:lnTo>
                  <a:pt x="3272335" y="3392157"/>
                </a:lnTo>
                <a:lnTo>
                  <a:pt x="3257097" y="3403587"/>
                </a:lnTo>
                <a:lnTo>
                  <a:pt x="3242808" y="3417876"/>
                </a:lnTo>
                <a:lnTo>
                  <a:pt x="3217089" y="3446453"/>
                </a:lnTo>
                <a:lnTo>
                  <a:pt x="3208518" y="3457882"/>
                </a:lnTo>
                <a:lnTo>
                  <a:pt x="3190420" y="3458834"/>
                </a:lnTo>
                <a:lnTo>
                  <a:pt x="3138984" y="3508366"/>
                </a:lnTo>
                <a:lnTo>
                  <a:pt x="3140888" y="3527413"/>
                </a:lnTo>
                <a:lnTo>
                  <a:pt x="3128508" y="3537892"/>
                </a:lnTo>
                <a:lnTo>
                  <a:pt x="3122792" y="3565516"/>
                </a:lnTo>
                <a:lnTo>
                  <a:pt x="3136126" y="3581709"/>
                </a:lnTo>
                <a:lnTo>
                  <a:pt x="3137079" y="3606473"/>
                </a:lnTo>
                <a:lnTo>
                  <a:pt x="3139942" y="3639348"/>
                </a:lnTo>
                <a:lnTo>
                  <a:pt x="3164706" y="3654586"/>
                </a:lnTo>
                <a:lnTo>
                  <a:pt x="3169944" y="3676496"/>
                </a:lnTo>
                <a:lnTo>
                  <a:pt x="3173278" y="3708404"/>
                </a:lnTo>
                <a:cubicBezTo>
                  <a:pt x="3173278" y="3708404"/>
                  <a:pt x="3191378" y="3713167"/>
                  <a:pt x="3191378" y="3716024"/>
                </a:cubicBezTo>
                <a:cubicBezTo>
                  <a:pt x="3191378" y="3718883"/>
                  <a:pt x="3187091" y="3746030"/>
                  <a:pt x="3187091" y="3746030"/>
                </a:cubicBezTo>
                <a:lnTo>
                  <a:pt x="3176143" y="3766983"/>
                </a:lnTo>
                <a:lnTo>
                  <a:pt x="3173285" y="3803177"/>
                </a:lnTo>
                <a:lnTo>
                  <a:pt x="3160900" y="3818419"/>
                </a:lnTo>
                <a:lnTo>
                  <a:pt x="3160900" y="3849852"/>
                </a:lnTo>
                <a:lnTo>
                  <a:pt x="3142803" y="3883186"/>
                </a:lnTo>
                <a:lnTo>
                  <a:pt x="3138041" y="3906047"/>
                </a:lnTo>
                <a:lnTo>
                  <a:pt x="3137091" y="3929861"/>
                </a:lnTo>
                <a:lnTo>
                  <a:pt x="3132328" y="3947008"/>
                </a:lnTo>
                <a:lnTo>
                  <a:pt x="3101847" y="3964152"/>
                </a:lnTo>
                <a:lnTo>
                  <a:pt x="3085653" y="3962246"/>
                </a:lnTo>
                <a:lnTo>
                  <a:pt x="3071366" y="3978439"/>
                </a:lnTo>
                <a:lnTo>
                  <a:pt x="3057077" y="3995583"/>
                </a:lnTo>
                <a:lnTo>
                  <a:pt x="3040884" y="3998441"/>
                </a:lnTo>
                <a:lnTo>
                  <a:pt x="3018978" y="4016538"/>
                </a:lnTo>
                <a:lnTo>
                  <a:pt x="2990401" y="4037494"/>
                </a:lnTo>
                <a:lnTo>
                  <a:pt x="2952302" y="4063213"/>
                </a:lnTo>
                <a:lnTo>
                  <a:pt x="2929442" y="4076546"/>
                </a:lnTo>
                <a:lnTo>
                  <a:pt x="2900852" y="4087994"/>
                </a:lnTo>
                <a:lnTo>
                  <a:pt x="2877992" y="4116572"/>
                </a:lnTo>
                <a:lnTo>
                  <a:pt x="2885613" y="4141335"/>
                </a:lnTo>
                <a:lnTo>
                  <a:pt x="2834175" y="4166100"/>
                </a:lnTo>
                <a:lnTo>
                  <a:pt x="2771313" y="4183247"/>
                </a:lnTo>
                <a:lnTo>
                  <a:pt x="2742735" y="4192773"/>
                </a:lnTo>
                <a:lnTo>
                  <a:pt x="2712254" y="4208012"/>
                </a:lnTo>
                <a:lnTo>
                  <a:pt x="2637961" y="4267066"/>
                </a:lnTo>
                <a:lnTo>
                  <a:pt x="2615102" y="4278496"/>
                </a:lnTo>
                <a:lnTo>
                  <a:pt x="2592242" y="4301356"/>
                </a:lnTo>
                <a:lnTo>
                  <a:pt x="2569381" y="4324216"/>
                </a:lnTo>
                <a:lnTo>
                  <a:pt x="2517944" y="4369759"/>
                </a:lnTo>
                <a:lnTo>
                  <a:pt x="2466508" y="4369759"/>
                </a:lnTo>
                <a:lnTo>
                  <a:pt x="2445555" y="4311335"/>
                </a:lnTo>
                <a:lnTo>
                  <a:pt x="2432218" y="4282308"/>
                </a:lnTo>
                <a:lnTo>
                  <a:pt x="2415074" y="4267066"/>
                </a:lnTo>
                <a:lnTo>
                  <a:pt x="2420788" y="4219442"/>
                </a:lnTo>
                <a:lnTo>
                  <a:pt x="2409358" y="4187055"/>
                </a:lnTo>
                <a:lnTo>
                  <a:pt x="2396023" y="4156578"/>
                </a:lnTo>
                <a:lnTo>
                  <a:pt x="2386498" y="4124193"/>
                </a:lnTo>
                <a:lnTo>
                  <a:pt x="2321730" y="4076564"/>
                </a:lnTo>
                <a:lnTo>
                  <a:pt x="2296962" y="4084185"/>
                </a:lnTo>
                <a:lnTo>
                  <a:pt x="2283628" y="4059422"/>
                </a:lnTo>
                <a:lnTo>
                  <a:pt x="2180758" y="4057517"/>
                </a:lnTo>
                <a:lnTo>
                  <a:pt x="2159801" y="4034657"/>
                </a:lnTo>
                <a:lnTo>
                  <a:pt x="2146468" y="3998459"/>
                </a:lnTo>
                <a:lnTo>
                  <a:pt x="2131229" y="3979412"/>
                </a:lnTo>
                <a:lnTo>
                  <a:pt x="2062645" y="3983221"/>
                </a:lnTo>
                <a:lnTo>
                  <a:pt x="2037880" y="4017510"/>
                </a:lnTo>
                <a:lnTo>
                  <a:pt x="1994065" y="4021319"/>
                </a:lnTo>
                <a:lnTo>
                  <a:pt x="1971205" y="4007984"/>
                </a:lnTo>
                <a:lnTo>
                  <a:pt x="1954062" y="3990842"/>
                </a:lnTo>
                <a:lnTo>
                  <a:pt x="1950249" y="3952739"/>
                </a:lnTo>
                <a:lnTo>
                  <a:pt x="1950249" y="3891780"/>
                </a:lnTo>
                <a:lnTo>
                  <a:pt x="1982635" y="3867016"/>
                </a:lnTo>
                <a:lnTo>
                  <a:pt x="1967396" y="3846060"/>
                </a:lnTo>
                <a:lnTo>
                  <a:pt x="1965492" y="3825104"/>
                </a:lnTo>
                <a:lnTo>
                  <a:pt x="1942631" y="3804149"/>
                </a:lnTo>
                <a:lnTo>
                  <a:pt x="1910246" y="3794623"/>
                </a:lnTo>
                <a:lnTo>
                  <a:pt x="1881669" y="3783193"/>
                </a:lnTo>
                <a:lnTo>
                  <a:pt x="1853096" y="3788910"/>
                </a:lnTo>
                <a:lnTo>
                  <a:pt x="1832140" y="3771763"/>
                </a:lnTo>
                <a:lnTo>
                  <a:pt x="1801659" y="3771763"/>
                </a:lnTo>
                <a:lnTo>
                  <a:pt x="1757844" y="3758429"/>
                </a:lnTo>
                <a:lnTo>
                  <a:pt x="1730696" y="3758429"/>
                </a:lnTo>
                <a:cubicBezTo>
                  <a:pt x="1730696" y="3758429"/>
                  <a:pt x="1736413" y="3767479"/>
                  <a:pt x="1728316" y="3769859"/>
                </a:cubicBezTo>
                <a:cubicBezTo>
                  <a:pt x="1720220" y="3772238"/>
                  <a:pt x="1640685" y="3770334"/>
                  <a:pt x="1640685" y="3770334"/>
                </a:cubicBezTo>
                <a:lnTo>
                  <a:pt x="1624014" y="3767000"/>
                </a:lnTo>
                <a:lnTo>
                  <a:pt x="1618776" y="3755095"/>
                </a:lnTo>
                <a:lnTo>
                  <a:pt x="1613063" y="3740807"/>
                </a:lnTo>
                <a:lnTo>
                  <a:pt x="1618300" y="3702233"/>
                </a:lnTo>
                <a:lnTo>
                  <a:pt x="1619730" y="3685087"/>
                </a:lnTo>
                <a:lnTo>
                  <a:pt x="1594008" y="3644129"/>
                </a:lnTo>
                <a:lnTo>
                  <a:pt x="1574960" y="3621269"/>
                </a:lnTo>
                <a:lnTo>
                  <a:pt x="1548288" y="3606030"/>
                </a:lnTo>
                <a:lnTo>
                  <a:pt x="1532095" y="3605077"/>
                </a:lnTo>
                <a:lnTo>
                  <a:pt x="1510189" y="3611743"/>
                </a:lnTo>
                <a:lnTo>
                  <a:pt x="1493996" y="3616507"/>
                </a:lnTo>
                <a:lnTo>
                  <a:pt x="1482566" y="3632699"/>
                </a:lnTo>
                <a:lnTo>
                  <a:pt x="1458752" y="3635557"/>
                </a:lnTo>
                <a:lnTo>
                  <a:pt x="1454948" y="3543163"/>
                </a:lnTo>
                <a:lnTo>
                  <a:pt x="1428279" y="3531733"/>
                </a:lnTo>
                <a:lnTo>
                  <a:pt x="1439709" y="3499348"/>
                </a:lnTo>
                <a:lnTo>
                  <a:pt x="1460664" y="3491727"/>
                </a:lnTo>
                <a:lnTo>
                  <a:pt x="1460664" y="3463153"/>
                </a:lnTo>
                <a:lnTo>
                  <a:pt x="1428279" y="3428863"/>
                </a:lnTo>
                <a:lnTo>
                  <a:pt x="1386368" y="3425050"/>
                </a:lnTo>
                <a:lnTo>
                  <a:pt x="1369224" y="3447914"/>
                </a:lnTo>
                <a:lnTo>
                  <a:pt x="1363508" y="3491727"/>
                </a:lnTo>
                <a:lnTo>
                  <a:pt x="1378749" y="3512682"/>
                </a:lnTo>
                <a:lnTo>
                  <a:pt x="1352078" y="3526017"/>
                </a:lnTo>
                <a:lnTo>
                  <a:pt x="1331121" y="3541259"/>
                </a:lnTo>
                <a:lnTo>
                  <a:pt x="1298736" y="3541259"/>
                </a:lnTo>
                <a:lnTo>
                  <a:pt x="1279689" y="3487918"/>
                </a:lnTo>
                <a:lnTo>
                  <a:pt x="1283498" y="3451723"/>
                </a:lnTo>
                <a:lnTo>
                  <a:pt x="1239681" y="3417433"/>
                </a:lnTo>
                <a:lnTo>
                  <a:pt x="1178723" y="3419338"/>
                </a:lnTo>
                <a:lnTo>
                  <a:pt x="1153955" y="3392669"/>
                </a:lnTo>
                <a:lnTo>
                  <a:pt x="1153955" y="3354567"/>
                </a:lnTo>
                <a:lnTo>
                  <a:pt x="1174910" y="3346949"/>
                </a:lnTo>
                <a:lnTo>
                  <a:pt x="1157768" y="3305038"/>
                </a:lnTo>
                <a:lnTo>
                  <a:pt x="1119665" y="3285987"/>
                </a:lnTo>
                <a:lnTo>
                  <a:pt x="1072040" y="3263127"/>
                </a:lnTo>
                <a:lnTo>
                  <a:pt x="1045371" y="3259318"/>
                </a:lnTo>
                <a:lnTo>
                  <a:pt x="1022511" y="3261222"/>
                </a:lnTo>
                <a:lnTo>
                  <a:pt x="993935" y="3266936"/>
                </a:lnTo>
                <a:lnTo>
                  <a:pt x="982505" y="3293608"/>
                </a:lnTo>
                <a:lnTo>
                  <a:pt x="856775" y="3287891"/>
                </a:lnTo>
                <a:lnTo>
                  <a:pt x="841536" y="3301225"/>
                </a:lnTo>
                <a:lnTo>
                  <a:pt x="833915" y="3320277"/>
                </a:lnTo>
                <a:lnTo>
                  <a:pt x="822485" y="3343137"/>
                </a:lnTo>
                <a:lnTo>
                  <a:pt x="801529" y="3365997"/>
                </a:lnTo>
                <a:lnTo>
                  <a:pt x="776765" y="3385048"/>
                </a:lnTo>
                <a:lnTo>
                  <a:pt x="746284" y="3381239"/>
                </a:lnTo>
                <a:lnTo>
                  <a:pt x="721519" y="3362188"/>
                </a:lnTo>
                <a:lnTo>
                  <a:pt x="729140" y="3205977"/>
                </a:lnTo>
                <a:lnTo>
                  <a:pt x="689134" y="3164066"/>
                </a:lnTo>
                <a:lnTo>
                  <a:pt x="666274" y="3158352"/>
                </a:lnTo>
                <a:lnTo>
                  <a:pt x="656748" y="3137397"/>
                </a:lnTo>
                <a:lnTo>
                  <a:pt x="637696" y="3137397"/>
                </a:lnTo>
                <a:lnTo>
                  <a:pt x="612933" y="3112632"/>
                </a:lnTo>
                <a:lnTo>
                  <a:pt x="612933" y="3082150"/>
                </a:lnTo>
                <a:lnTo>
                  <a:pt x="590073" y="3045957"/>
                </a:lnTo>
                <a:lnTo>
                  <a:pt x="561499" y="3036430"/>
                </a:lnTo>
                <a:lnTo>
                  <a:pt x="525301" y="3036430"/>
                </a:lnTo>
                <a:lnTo>
                  <a:pt x="492919" y="3009759"/>
                </a:lnTo>
                <a:lnTo>
                  <a:pt x="464342" y="3004045"/>
                </a:lnTo>
                <a:lnTo>
                  <a:pt x="447199" y="2981186"/>
                </a:lnTo>
                <a:lnTo>
                  <a:pt x="300510" y="2977377"/>
                </a:lnTo>
                <a:lnTo>
                  <a:pt x="268127" y="2950704"/>
                </a:lnTo>
                <a:lnTo>
                  <a:pt x="264315" y="2868789"/>
                </a:lnTo>
                <a:lnTo>
                  <a:pt x="281462" y="2857359"/>
                </a:lnTo>
                <a:lnTo>
                  <a:pt x="281462" y="2819182"/>
                </a:lnTo>
                <a:lnTo>
                  <a:pt x="292892" y="2798305"/>
                </a:lnTo>
                <a:lnTo>
                  <a:pt x="308131" y="2739248"/>
                </a:lnTo>
                <a:lnTo>
                  <a:pt x="315752" y="2699244"/>
                </a:lnTo>
                <a:lnTo>
                  <a:pt x="351946" y="2663049"/>
                </a:lnTo>
                <a:lnTo>
                  <a:pt x="378615" y="2638282"/>
                </a:lnTo>
                <a:lnTo>
                  <a:pt x="431956" y="2596374"/>
                </a:lnTo>
                <a:lnTo>
                  <a:pt x="431956" y="2552559"/>
                </a:lnTo>
                <a:lnTo>
                  <a:pt x="405287" y="2520173"/>
                </a:lnTo>
                <a:lnTo>
                  <a:pt x="365281" y="2506839"/>
                </a:lnTo>
                <a:lnTo>
                  <a:pt x="338612" y="2483979"/>
                </a:lnTo>
                <a:lnTo>
                  <a:pt x="306226" y="2466832"/>
                </a:lnTo>
                <a:lnTo>
                  <a:pt x="287175" y="2463023"/>
                </a:lnTo>
                <a:lnTo>
                  <a:pt x="296701" y="2428733"/>
                </a:lnTo>
                <a:lnTo>
                  <a:pt x="319561" y="2421112"/>
                </a:lnTo>
                <a:lnTo>
                  <a:pt x="336708" y="2384918"/>
                </a:lnTo>
                <a:lnTo>
                  <a:pt x="308131" y="2356340"/>
                </a:lnTo>
                <a:lnTo>
                  <a:pt x="258602" y="2354436"/>
                </a:lnTo>
                <a:lnTo>
                  <a:pt x="247173" y="2373488"/>
                </a:lnTo>
                <a:lnTo>
                  <a:pt x="191926" y="2381105"/>
                </a:lnTo>
                <a:lnTo>
                  <a:pt x="172875" y="2362057"/>
                </a:lnTo>
                <a:lnTo>
                  <a:pt x="170971" y="2337293"/>
                </a:lnTo>
                <a:lnTo>
                  <a:pt x="159541" y="2304907"/>
                </a:lnTo>
                <a:lnTo>
                  <a:pt x="186210" y="2285857"/>
                </a:lnTo>
                <a:lnTo>
                  <a:pt x="184305" y="2215372"/>
                </a:lnTo>
                <a:lnTo>
                  <a:pt x="159541" y="2200129"/>
                </a:lnTo>
                <a:lnTo>
                  <a:pt x="127155" y="2188699"/>
                </a:lnTo>
                <a:lnTo>
                  <a:pt x="130964" y="2156314"/>
                </a:lnTo>
                <a:lnTo>
                  <a:pt x="130964" y="2122024"/>
                </a:lnTo>
                <a:lnTo>
                  <a:pt x="155732" y="2112501"/>
                </a:lnTo>
                <a:lnTo>
                  <a:pt x="155732" y="2062969"/>
                </a:lnTo>
                <a:lnTo>
                  <a:pt x="129060" y="2042014"/>
                </a:lnTo>
                <a:lnTo>
                  <a:pt x="106200" y="2021058"/>
                </a:lnTo>
                <a:lnTo>
                  <a:pt x="60480" y="2015345"/>
                </a:lnTo>
                <a:lnTo>
                  <a:pt x="52859" y="1979151"/>
                </a:lnTo>
                <a:lnTo>
                  <a:pt x="26190" y="1942953"/>
                </a:lnTo>
                <a:lnTo>
                  <a:pt x="0" y="1912479"/>
                </a:lnTo>
                <a:lnTo>
                  <a:pt x="0" y="1824844"/>
                </a:lnTo>
                <a:lnTo>
                  <a:pt x="16664" y="1800079"/>
                </a:lnTo>
                <a:lnTo>
                  <a:pt x="31906" y="1771503"/>
                </a:lnTo>
                <a:lnTo>
                  <a:pt x="41429" y="1737213"/>
                </a:lnTo>
                <a:lnTo>
                  <a:pt x="56671" y="1723878"/>
                </a:lnTo>
                <a:lnTo>
                  <a:pt x="89056" y="1710544"/>
                </a:lnTo>
                <a:lnTo>
                  <a:pt x="123346" y="1693397"/>
                </a:lnTo>
                <a:lnTo>
                  <a:pt x="153824" y="1683872"/>
                </a:lnTo>
                <a:lnTo>
                  <a:pt x="212883" y="1681966"/>
                </a:lnTo>
                <a:lnTo>
                  <a:pt x="231930" y="1666728"/>
                </a:lnTo>
                <a:lnTo>
                  <a:pt x="268127" y="1664824"/>
                </a:lnTo>
                <a:lnTo>
                  <a:pt x="292892" y="1681966"/>
                </a:lnTo>
                <a:lnTo>
                  <a:pt x="292892" y="1701018"/>
                </a:lnTo>
                <a:lnTo>
                  <a:pt x="336708" y="1699114"/>
                </a:lnTo>
                <a:lnTo>
                  <a:pt x="363376" y="1689588"/>
                </a:lnTo>
                <a:lnTo>
                  <a:pt x="382427" y="1678158"/>
                </a:lnTo>
                <a:lnTo>
                  <a:pt x="397666" y="1647676"/>
                </a:lnTo>
                <a:lnTo>
                  <a:pt x="407192" y="1585764"/>
                </a:lnTo>
                <a:lnTo>
                  <a:pt x="380524" y="1551474"/>
                </a:lnTo>
                <a:lnTo>
                  <a:pt x="372902" y="1494324"/>
                </a:lnTo>
                <a:lnTo>
                  <a:pt x="456725" y="1494324"/>
                </a:lnTo>
                <a:lnTo>
                  <a:pt x="521492" y="1421935"/>
                </a:lnTo>
                <a:lnTo>
                  <a:pt x="502445" y="1360973"/>
                </a:lnTo>
                <a:lnTo>
                  <a:pt x="491015" y="1303823"/>
                </a:lnTo>
                <a:lnTo>
                  <a:pt x="532923" y="1280963"/>
                </a:lnTo>
                <a:lnTo>
                  <a:pt x="593885" y="1296205"/>
                </a:lnTo>
                <a:lnTo>
                  <a:pt x="620554" y="1330496"/>
                </a:lnTo>
                <a:lnTo>
                  <a:pt x="639605" y="1364785"/>
                </a:lnTo>
                <a:lnTo>
                  <a:pt x="696755" y="1360973"/>
                </a:lnTo>
                <a:lnTo>
                  <a:pt x="742475" y="1357164"/>
                </a:lnTo>
                <a:lnTo>
                  <a:pt x="780574" y="1380024"/>
                </a:lnTo>
                <a:lnTo>
                  <a:pt x="837724" y="1349542"/>
                </a:lnTo>
                <a:lnTo>
                  <a:pt x="879635" y="1311444"/>
                </a:lnTo>
                <a:lnTo>
                  <a:pt x="902495" y="1265724"/>
                </a:lnTo>
                <a:lnTo>
                  <a:pt x="917734" y="1208574"/>
                </a:lnTo>
                <a:lnTo>
                  <a:pt x="917734" y="1155233"/>
                </a:lnTo>
                <a:lnTo>
                  <a:pt x="936785" y="1105704"/>
                </a:lnTo>
                <a:lnTo>
                  <a:pt x="982505" y="1079031"/>
                </a:lnTo>
                <a:lnTo>
                  <a:pt x="1020604" y="1059984"/>
                </a:lnTo>
                <a:lnTo>
                  <a:pt x="1039655" y="1105704"/>
                </a:lnTo>
                <a:lnTo>
                  <a:pt x="1096805" y="1090461"/>
                </a:lnTo>
                <a:lnTo>
                  <a:pt x="1157764" y="1109513"/>
                </a:lnTo>
                <a:lnTo>
                  <a:pt x="1169194" y="1166663"/>
                </a:lnTo>
                <a:lnTo>
                  <a:pt x="1199675" y="1197144"/>
                </a:lnTo>
                <a:lnTo>
                  <a:pt x="1241586" y="1204765"/>
                </a:lnTo>
                <a:lnTo>
                  <a:pt x="1313975" y="1216196"/>
                </a:lnTo>
                <a:lnTo>
                  <a:pt x="1374934" y="1204765"/>
                </a:lnTo>
                <a:lnTo>
                  <a:pt x="1413036" y="1246673"/>
                </a:lnTo>
                <a:lnTo>
                  <a:pt x="1466374" y="1261915"/>
                </a:lnTo>
                <a:lnTo>
                  <a:pt x="1550196" y="1254294"/>
                </a:lnTo>
                <a:lnTo>
                  <a:pt x="1603534" y="1269533"/>
                </a:lnTo>
                <a:lnTo>
                  <a:pt x="1641636" y="1239055"/>
                </a:lnTo>
                <a:lnTo>
                  <a:pt x="1683544" y="1208574"/>
                </a:lnTo>
                <a:lnTo>
                  <a:pt x="1740698" y="1261915"/>
                </a:lnTo>
                <a:lnTo>
                  <a:pt x="1778796" y="1284775"/>
                </a:lnTo>
                <a:lnTo>
                  <a:pt x="1816895" y="1280963"/>
                </a:lnTo>
                <a:lnTo>
                  <a:pt x="1858806" y="1269533"/>
                </a:lnTo>
                <a:lnTo>
                  <a:pt x="1881666" y="1223813"/>
                </a:lnTo>
                <a:lnTo>
                  <a:pt x="1877858" y="1170471"/>
                </a:lnTo>
                <a:lnTo>
                  <a:pt x="1847376" y="1139994"/>
                </a:lnTo>
                <a:lnTo>
                  <a:pt x="1829279" y="1137133"/>
                </a:lnTo>
                <a:lnTo>
                  <a:pt x="1829279" y="1099988"/>
                </a:lnTo>
                <a:lnTo>
                  <a:pt x="1852139" y="1097129"/>
                </a:lnTo>
                <a:lnTo>
                  <a:pt x="1846421" y="1073315"/>
                </a:lnTo>
                <a:lnTo>
                  <a:pt x="1859756" y="1058077"/>
                </a:lnTo>
                <a:lnTo>
                  <a:pt x="1865472" y="1033311"/>
                </a:lnTo>
                <a:lnTo>
                  <a:pt x="1885475" y="1026644"/>
                </a:lnTo>
                <a:lnTo>
                  <a:pt x="1905476" y="1016165"/>
                </a:lnTo>
                <a:lnTo>
                  <a:pt x="1954081" y="983779"/>
                </a:lnTo>
                <a:lnTo>
                  <a:pt x="1989324" y="958062"/>
                </a:lnTo>
                <a:lnTo>
                  <a:pt x="2016947" y="935201"/>
                </a:lnTo>
                <a:lnTo>
                  <a:pt x="2044569" y="927580"/>
                </a:lnTo>
                <a:lnTo>
                  <a:pt x="2074097" y="892335"/>
                </a:lnTo>
                <a:lnTo>
                  <a:pt x="2084573" y="868525"/>
                </a:lnTo>
                <a:lnTo>
                  <a:pt x="2076956" y="852333"/>
                </a:lnTo>
                <a:lnTo>
                  <a:pt x="2062667" y="831376"/>
                </a:lnTo>
                <a:lnTo>
                  <a:pt x="2046474" y="825660"/>
                </a:lnTo>
                <a:lnTo>
                  <a:pt x="2054095" y="785656"/>
                </a:lnTo>
                <a:lnTo>
                  <a:pt x="2067429" y="771368"/>
                </a:lnTo>
                <a:lnTo>
                  <a:pt x="2117923" y="698972"/>
                </a:lnTo>
                <a:lnTo>
                  <a:pt x="2127448" y="674208"/>
                </a:lnTo>
                <a:lnTo>
                  <a:pt x="2117923" y="497041"/>
                </a:lnTo>
                <a:lnTo>
                  <a:pt x="2091251" y="464656"/>
                </a:lnTo>
                <a:lnTo>
                  <a:pt x="2060773" y="445608"/>
                </a:lnTo>
                <a:lnTo>
                  <a:pt x="2018862" y="413222"/>
                </a:lnTo>
                <a:lnTo>
                  <a:pt x="2013146" y="388458"/>
                </a:lnTo>
                <a:lnTo>
                  <a:pt x="1997907" y="369408"/>
                </a:lnTo>
                <a:lnTo>
                  <a:pt x="1982667" y="354168"/>
                </a:lnTo>
                <a:lnTo>
                  <a:pt x="1961712" y="321783"/>
                </a:lnTo>
                <a:lnTo>
                  <a:pt x="1975047" y="297018"/>
                </a:lnTo>
                <a:lnTo>
                  <a:pt x="1988381" y="266537"/>
                </a:lnTo>
                <a:lnTo>
                  <a:pt x="2018862" y="253202"/>
                </a:lnTo>
                <a:lnTo>
                  <a:pt x="2032168" y="224106"/>
                </a:lnTo>
                <a:lnTo>
                  <a:pt x="2095034" y="221249"/>
                </a:lnTo>
                <a:lnTo>
                  <a:pt x="2107415" y="243158"/>
                </a:lnTo>
                <a:lnTo>
                  <a:pt x="2106464" y="257447"/>
                </a:lnTo>
                <a:lnTo>
                  <a:pt x="2131229" y="281256"/>
                </a:lnTo>
                <a:lnTo>
                  <a:pt x="2131229" y="292687"/>
                </a:lnTo>
                <a:lnTo>
                  <a:pt x="2184570" y="294595"/>
                </a:lnTo>
                <a:lnTo>
                  <a:pt x="2209334" y="270782"/>
                </a:lnTo>
                <a:lnTo>
                  <a:pt x="2242674" y="270782"/>
                </a:lnTo>
                <a:lnTo>
                  <a:pt x="2252197" y="283166"/>
                </a:lnTo>
                <a:lnTo>
                  <a:pt x="2267438" y="282211"/>
                </a:lnTo>
                <a:lnTo>
                  <a:pt x="2294106" y="305072"/>
                </a:lnTo>
                <a:lnTo>
                  <a:pt x="2292203" y="325073"/>
                </a:lnTo>
                <a:lnTo>
                  <a:pt x="2344590" y="374606"/>
                </a:lnTo>
                <a:lnTo>
                  <a:pt x="2344590" y="404132"/>
                </a:lnTo>
                <a:lnTo>
                  <a:pt x="2381738" y="453661"/>
                </a:lnTo>
                <a:lnTo>
                  <a:pt x="2447464" y="454616"/>
                </a:lnTo>
                <a:lnTo>
                  <a:pt x="2468419" y="428897"/>
                </a:lnTo>
                <a:lnTo>
                  <a:pt x="2617009" y="426992"/>
                </a:lnTo>
                <a:lnTo>
                  <a:pt x="2621772" y="438422"/>
                </a:lnTo>
                <a:lnTo>
                  <a:pt x="2701782" y="444140"/>
                </a:lnTo>
                <a:lnTo>
                  <a:pt x="2740838" y="400323"/>
                </a:lnTo>
                <a:lnTo>
                  <a:pt x="2741789" y="378414"/>
                </a:lnTo>
                <a:lnTo>
                  <a:pt x="2753219" y="379368"/>
                </a:lnTo>
                <a:lnTo>
                  <a:pt x="2756077" y="306026"/>
                </a:lnTo>
                <a:lnTo>
                  <a:pt x="2769412" y="303167"/>
                </a:lnTo>
                <a:lnTo>
                  <a:pt x="2768462" y="246967"/>
                </a:lnTo>
                <a:lnTo>
                  <a:pt x="2777033" y="225061"/>
                </a:lnTo>
                <a:lnTo>
                  <a:pt x="2807514" y="194580"/>
                </a:lnTo>
                <a:lnTo>
                  <a:pt x="2821799" y="200297"/>
                </a:lnTo>
                <a:lnTo>
                  <a:pt x="2870377" y="130763"/>
                </a:lnTo>
                <a:lnTo>
                  <a:pt x="2978964" y="77422"/>
                </a:lnTo>
                <a:lnTo>
                  <a:pt x="3038973" y="39323"/>
                </a:lnTo>
                <a:lnTo>
                  <a:pt x="3087551" y="19318"/>
                </a:lnTo>
                <a:lnTo>
                  <a:pt x="3098981" y="0"/>
                </a:lnTo>
                <a:close/>
              </a:path>
            </a:pathLst>
          </a:custGeom>
          <a:ln w="50800" cap="flat">
            <a:miter lim="291155"/>
          </a:ln>
        </p:spPr>
        <p:style>
          <a:lnRef idx="1">
            <a:srgbClr val="52648A"/>
          </a:lnRef>
          <a:fillRef idx="1">
            <a:srgbClr val="7A95D1"/>
          </a:fillRef>
          <a:effectRef idx="0">
            <a:scrgbClr r="0" g="0" b="0"/>
          </a:effectRef>
          <a:fontRef idx="none"/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7" y="412348"/>
            <a:ext cx="437009" cy="62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356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6388</TotalTime>
  <Words>3132</Words>
  <Application>Microsoft Office PowerPoint</Application>
  <PresentationFormat>Широкоэкранный</PresentationFormat>
  <Paragraphs>393</Paragraphs>
  <Slides>25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Bebas Neue Bold</vt:lpstr>
      <vt:lpstr>Calibri</vt:lpstr>
      <vt:lpstr>Calibri Light</vt:lpstr>
      <vt:lpstr>Cambria</vt:lpstr>
      <vt:lpstr>Candara</vt:lpstr>
      <vt:lpstr>System Font</vt:lpstr>
      <vt:lpstr>Tahoma</vt:lpstr>
      <vt:lpstr>Times New Roman</vt:lpstr>
      <vt:lpstr>Wingdings</vt:lpstr>
      <vt:lpstr>Тема Office</vt:lpstr>
      <vt:lpstr>1_Тема Office</vt:lpstr>
      <vt:lpstr>О профилактике ВИЧ, СПИДа в трудовых коллективах</vt:lpstr>
      <vt:lpstr>Глобальное влияние ВИЧ-инфекции  на основные процессы </vt:lpstr>
      <vt:lpstr>Государственная стратегия противодействия распространению ВИЧ-инфекции в Российской Федерации на период до 2030 года (Распоряжение Правительства Российской Федерации от 21.12.2020 № 3668-р)</vt:lpstr>
      <vt:lpstr>План первоочередных мероприятий по противодействию распространения ВИЧ-инфекции и поэтапному расширению охвата антиретровирусной терапией больных ВИЧ-инфекцией</vt:lpstr>
      <vt:lpstr> Эпидемиологическая ситуация по ВИЧ-инфекции в Самарской области</vt:lpstr>
      <vt:lpstr>Презентация PowerPoint</vt:lpstr>
      <vt:lpstr>Первичная заболеваемость ВИЧ – инфекцией  в Самарской области (на 100 тыс. населения)</vt:lpstr>
      <vt:lpstr> Анализ заболеваемости в разрезе возрастных групп (на 100 тыс. населения)</vt:lpstr>
      <vt:lpstr> Анализ заболеваемости в разрезе возрастных групп (на 100 тыс. населения)</vt:lpstr>
      <vt:lpstr>Структура путей передачи ВИЧ в Самарской области </vt:lpstr>
      <vt:lpstr>Мониторинг оказания медицинской помощи ВИЧ-инфицированным на 01.01.2024</vt:lpstr>
      <vt:lpstr>Смертность ВИЧ-позитивных лиц  в Самарской области по годам на 100 тысяч населения</vt:lpstr>
      <vt:lpstr>Медицинская помощь при ВИЧ-инфекции</vt:lpstr>
      <vt:lpstr>Динамика показателя реализации  ВИЧ-инфекции по годам рождения детей</vt:lpstr>
      <vt:lpstr>Презентация PowerPoint</vt:lpstr>
      <vt:lpstr>Координация и патронаж  Правительства Самарской области</vt:lpstr>
      <vt:lpstr>Реализация Государственной стратегии противодействия распространению ВИЧ-инфекции в Самарской области</vt:lpstr>
      <vt:lpstr> Профилактические мероприятия 2023 года  </vt:lpstr>
      <vt:lpstr>Презентация PowerPoint</vt:lpstr>
      <vt:lpstr>Взаимодействие с СОНКО</vt:lpstr>
      <vt:lpstr>Презентация PowerPoint</vt:lpstr>
      <vt:lpstr> Профилактическая работа в социальных сетях </vt:lpstr>
      <vt:lpstr>ПРЕДЛОЖЕНИЯ</vt:lpstr>
      <vt:lpstr>Телефон для контакта: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Бохонко Наталья Геннадьевна</dc:creator>
  <cp:lastModifiedBy>Пономарев Виталий Анатольевич</cp:lastModifiedBy>
  <cp:revision>621</cp:revision>
  <cp:lastPrinted>2022-03-23T08:58:14Z</cp:lastPrinted>
  <dcterms:created xsi:type="dcterms:W3CDTF">2019-09-26T08:46:20Z</dcterms:created>
  <dcterms:modified xsi:type="dcterms:W3CDTF">2024-07-02T05:51:51Z</dcterms:modified>
</cp:coreProperties>
</file>