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media/image2.jpg" ContentType="image/jpeg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3.jpg" ContentType="image/jpe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45.jpg" ContentType="image/jpeg"/>
  <Override PartName="/ppt/media/image47.jpg" ContentType="image/jpeg"/>
  <Override PartName="/ppt/notesSlides/notesSlide1.xml" ContentType="application/vnd.openxmlformats-officedocument.presentationml.notesSlide+xml"/>
  <Override PartName="/ppt/tags/tag37.xml" ContentType="application/vnd.openxmlformats-officedocument.presentationml.tags+xml"/>
  <Override PartName="/ppt/notesSlides/notesSlide2.xml" ContentType="application/vnd.openxmlformats-officedocument.presentationml.notesSlide+xml"/>
  <Override PartName="/ppt/tags/tag38.xml" ContentType="application/vnd.openxmlformats-officedocument.presentationml.tags+xml"/>
  <Override PartName="/ppt/notesSlides/notesSlide3.xml" ContentType="application/vnd.openxmlformats-officedocument.presentationml.notesSlide+xml"/>
  <Override PartName="/ppt/tags/tag39.xml" ContentType="application/vnd.openxmlformats-officedocument.presentationml.tags+xml"/>
  <Override PartName="/ppt/notesSlides/notesSlide4.xml" ContentType="application/vnd.openxmlformats-officedocument.presentationml.notesSlide+xml"/>
  <Override PartName="/ppt/tags/tag40.xml" ContentType="application/vnd.openxmlformats-officedocument.presentationml.tags+xml"/>
  <Override PartName="/ppt/notesSlides/notesSlide5.xml" ContentType="application/vnd.openxmlformats-officedocument.presentationml.notesSlide+xml"/>
  <Override PartName="/ppt/media/image54.jpg" ContentType="image/jpeg"/>
  <Override PartName="/ppt/tags/tag41.xml" ContentType="application/vnd.openxmlformats-officedocument.presentationml.tags+xml"/>
  <Override PartName="/ppt/notesSlides/notesSlide6.xml" ContentType="application/vnd.openxmlformats-officedocument.presentationml.notesSlide+xml"/>
  <Override PartName="/ppt/tags/tag42.xml" ContentType="application/vnd.openxmlformats-officedocument.presentationml.tags+xml"/>
  <Override PartName="/ppt/notesSlides/notesSlide7.xml" ContentType="application/vnd.openxmlformats-officedocument.presentationml.notesSlide+xml"/>
  <Override PartName="/ppt/media/image81.jpg" ContentType="image/jpeg"/>
  <Override PartName="/ppt/media/image82.jpg" ContentType="image/jpeg"/>
  <Override PartName="/ppt/media/image85.jpg" ContentType="image/jpeg"/>
  <Override PartName="/ppt/media/image86.jpg" ContentType="image/jpeg"/>
  <Override PartName="/ppt/tags/tag43.xml" ContentType="application/vnd.openxmlformats-officedocument.presentationml.tags+xml"/>
  <Override PartName="/ppt/notesSlides/notesSlide8.xml" ContentType="application/vnd.openxmlformats-officedocument.presentationml.notesSlide+xml"/>
  <Override PartName="/ppt/media/image95.jpg" ContentType="image/jpeg"/>
  <Override PartName="/ppt/media/image96.jpg" ContentType="image/jpeg"/>
  <Override PartName="/ppt/media/image97.jpg" ContentType="image/jpeg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media/image105.jpg" ContentType="image/jpeg"/>
  <Override PartName="/ppt/media/image106.jpg" ContentType="image/jpeg"/>
  <Override PartName="/ppt/media/image107.jpg" ContentType="image/jpeg"/>
  <Override PartName="/ppt/media/image108.jpg" ContentType="image/jpeg"/>
  <Override PartName="/ppt/media/image109.jpg" ContentType="image/jpeg"/>
  <Override PartName="/ppt/media/image110.jpg" ContentType="image/jpeg"/>
  <Override PartName="/ppt/media/image111.jpg" ContentType="image/jpeg"/>
  <Override PartName="/ppt/media/image112.jpg" ContentType="image/jpeg"/>
  <Override PartName="/ppt/media/image113.jpg" ContentType="image/jpeg"/>
  <Override PartName="/ppt/media/image115.jpg" ContentType="image/jpeg"/>
  <Override PartName="/ppt/media/image116.jpg" ContentType="image/jpeg"/>
  <Override PartName="/ppt/media/image117.jpg" ContentType="image/jpeg"/>
  <Override PartName="/ppt/media/image118.jpg" ContentType="image/jpeg"/>
  <Override PartName="/ppt/media/image12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8" r:id="rId2"/>
    <p:sldMasterId id="2147483690" r:id="rId3"/>
    <p:sldMasterId id="2147483727" r:id="rId4"/>
    <p:sldMasterId id="2147483740" r:id="rId5"/>
  </p:sldMasterIdLst>
  <p:notesMasterIdLst>
    <p:notesMasterId r:id="rId53"/>
  </p:notesMasterIdLst>
  <p:sldIdLst>
    <p:sldId id="277" r:id="rId6"/>
    <p:sldId id="258" r:id="rId7"/>
    <p:sldId id="556" r:id="rId8"/>
    <p:sldId id="259" r:id="rId9"/>
    <p:sldId id="267" r:id="rId10"/>
    <p:sldId id="261" r:id="rId11"/>
    <p:sldId id="273" r:id="rId12"/>
    <p:sldId id="517" r:id="rId13"/>
    <p:sldId id="518" r:id="rId14"/>
    <p:sldId id="522" r:id="rId15"/>
    <p:sldId id="519" r:id="rId16"/>
    <p:sldId id="523" r:id="rId17"/>
    <p:sldId id="526" r:id="rId18"/>
    <p:sldId id="524" r:id="rId19"/>
    <p:sldId id="525" r:id="rId20"/>
    <p:sldId id="389" r:id="rId21"/>
    <p:sldId id="557" r:id="rId22"/>
    <p:sldId id="294" r:id="rId23"/>
    <p:sldId id="293" r:id="rId24"/>
    <p:sldId id="561" r:id="rId25"/>
    <p:sldId id="269" r:id="rId26"/>
    <p:sldId id="270" r:id="rId27"/>
    <p:sldId id="562" r:id="rId28"/>
    <p:sldId id="560" r:id="rId29"/>
    <p:sldId id="284" r:id="rId30"/>
    <p:sldId id="559" r:id="rId31"/>
    <p:sldId id="565" r:id="rId32"/>
    <p:sldId id="275" r:id="rId33"/>
    <p:sldId id="578" r:id="rId34"/>
    <p:sldId id="298" r:id="rId35"/>
    <p:sldId id="299" r:id="rId36"/>
    <p:sldId id="291" r:id="rId37"/>
    <p:sldId id="287" r:id="rId38"/>
    <p:sldId id="288" r:id="rId39"/>
    <p:sldId id="567" r:id="rId40"/>
    <p:sldId id="577" r:id="rId41"/>
    <p:sldId id="276" r:id="rId42"/>
    <p:sldId id="278" r:id="rId43"/>
    <p:sldId id="307" r:id="rId44"/>
    <p:sldId id="308" r:id="rId45"/>
    <p:sldId id="309" r:id="rId46"/>
    <p:sldId id="310" r:id="rId47"/>
    <p:sldId id="311" r:id="rId48"/>
    <p:sldId id="312" r:id="rId49"/>
    <p:sldId id="304" r:id="rId50"/>
    <p:sldId id="332" r:id="rId51"/>
    <p:sldId id="305" r:id="rId52"/>
  </p:sldIdLst>
  <p:sldSz cx="9144000" cy="5143500" type="screen16x9"/>
  <p:notesSz cx="6761163" cy="9942513"/>
  <p:defaultTextStyle>
    <a:defPPr>
      <a:defRPr lang="ru-RU"/>
    </a:defPPr>
    <a:lvl1pPr marL="0" algn="l" defTabSz="913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39" algn="l" defTabSz="913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077" algn="l" defTabSz="913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618" algn="l" defTabSz="913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155" algn="l" defTabSz="913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689" algn="l" defTabSz="913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238" algn="l" defTabSz="913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770" algn="l" defTabSz="913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311" algn="l" defTabSz="9130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6900"/>
    <a:srgbClr val="375174"/>
    <a:srgbClr val="AFC1D9"/>
    <a:srgbClr val="44648E"/>
    <a:srgbClr val="7191BB"/>
    <a:srgbClr val="4F75A7"/>
    <a:srgbClr val="7292BC"/>
    <a:srgbClr val="5B80B1"/>
    <a:srgbClr val="7F9CC3"/>
    <a:srgbClr val="476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3" autoAdjust="0"/>
    <p:restoredTop sz="98400" autoAdjust="0"/>
  </p:normalViewPr>
  <p:slideViewPr>
    <p:cSldViewPr>
      <p:cViewPr varScale="1">
        <p:scale>
          <a:sx n="140" d="100"/>
          <a:sy n="140" d="100"/>
        </p:scale>
        <p:origin x="1092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 bwMode="auto"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50-4F13-B036-E00BEB48945A}"/>
              </c:ext>
            </c:extLst>
          </c:dPt>
          <c:dPt>
            <c:idx val="1"/>
            <c:bubble3D val="0"/>
            <c:spPr bwMode="auto"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50-4F13-B036-E00BEB48945A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50-4F13-B036-E00BEB4894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5921969" y="1853021"/>
      <a:ext cx="3906912" cy="3478529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 bwMode="auto"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31-4B2B-944C-EE1C71833692}"/>
              </c:ext>
            </c:extLst>
          </c:dPt>
          <c:dPt>
            <c:idx val="1"/>
            <c:bubble3D val="0"/>
            <c:spPr bwMode="auto"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31-4B2B-944C-EE1C71833692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31-4B2B-944C-EE1C718336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9"/>
        <c:holeSize val="75"/>
      </c:doughnutChart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305345" y="1823766"/>
      <a:ext cx="3906912" cy="3478529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MarkerLayout/>
  <cs:dataPointWirefram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MarkerLayout/>
  <cs:dataPointWirefram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C57A6-9672-415E-BBA8-444946469623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8EC32-643C-4C19-866F-222D4D19B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80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>
            <a:extLst>
              <a:ext uri="{FF2B5EF4-FFF2-40B4-BE49-F238E27FC236}">
                <a16:creationId xmlns:a16="http://schemas.microsoft.com/office/drawing/2014/main" id="{01838668-4ADB-4D39-8709-F77FAAFCB3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>
            <a:extLst>
              <a:ext uri="{FF2B5EF4-FFF2-40B4-BE49-F238E27FC236}">
                <a16:creationId xmlns:a16="http://schemas.microsoft.com/office/drawing/2014/main" id="{82DDDC17-3528-4C11-8418-1913ED1905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Поскольку согласно требованию закона, нельзя прописывать конкретные модели и производителя, необходимо расписать точные защитные свойства и материалы наших СИЗ, обязательно свойства, которых нет у конкурентов. Прописывать нужно таким образом, чтобы при приёмке СИЗ, предприятия по документам и маркировке, могли идентифицировать продукцию и проверить а соответствие техническому заданию.</a:t>
            </a:r>
          </a:p>
          <a:p>
            <a:endParaRPr lang="ru-RU" altLang="ru-RU"/>
          </a:p>
        </p:txBody>
      </p:sp>
      <p:sp>
        <p:nvSpPr>
          <p:cNvPr id="48132" name="Номер слайда 3">
            <a:extLst>
              <a:ext uri="{FF2B5EF4-FFF2-40B4-BE49-F238E27FC236}">
                <a16:creationId xmlns:a16="http://schemas.microsoft.com/office/drawing/2014/main" id="{2FE51F1D-55E4-4E56-A657-96899FD95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554F00-C8B5-4E6E-9169-8EFA5B26254B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84028-3896-4332-A88F-7D42A121B1E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36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84028-3896-4332-A88F-7D42A121B1E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943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84028-3896-4332-A88F-7D42A121B1E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789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84028-3896-4332-A88F-7D42A121B1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150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750BB-50BB-4EE9-BECC-48FC6723CE7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766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84028-3896-4332-A88F-7D42A121B1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998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84028-3896-4332-A88F-7D42A121B1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2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4"/>
            <a:ext cx="7772400" cy="2369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24406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75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66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75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8863AB-C84D-4CE7-8F5F-DBEE0F9EBA5C}" type="datetimeFigureOut">
              <a:rPr lang="ru-RU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BDAD8BB-7D67-43E9-8BB8-753F9A2C1CE9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137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8863AB-C84D-4CE7-8F5F-DBEE0F9EBA5C}" type="datetimeFigureOut">
              <a:rPr lang="ru-RU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BDAD8BB-7D67-43E9-8BB8-753F9A2C1CE9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385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567C7A-D92E-4128-BC0A-3D4AC9EDF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49F5D97-A043-4E2C-BF9B-37B8D137B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75BB3-7478-4057-A544-93E79E53C785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4AD56D-3A48-4BF9-B2D6-452171DB9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A499BF-49A3-4B7A-B2F5-C7D38CC7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35E5-62ED-451C-9503-C9455A5DC1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702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91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82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73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64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55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46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37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28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24E6-C9A7-4431-B2AF-D090FC5A75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AA2D-EE02-4409-91D9-8AE925CD35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0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24E6-C9A7-4431-B2AF-D090FC5A75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AA2D-EE02-4409-91D9-8AE925CD35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94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5" y="3305176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5" y="2180035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910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820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73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641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552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46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3730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283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24E6-C9A7-4431-B2AF-D090FC5A75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AA2D-EE02-4409-91D9-8AE925CD35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87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24E6-C9A7-4431-B2AF-D090FC5A75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AA2D-EE02-4409-91D9-8AE925CD35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54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1043" indent="0">
              <a:buNone/>
              <a:defRPr sz="1700" b="1"/>
            </a:lvl2pPr>
            <a:lvl3pPr marL="782086" indent="0">
              <a:buNone/>
              <a:defRPr sz="1500" b="1"/>
            </a:lvl3pPr>
            <a:lvl4pPr marL="1173129" indent="0">
              <a:buNone/>
              <a:defRPr sz="1400" b="1"/>
            </a:lvl4pPr>
            <a:lvl5pPr marL="1564173" indent="0">
              <a:buNone/>
              <a:defRPr sz="1400" b="1"/>
            </a:lvl5pPr>
            <a:lvl6pPr marL="1955216" indent="0">
              <a:buNone/>
              <a:defRPr sz="1400" b="1"/>
            </a:lvl6pPr>
            <a:lvl7pPr marL="2346259" indent="0">
              <a:buNone/>
              <a:defRPr sz="1400" b="1"/>
            </a:lvl7pPr>
            <a:lvl8pPr marL="2737302" indent="0">
              <a:buNone/>
              <a:defRPr sz="1400" b="1"/>
            </a:lvl8pPr>
            <a:lvl9pPr marL="3128345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6"/>
            <a:ext cx="4041775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1043" indent="0">
              <a:buNone/>
              <a:defRPr sz="1700" b="1"/>
            </a:lvl2pPr>
            <a:lvl3pPr marL="782086" indent="0">
              <a:buNone/>
              <a:defRPr sz="1500" b="1"/>
            </a:lvl3pPr>
            <a:lvl4pPr marL="1173129" indent="0">
              <a:buNone/>
              <a:defRPr sz="1400" b="1"/>
            </a:lvl4pPr>
            <a:lvl5pPr marL="1564173" indent="0">
              <a:buNone/>
              <a:defRPr sz="1400" b="1"/>
            </a:lvl5pPr>
            <a:lvl6pPr marL="1955216" indent="0">
              <a:buNone/>
              <a:defRPr sz="1400" b="1"/>
            </a:lvl6pPr>
            <a:lvl7pPr marL="2346259" indent="0">
              <a:buNone/>
              <a:defRPr sz="1400" b="1"/>
            </a:lvl7pPr>
            <a:lvl8pPr marL="2737302" indent="0">
              <a:buNone/>
              <a:defRPr sz="1400" b="1"/>
            </a:lvl8pPr>
            <a:lvl9pPr marL="3128345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24E6-C9A7-4431-B2AF-D090FC5A75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AA2D-EE02-4409-91D9-8AE925CD35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18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24E6-C9A7-4431-B2AF-D090FC5A75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AA2D-EE02-4409-91D9-8AE925CD35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7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9179" y="870107"/>
            <a:ext cx="3534884" cy="236926"/>
          </a:xfrm>
        </p:spPr>
        <p:txBody>
          <a:bodyPr lIns="0" tIns="0" rIns="0" bIns="0"/>
          <a:lstStyle>
            <a:lvl1pPr>
              <a:defRPr sz="1500" b="0" i="0">
                <a:solidFill>
                  <a:srgbClr val="24406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24E6-C9A7-4431-B2AF-D090FC5A75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AA2D-EE02-4409-91D9-8AE925CD35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07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9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91043" indent="0">
              <a:buNone/>
              <a:defRPr sz="1000"/>
            </a:lvl2pPr>
            <a:lvl3pPr marL="782086" indent="0">
              <a:buNone/>
              <a:defRPr sz="900"/>
            </a:lvl3pPr>
            <a:lvl4pPr marL="1173129" indent="0">
              <a:buNone/>
              <a:defRPr sz="800"/>
            </a:lvl4pPr>
            <a:lvl5pPr marL="1564173" indent="0">
              <a:buNone/>
              <a:defRPr sz="800"/>
            </a:lvl5pPr>
            <a:lvl6pPr marL="1955216" indent="0">
              <a:buNone/>
              <a:defRPr sz="800"/>
            </a:lvl6pPr>
            <a:lvl7pPr marL="2346259" indent="0">
              <a:buNone/>
              <a:defRPr sz="800"/>
            </a:lvl7pPr>
            <a:lvl8pPr marL="2737302" indent="0">
              <a:buNone/>
              <a:defRPr sz="800"/>
            </a:lvl8pPr>
            <a:lvl9pPr marL="3128345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24E6-C9A7-4431-B2AF-D090FC5A75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AA2D-EE02-4409-91D9-8AE925CD35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70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700"/>
            </a:lvl1pPr>
            <a:lvl2pPr marL="391043" indent="0">
              <a:buNone/>
              <a:defRPr sz="2400"/>
            </a:lvl2pPr>
            <a:lvl3pPr marL="782086" indent="0">
              <a:buNone/>
              <a:defRPr sz="2100"/>
            </a:lvl3pPr>
            <a:lvl4pPr marL="1173129" indent="0">
              <a:buNone/>
              <a:defRPr sz="1700"/>
            </a:lvl4pPr>
            <a:lvl5pPr marL="1564173" indent="0">
              <a:buNone/>
              <a:defRPr sz="1700"/>
            </a:lvl5pPr>
            <a:lvl6pPr marL="1955216" indent="0">
              <a:buNone/>
              <a:defRPr sz="1700"/>
            </a:lvl6pPr>
            <a:lvl7pPr marL="2346259" indent="0">
              <a:buNone/>
              <a:defRPr sz="1700"/>
            </a:lvl7pPr>
            <a:lvl8pPr marL="2737302" indent="0">
              <a:buNone/>
              <a:defRPr sz="1700"/>
            </a:lvl8pPr>
            <a:lvl9pPr marL="3128345" indent="0">
              <a:buNone/>
              <a:defRPr sz="17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91043" indent="0">
              <a:buNone/>
              <a:defRPr sz="1000"/>
            </a:lvl2pPr>
            <a:lvl3pPr marL="782086" indent="0">
              <a:buNone/>
              <a:defRPr sz="900"/>
            </a:lvl3pPr>
            <a:lvl4pPr marL="1173129" indent="0">
              <a:buNone/>
              <a:defRPr sz="800"/>
            </a:lvl4pPr>
            <a:lvl5pPr marL="1564173" indent="0">
              <a:buNone/>
              <a:defRPr sz="800"/>
            </a:lvl5pPr>
            <a:lvl6pPr marL="1955216" indent="0">
              <a:buNone/>
              <a:defRPr sz="800"/>
            </a:lvl6pPr>
            <a:lvl7pPr marL="2346259" indent="0">
              <a:buNone/>
              <a:defRPr sz="800"/>
            </a:lvl7pPr>
            <a:lvl8pPr marL="2737302" indent="0">
              <a:buNone/>
              <a:defRPr sz="800"/>
            </a:lvl8pPr>
            <a:lvl9pPr marL="3128345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24E6-C9A7-4431-B2AF-D090FC5A75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AA2D-EE02-4409-91D9-8AE925CD35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64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24E6-C9A7-4431-B2AF-D090FC5A75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AA2D-EE02-4409-91D9-8AE925CD35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80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24E6-C9A7-4431-B2AF-D090FC5A75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AA2D-EE02-4409-91D9-8AE925CD35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90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8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72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63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54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4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36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2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90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5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5" y="3305176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5" y="2180035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909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81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728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638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548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45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367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27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63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5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0962" indent="0">
              <a:buNone/>
              <a:defRPr sz="1700" b="1"/>
            </a:lvl2pPr>
            <a:lvl3pPr marL="781926" indent="0">
              <a:buNone/>
              <a:defRPr sz="1500" b="1"/>
            </a:lvl3pPr>
            <a:lvl4pPr marL="1172887" indent="0">
              <a:buNone/>
              <a:defRPr sz="1400" b="1"/>
            </a:lvl4pPr>
            <a:lvl5pPr marL="1563851" indent="0">
              <a:buNone/>
              <a:defRPr sz="1400" b="1"/>
            </a:lvl5pPr>
            <a:lvl6pPr marL="1954813" indent="0">
              <a:buNone/>
              <a:defRPr sz="1400" b="1"/>
            </a:lvl6pPr>
            <a:lvl7pPr marL="2345775" indent="0">
              <a:buNone/>
              <a:defRPr sz="1400" b="1"/>
            </a:lvl7pPr>
            <a:lvl8pPr marL="2736738" indent="0">
              <a:buNone/>
              <a:defRPr sz="1400" b="1"/>
            </a:lvl8pPr>
            <a:lvl9pPr marL="3127700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6"/>
            <a:ext cx="4041775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0962" indent="0">
              <a:buNone/>
              <a:defRPr sz="1700" b="1"/>
            </a:lvl2pPr>
            <a:lvl3pPr marL="781926" indent="0">
              <a:buNone/>
              <a:defRPr sz="1500" b="1"/>
            </a:lvl3pPr>
            <a:lvl4pPr marL="1172887" indent="0">
              <a:buNone/>
              <a:defRPr sz="1400" b="1"/>
            </a:lvl4pPr>
            <a:lvl5pPr marL="1563851" indent="0">
              <a:buNone/>
              <a:defRPr sz="1400" b="1"/>
            </a:lvl5pPr>
            <a:lvl6pPr marL="1954813" indent="0">
              <a:buNone/>
              <a:defRPr sz="1400" b="1"/>
            </a:lvl6pPr>
            <a:lvl7pPr marL="2345775" indent="0">
              <a:buNone/>
              <a:defRPr sz="1400" b="1"/>
            </a:lvl7pPr>
            <a:lvl8pPr marL="2736738" indent="0">
              <a:buNone/>
              <a:defRPr sz="1400" b="1"/>
            </a:lvl8pPr>
            <a:lvl9pPr marL="3127700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4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9179" y="870107"/>
            <a:ext cx="3534884" cy="236926"/>
          </a:xfrm>
        </p:spPr>
        <p:txBody>
          <a:bodyPr lIns="0" tIns="0" rIns="0" bIns="0"/>
          <a:lstStyle>
            <a:lvl1pPr>
              <a:defRPr sz="1500" b="0" i="0">
                <a:solidFill>
                  <a:srgbClr val="24406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21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21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102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51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78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04788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076332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90962" indent="0">
              <a:buNone/>
              <a:defRPr sz="1000"/>
            </a:lvl2pPr>
            <a:lvl3pPr marL="781926" indent="0">
              <a:buNone/>
              <a:defRPr sz="900"/>
            </a:lvl3pPr>
            <a:lvl4pPr marL="1172887" indent="0">
              <a:buNone/>
              <a:defRPr sz="800"/>
            </a:lvl4pPr>
            <a:lvl5pPr marL="1563851" indent="0">
              <a:buNone/>
              <a:defRPr sz="800"/>
            </a:lvl5pPr>
            <a:lvl6pPr marL="1954813" indent="0">
              <a:buNone/>
              <a:defRPr sz="800"/>
            </a:lvl6pPr>
            <a:lvl7pPr marL="2345775" indent="0">
              <a:buNone/>
              <a:defRPr sz="800"/>
            </a:lvl7pPr>
            <a:lvl8pPr marL="2736738" indent="0">
              <a:buNone/>
              <a:defRPr sz="800"/>
            </a:lvl8pPr>
            <a:lvl9pPr marL="31277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920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700"/>
            </a:lvl1pPr>
            <a:lvl2pPr marL="390962" indent="0">
              <a:buNone/>
              <a:defRPr sz="2400"/>
            </a:lvl2pPr>
            <a:lvl3pPr marL="781926" indent="0">
              <a:buNone/>
              <a:defRPr sz="2100"/>
            </a:lvl3pPr>
            <a:lvl4pPr marL="1172887" indent="0">
              <a:buNone/>
              <a:defRPr sz="1700"/>
            </a:lvl4pPr>
            <a:lvl5pPr marL="1563851" indent="0">
              <a:buNone/>
              <a:defRPr sz="1700"/>
            </a:lvl5pPr>
            <a:lvl6pPr marL="1954813" indent="0">
              <a:buNone/>
              <a:defRPr sz="1700"/>
            </a:lvl6pPr>
            <a:lvl7pPr marL="2345775" indent="0">
              <a:buNone/>
              <a:defRPr sz="1700"/>
            </a:lvl7pPr>
            <a:lvl8pPr marL="2736738" indent="0">
              <a:buNone/>
              <a:defRPr sz="1700"/>
            </a:lvl8pPr>
            <a:lvl9pPr marL="3127700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90962" indent="0">
              <a:buNone/>
              <a:defRPr sz="1000"/>
            </a:lvl2pPr>
            <a:lvl3pPr marL="781926" indent="0">
              <a:buNone/>
              <a:defRPr sz="900"/>
            </a:lvl3pPr>
            <a:lvl4pPr marL="1172887" indent="0">
              <a:buNone/>
              <a:defRPr sz="800"/>
            </a:lvl4pPr>
            <a:lvl5pPr marL="1563851" indent="0">
              <a:buNone/>
              <a:defRPr sz="800"/>
            </a:lvl5pPr>
            <a:lvl6pPr marL="1954813" indent="0">
              <a:buNone/>
              <a:defRPr sz="800"/>
            </a:lvl6pPr>
            <a:lvl7pPr marL="2345775" indent="0">
              <a:buNone/>
              <a:defRPr sz="800"/>
            </a:lvl7pPr>
            <a:lvl8pPr marL="2736738" indent="0">
              <a:buNone/>
              <a:defRPr sz="800"/>
            </a:lvl8pPr>
            <a:lvl9pPr marL="31277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79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48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05981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69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81414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863AB-C84D-4CE7-8F5F-DBEE0F9EBA5C}" type="datetimeFigureOut">
              <a:rPr lang="ru-RU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DAD8BB-7D67-43E9-8BB8-753F9A2C1CE9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776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93575" y="1154666"/>
            <a:ext cx="8229600" cy="1678271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8863AB-C84D-4CE7-8F5F-DBEE0F9EBA5C}" type="datetimeFigureOut">
              <a:rPr lang="ru-RU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BDAD8BB-7D67-43E9-8BB8-753F9A2C1CE9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0130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1_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8863AB-C84D-4CE7-8F5F-DBEE0F9EBA5C}" type="datetimeFigureOut">
              <a:rPr lang="ru-RU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BDAD8BB-7D67-43E9-8BB8-753F9A2C1CE9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98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9179" y="870107"/>
            <a:ext cx="3534884" cy="236926"/>
          </a:xfrm>
        </p:spPr>
        <p:txBody>
          <a:bodyPr lIns="0" tIns="0" rIns="0" bIns="0"/>
          <a:lstStyle>
            <a:lvl1pPr>
              <a:defRPr sz="1500" b="0" i="0">
                <a:solidFill>
                  <a:srgbClr val="24406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10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6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4"/>
            <a:ext cx="7772400" cy="2369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24406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5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5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9179" y="870107"/>
            <a:ext cx="3534884" cy="236926"/>
          </a:xfrm>
        </p:spPr>
        <p:txBody>
          <a:bodyPr lIns="0" tIns="0" rIns="0" bIns="0"/>
          <a:lstStyle>
            <a:lvl1pPr>
              <a:defRPr sz="1500" b="0" i="0">
                <a:solidFill>
                  <a:srgbClr val="24406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57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9179" y="870107"/>
            <a:ext cx="3534884" cy="236926"/>
          </a:xfrm>
        </p:spPr>
        <p:txBody>
          <a:bodyPr lIns="0" tIns="0" rIns="0" bIns="0"/>
          <a:lstStyle>
            <a:lvl1pPr>
              <a:defRPr sz="1500" b="0" i="0">
                <a:solidFill>
                  <a:srgbClr val="24406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11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11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4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9179" y="870107"/>
            <a:ext cx="3534884" cy="236926"/>
          </a:xfrm>
        </p:spPr>
        <p:txBody>
          <a:bodyPr lIns="0" tIns="0" rIns="0" bIns="0"/>
          <a:lstStyle>
            <a:lvl1pPr>
              <a:defRPr sz="1500" b="0" i="0">
                <a:solidFill>
                  <a:srgbClr val="24406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3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284" y="130947"/>
            <a:ext cx="8612944" cy="475529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9179" y="870121"/>
            <a:ext cx="35348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24406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4194" y="1203876"/>
            <a:ext cx="80058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67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37"/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67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37"/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 defTabSz="912837"/>
              <a:t>4/24/2025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67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37"/>
            <a:fld id="{B6F15528-21DE-4FAA-801E-634DDDAF4B2B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 defTabSz="912837"/>
              <a:t>‹#›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90283">
        <a:defRPr>
          <a:latin typeface="+mn-lt"/>
          <a:ea typeface="+mn-ea"/>
          <a:cs typeface="+mn-cs"/>
        </a:defRPr>
      </a:lvl2pPr>
      <a:lvl3pPr marL="780566">
        <a:defRPr>
          <a:latin typeface="+mn-lt"/>
          <a:ea typeface="+mn-ea"/>
          <a:cs typeface="+mn-cs"/>
        </a:defRPr>
      </a:lvl3pPr>
      <a:lvl4pPr marL="1170851">
        <a:defRPr>
          <a:latin typeface="+mn-lt"/>
          <a:ea typeface="+mn-ea"/>
          <a:cs typeface="+mn-cs"/>
        </a:defRPr>
      </a:lvl4pPr>
      <a:lvl5pPr marL="1561133">
        <a:defRPr>
          <a:latin typeface="+mn-lt"/>
          <a:ea typeface="+mn-ea"/>
          <a:cs typeface="+mn-cs"/>
        </a:defRPr>
      </a:lvl5pPr>
      <a:lvl6pPr marL="1951419">
        <a:defRPr>
          <a:latin typeface="+mn-lt"/>
          <a:ea typeface="+mn-ea"/>
          <a:cs typeface="+mn-cs"/>
        </a:defRPr>
      </a:lvl6pPr>
      <a:lvl7pPr marL="2341702">
        <a:defRPr>
          <a:latin typeface="+mn-lt"/>
          <a:ea typeface="+mn-ea"/>
          <a:cs typeface="+mn-cs"/>
        </a:defRPr>
      </a:lvl7pPr>
      <a:lvl8pPr marL="2731983">
        <a:defRPr>
          <a:latin typeface="+mn-lt"/>
          <a:ea typeface="+mn-ea"/>
          <a:cs typeface="+mn-cs"/>
        </a:defRPr>
      </a:lvl8pPr>
      <a:lvl9pPr marL="31222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90283">
        <a:defRPr>
          <a:latin typeface="+mn-lt"/>
          <a:ea typeface="+mn-ea"/>
          <a:cs typeface="+mn-cs"/>
        </a:defRPr>
      </a:lvl2pPr>
      <a:lvl3pPr marL="780566">
        <a:defRPr>
          <a:latin typeface="+mn-lt"/>
          <a:ea typeface="+mn-ea"/>
          <a:cs typeface="+mn-cs"/>
        </a:defRPr>
      </a:lvl3pPr>
      <a:lvl4pPr marL="1170851">
        <a:defRPr>
          <a:latin typeface="+mn-lt"/>
          <a:ea typeface="+mn-ea"/>
          <a:cs typeface="+mn-cs"/>
        </a:defRPr>
      </a:lvl4pPr>
      <a:lvl5pPr marL="1561133">
        <a:defRPr>
          <a:latin typeface="+mn-lt"/>
          <a:ea typeface="+mn-ea"/>
          <a:cs typeface="+mn-cs"/>
        </a:defRPr>
      </a:lvl5pPr>
      <a:lvl6pPr marL="1951419">
        <a:defRPr>
          <a:latin typeface="+mn-lt"/>
          <a:ea typeface="+mn-ea"/>
          <a:cs typeface="+mn-cs"/>
        </a:defRPr>
      </a:lvl6pPr>
      <a:lvl7pPr marL="2341702">
        <a:defRPr>
          <a:latin typeface="+mn-lt"/>
          <a:ea typeface="+mn-ea"/>
          <a:cs typeface="+mn-cs"/>
        </a:defRPr>
      </a:lvl7pPr>
      <a:lvl8pPr marL="2731983">
        <a:defRPr>
          <a:latin typeface="+mn-lt"/>
          <a:ea typeface="+mn-ea"/>
          <a:cs typeface="+mn-cs"/>
        </a:defRPr>
      </a:lvl8pPr>
      <a:lvl9pPr marL="3122267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284" y="130939"/>
            <a:ext cx="8612944" cy="475529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9179" y="870112"/>
            <a:ext cx="35348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24406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4194" y="1203866"/>
            <a:ext cx="80058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9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8"/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8"/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 defTabSz="913798"/>
              <a:t>4/24/2025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8"/>
            <a:fld id="{B6F15528-21DE-4FAA-801E-634DDDAF4B2B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 defTabSz="913798"/>
              <a:t>‹#›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6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725" r:id="rId6"/>
    <p:sldLayoutId id="2147483726" r:id="rId7"/>
    <p:sldLayoutId id="2147483739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90694">
        <a:defRPr>
          <a:latin typeface="+mn-lt"/>
          <a:ea typeface="+mn-ea"/>
          <a:cs typeface="+mn-cs"/>
        </a:defRPr>
      </a:lvl2pPr>
      <a:lvl3pPr marL="781388">
        <a:defRPr>
          <a:latin typeface="+mn-lt"/>
          <a:ea typeface="+mn-ea"/>
          <a:cs typeface="+mn-cs"/>
        </a:defRPr>
      </a:lvl3pPr>
      <a:lvl4pPr marL="1172084">
        <a:defRPr>
          <a:latin typeface="+mn-lt"/>
          <a:ea typeface="+mn-ea"/>
          <a:cs typeface="+mn-cs"/>
        </a:defRPr>
      </a:lvl4pPr>
      <a:lvl5pPr marL="1562778">
        <a:defRPr>
          <a:latin typeface="+mn-lt"/>
          <a:ea typeface="+mn-ea"/>
          <a:cs typeface="+mn-cs"/>
        </a:defRPr>
      </a:lvl5pPr>
      <a:lvl6pPr marL="1953474">
        <a:defRPr>
          <a:latin typeface="+mn-lt"/>
          <a:ea typeface="+mn-ea"/>
          <a:cs typeface="+mn-cs"/>
        </a:defRPr>
      </a:lvl6pPr>
      <a:lvl7pPr marL="2344168">
        <a:defRPr>
          <a:latin typeface="+mn-lt"/>
          <a:ea typeface="+mn-ea"/>
          <a:cs typeface="+mn-cs"/>
        </a:defRPr>
      </a:lvl7pPr>
      <a:lvl8pPr marL="2734862">
        <a:defRPr>
          <a:latin typeface="+mn-lt"/>
          <a:ea typeface="+mn-ea"/>
          <a:cs typeface="+mn-cs"/>
        </a:defRPr>
      </a:lvl8pPr>
      <a:lvl9pPr marL="312555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90694">
        <a:defRPr>
          <a:latin typeface="+mn-lt"/>
          <a:ea typeface="+mn-ea"/>
          <a:cs typeface="+mn-cs"/>
        </a:defRPr>
      </a:lvl2pPr>
      <a:lvl3pPr marL="781388">
        <a:defRPr>
          <a:latin typeface="+mn-lt"/>
          <a:ea typeface="+mn-ea"/>
          <a:cs typeface="+mn-cs"/>
        </a:defRPr>
      </a:lvl3pPr>
      <a:lvl4pPr marL="1172084">
        <a:defRPr>
          <a:latin typeface="+mn-lt"/>
          <a:ea typeface="+mn-ea"/>
          <a:cs typeface="+mn-cs"/>
        </a:defRPr>
      </a:lvl4pPr>
      <a:lvl5pPr marL="1562778">
        <a:defRPr>
          <a:latin typeface="+mn-lt"/>
          <a:ea typeface="+mn-ea"/>
          <a:cs typeface="+mn-cs"/>
        </a:defRPr>
      </a:lvl5pPr>
      <a:lvl6pPr marL="1953474">
        <a:defRPr>
          <a:latin typeface="+mn-lt"/>
          <a:ea typeface="+mn-ea"/>
          <a:cs typeface="+mn-cs"/>
        </a:defRPr>
      </a:lvl6pPr>
      <a:lvl7pPr marL="2344168">
        <a:defRPr>
          <a:latin typeface="+mn-lt"/>
          <a:ea typeface="+mn-ea"/>
          <a:cs typeface="+mn-cs"/>
        </a:defRPr>
      </a:lvl7pPr>
      <a:lvl8pPr marL="2734862">
        <a:defRPr>
          <a:latin typeface="+mn-lt"/>
          <a:ea typeface="+mn-ea"/>
          <a:cs typeface="+mn-cs"/>
        </a:defRPr>
      </a:lvl8pPr>
      <a:lvl9pPr marL="312555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8209" tIns="39104" rIns="78209" bIns="3910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8209" tIns="39104" rIns="78209" bIns="3910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78209" tIns="39104" rIns="78209" bIns="3910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7"/>
            <a:fld id="{28D424E6-C9A7-4431-B2AF-D090FC5A75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37"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78209" tIns="39104" rIns="78209" bIns="3910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78209" tIns="39104" rIns="78209" bIns="3910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7"/>
            <a:fld id="{F50EAA2D-EE02-4409-91D9-8AE925CD35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5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782086" rtl="0" eaLnBrk="1" latinLnBrk="0" hangingPunct="1"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3282" indent="-293282" algn="l" defTabSz="78208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5445" indent="-244402" algn="l" defTabSz="78208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7608" indent="-195522" algn="l" defTabSz="78208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51" indent="-195522" algn="l" defTabSz="782086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9694" indent="-195522" algn="l" defTabSz="782086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0737" indent="-195522" algn="l" defTabSz="782086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41781" indent="-195522" algn="l" defTabSz="782086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32824" indent="-195522" algn="l" defTabSz="782086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23867" indent="-195522" algn="l" defTabSz="782086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820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91043" algn="l" defTabSz="7820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82086" algn="l" defTabSz="7820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3129" algn="l" defTabSz="7820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64173" algn="l" defTabSz="7820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55216" algn="l" defTabSz="7820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46259" algn="l" defTabSz="7820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37302" algn="l" defTabSz="7820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28345" algn="l" defTabSz="78208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8192" tIns="39095" rIns="78192" bIns="3909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8192" tIns="39095" rIns="78192" bIns="3909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78192" tIns="39095" rIns="78192" bIns="39095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8"/>
            <a:fld id="{2E8863AB-C84D-4CE7-8F5F-DBEE0F9EBA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48"/>
              <a:t>24.04.2025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78192" tIns="39095" rIns="78192" bIns="39095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78192" tIns="39095" rIns="78192" bIns="3909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8"/>
            <a:fld id="{CBDAD8BB-7D67-43E9-8BB8-753F9A2C1C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2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781926" rtl="0" eaLnBrk="1" latinLnBrk="0" hangingPunct="1"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3222" indent="-293222" algn="l" defTabSz="7819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5314" indent="-244352" algn="l" defTabSz="781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7407" indent="-195482" algn="l" defTabSz="78192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69" indent="-195482" algn="l" defTabSz="781926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9331" indent="-195482" algn="l" defTabSz="781926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0293" indent="-195482" algn="l" defTabSz="781926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41257" indent="-195482" algn="l" defTabSz="781926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32221" indent="-195482" algn="l" defTabSz="781926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23180" indent="-195482" algn="l" defTabSz="781926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819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90962" algn="l" defTabSz="7819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81926" algn="l" defTabSz="7819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2887" algn="l" defTabSz="7819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63851" algn="l" defTabSz="7819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813" algn="l" defTabSz="7819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45775" algn="l" defTabSz="7819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36738" algn="l" defTabSz="7819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27700" algn="l" defTabSz="7819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3575" y="207584"/>
            <a:ext cx="8229600" cy="535971"/>
          </a:xfrm>
          <a:prstGeom prst="rect">
            <a:avLst/>
          </a:prstGeom>
        </p:spPr>
        <p:txBody>
          <a:bodyPr vert="horz" lIns="36000" tIns="36000" rIns="36000" bIns="36000" rtlCol="0" anchor="t" anchorCtr="0">
            <a:sp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93575" y="1154665"/>
            <a:ext cx="8229600" cy="1257066"/>
          </a:xfrm>
          <a:prstGeom prst="rect">
            <a:avLst/>
          </a:prstGeom>
        </p:spPr>
        <p:txBody>
          <a:bodyPr vert="horz" lIns="36000" tIns="36000" rIns="36000" bIns="36000" rtlCol="0">
            <a:spAutoFit/>
          </a:bodyPr>
          <a:lstStyle/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124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</p:sldLayoutIdLst>
  <p:txStyles>
    <p:titleStyle>
      <a:lvl1pPr algn="l" defTabSz="781995">
        <a:lnSpc>
          <a:spcPct val="80000"/>
        </a:lnSpc>
        <a:spcBef>
          <a:spcPts val="0"/>
        </a:spcBef>
        <a:buNone/>
        <a:defRPr sz="3763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781995">
        <a:spcBef>
          <a:spcPts val="0"/>
        </a:spcBef>
        <a:buFont typeface="Arial"/>
        <a:buNone/>
        <a:defRPr sz="2737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781995">
        <a:spcBef>
          <a:spcPts val="0"/>
        </a:spcBef>
        <a:buFont typeface="Arial"/>
        <a:buNone/>
        <a:defRPr sz="2395">
          <a:solidFill>
            <a:schemeClr val="tx1"/>
          </a:solidFill>
          <a:latin typeface="+mn-lt"/>
          <a:ea typeface="+mn-ea"/>
          <a:cs typeface="+mn-cs"/>
        </a:defRPr>
      </a:lvl2pPr>
      <a:lvl3pPr marL="781995" indent="0" algn="l" defTabSz="781995">
        <a:spcBef>
          <a:spcPts val="0"/>
        </a:spcBef>
        <a:buFont typeface="Arial"/>
        <a:buNone/>
        <a:defRPr sz="2052">
          <a:solidFill>
            <a:schemeClr val="tx1"/>
          </a:solidFill>
          <a:latin typeface="+mn-lt"/>
          <a:ea typeface="+mn-ea"/>
          <a:cs typeface="+mn-cs"/>
        </a:defRPr>
      </a:lvl3pPr>
      <a:lvl4pPr marL="1172992" indent="0" algn="l" defTabSz="781995">
        <a:spcBef>
          <a:spcPts val="0"/>
        </a:spcBef>
        <a:buFont typeface="Arial"/>
        <a:buNone/>
        <a:defRPr sz="1710">
          <a:solidFill>
            <a:schemeClr val="tx1"/>
          </a:solidFill>
          <a:latin typeface="+mn-lt"/>
          <a:ea typeface="+mn-ea"/>
          <a:cs typeface="+mn-cs"/>
        </a:defRPr>
      </a:lvl4pPr>
      <a:lvl5pPr marL="1563990" indent="0" algn="l" defTabSz="781995">
        <a:spcBef>
          <a:spcPts val="0"/>
        </a:spcBef>
        <a:buFont typeface="Arial"/>
        <a:buNone/>
        <a:defRPr sz="1539">
          <a:solidFill>
            <a:schemeClr val="tx1"/>
          </a:solidFill>
          <a:latin typeface="+mn-lt"/>
          <a:ea typeface="+mn-ea"/>
          <a:cs typeface="+mn-cs"/>
        </a:defRPr>
      </a:lvl5pPr>
      <a:lvl6pPr marL="2150486" indent="-195499" algn="l" defTabSz="781995">
        <a:spcBef>
          <a:spcPts val="0"/>
        </a:spcBef>
        <a:buFont typeface="Arial"/>
        <a:buChar char="•"/>
        <a:defRPr sz="1710">
          <a:solidFill>
            <a:schemeClr val="tx1"/>
          </a:solidFill>
          <a:latin typeface="+mn-lt"/>
          <a:ea typeface="+mn-ea"/>
          <a:cs typeface="+mn-cs"/>
        </a:defRPr>
      </a:lvl6pPr>
      <a:lvl7pPr marL="2541483" indent="-195499" algn="l" defTabSz="781995">
        <a:spcBef>
          <a:spcPts val="0"/>
        </a:spcBef>
        <a:buFont typeface="Arial"/>
        <a:buChar char="•"/>
        <a:defRPr sz="1710">
          <a:solidFill>
            <a:schemeClr val="tx1"/>
          </a:solidFill>
          <a:latin typeface="+mn-lt"/>
          <a:ea typeface="+mn-ea"/>
          <a:cs typeface="+mn-cs"/>
        </a:defRPr>
      </a:lvl7pPr>
      <a:lvl8pPr marL="2932481" indent="-195499" algn="l" defTabSz="781995">
        <a:spcBef>
          <a:spcPts val="0"/>
        </a:spcBef>
        <a:buFont typeface="Arial"/>
        <a:buChar char="•"/>
        <a:defRPr sz="1710">
          <a:solidFill>
            <a:schemeClr val="tx1"/>
          </a:solidFill>
          <a:latin typeface="+mn-lt"/>
          <a:ea typeface="+mn-ea"/>
          <a:cs typeface="+mn-cs"/>
        </a:defRPr>
      </a:lvl8pPr>
      <a:lvl9pPr marL="3323478" indent="-195499" algn="l" defTabSz="781995">
        <a:spcBef>
          <a:spcPts val="0"/>
        </a:spcBef>
        <a:buFont typeface="Arial"/>
        <a:buChar char="•"/>
        <a:defRPr sz="171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81995">
        <a:defRPr sz="1539">
          <a:solidFill>
            <a:schemeClr val="tx1"/>
          </a:solidFill>
          <a:latin typeface="+mn-lt"/>
          <a:ea typeface="+mn-ea"/>
          <a:cs typeface="+mn-cs"/>
        </a:defRPr>
      </a:lvl1pPr>
      <a:lvl2pPr marL="390997" algn="l" defTabSz="781995">
        <a:defRPr sz="1539">
          <a:solidFill>
            <a:schemeClr val="tx1"/>
          </a:solidFill>
          <a:latin typeface="+mn-lt"/>
          <a:ea typeface="+mn-ea"/>
          <a:cs typeface="+mn-cs"/>
        </a:defRPr>
      </a:lvl2pPr>
      <a:lvl3pPr marL="781995" algn="l" defTabSz="781995">
        <a:defRPr sz="1539">
          <a:solidFill>
            <a:schemeClr val="tx1"/>
          </a:solidFill>
          <a:latin typeface="+mn-lt"/>
          <a:ea typeface="+mn-ea"/>
          <a:cs typeface="+mn-cs"/>
        </a:defRPr>
      </a:lvl3pPr>
      <a:lvl4pPr marL="1172992" algn="l" defTabSz="781995">
        <a:defRPr sz="1539">
          <a:solidFill>
            <a:schemeClr val="tx1"/>
          </a:solidFill>
          <a:latin typeface="+mn-lt"/>
          <a:ea typeface="+mn-ea"/>
          <a:cs typeface="+mn-cs"/>
        </a:defRPr>
      </a:lvl4pPr>
      <a:lvl5pPr marL="1563990" algn="l" defTabSz="781995">
        <a:defRPr sz="1539">
          <a:solidFill>
            <a:schemeClr val="tx1"/>
          </a:solidFill>
          <a:latin typeface="+mn-lt"/>
          <a:ea typeface="+mn-ea"/>
          <a:cs typeface="+mn-cs"/>
        </a:defRPr>
      </a:lvl5pPr>
      <a:lvl6pPr marL="1954987" algn="l" defTabSz="781995">
        <a:defRPr sz="1539">
          <a:solidFill>
            <a:schemeClr val="tx1"/>
          </a:solidFill>
          <a:latin typeface="+mn-lt"/>
          <a:ea typeface="+mn-ea"/>
          <a:cs typeface="+mn-cs"/>
        </a:defRPr>
      </a:lvl6pPr>
      <a:lvl7pPr marL="2345985" algn="l" defTabSz="781995">
        <a:defRPr sz="1539">
          <a:solidFill>
            <a:schemeClr val="tx1"/>
          </a:solidFill>
          <a:latin typeface="+mn-lt"/>
          <a:ea typeface="+mn-ea"/>
          <a:cs typeface="+mn-cs"/>
        </a:defRPr>
      </a:lvl7pPr>
      <a:lvl8pPr marL="2736982" algn="l" defTabSz="781995">
        <a:defRPr sz="1539">
          <a:solidFill>
            <a:schemeClr val="tx1"/>
          </a:solidFill>
          <a:latin typeface="+mn-lt"/>
          <a:ea typeface="+mn-ea"/>
          <a:cs typeface="+mn-cs"/>
        </a:defRPr>
      </a:lvl8pPr>
      <a:lvl9pPr marL="3127980" algn="l" defTabSz="781995">
        <a:defRPr sz="1539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30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20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29.jpeg"/><Relationship Id="rId5" Type="http://schemas.openxmlformats.org/officeDocument/2006/relationships/tags" Target="../tags/tag20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3.png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4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34.png"/><Relationship Id="rId5" Type="http://schemas.openxmlformats.org/officeDocument/2006/relationships/tags" Target="../tags/tag29.xml"/><Relationship Id="rId10" Type="http://schemas.openxmlformats.org/officeDocument/2006/relationships/image" Target="../media/image33.png"/><Relationship Id="rId4" Type="http://schemas.openxmlformats.org/officeDocument/2006/relationships/tags" Target="../tags/tag28.xml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0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39.png"/><Relationship Id="rId5" Type="http://schemas.openxmlformats.org/officeDocument/2006/relationships/tags" Target="../tags/tag35.xml"/><Relationship Id="rId10" Type="http://schemas.openxmlformats.org/officeDocument/2006/relationships/image" Target="../media/image38.png"/><Relationship Id="rId4" Type="http://schemas.openxmlformats.org/officeDocument/2006/relationships/tags" Target="../tags/tag34.xml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10" Type="http://schemas.openxmlformats.org/officeDocument/2006/relationships/image" Target="../media/image28.jpeg"/><Relationship Id="rId4" Type="http://schemas.openxmlformats.org/officeDocument/2006/relationships/image" Target="../media/image43.jp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9.xml"/><Relationship Id="rId5" Type="http://schemas.openxmlformats.org/officeDocument/2006/relationships/hyperlink" Target="http://fsa.gov.ru/" TargetMode="Externa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0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68.png"/><Relationship Id="rId1" Type="http://schemas.openxmlformats.org/officeDocument/2006/relationships/tags" Target="../tags/tag4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5.jp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1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3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tags" Target="../tags/tag4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6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image" Target="../media/image25.png"/><Relationship Id="rId5" Type="http://schemas.openxmlformats.org/officeDocument/2006/relationships/tags" Target="../tags/tag48.xml"/><Relationship Id="rId10" Type="http://schemas.openxmlformats.org/officeDocument/2006/relationships/image" Target="../media/image19.png"/><Relationship Id="rId4" Type="http://schemas.openxmlformats.org/officeDocument/2006/relationships/tags" Target="../tags/tag47.xml"/><Relationship Id="rId9" Type="http://schemas.openxmlformats.org/officeDocument/2006/relationships/image" Target="../media/image24.png"/><Relationship Id="rId1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7" Type="http://schemas.openxmlformats.org/officeDocument/2006/relationships/image" Target="../media/image110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dkarpukhin@samara.vostok.ru" TargetMode="External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mmishova@samara.vostok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8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tags" Target="../tags/tag2.xml"/><Relationship Id="rId16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6.jpeg"/><Relationship Id="rId5" Type="http://schemas.openxmlformats.org/officeDocument/2006/relationships/tags" Target="../tags/tag5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5.png"/><Relationship Id="rId5" Type="http://schemas.openxmlformats.org/officeDocument/2006/relationships/tags" Target="../tags/tag14.xml"/><Relationship Id="rId10" Type="http://schemas.openxmlformats.org/officeDocument/2006/relationships/image" Target="../media/image19.png"/><Relationship Id="rId4" Type="http://schemas.openxmlformats.org/officeDocument/2006/relationships/tags" Target="../tags/tag13.xml"/><Relationship Id="rId9" Type="http://schemas.openxmlformats.org/officeDocument/2006/relationships/image" Target="../media/image24.png"/><Relationship Id="rId1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65DFD9-F5D9-451C-9C4D-074AB9592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"/>
            <a:ext cx="9144000" cy="514248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11760" y="2355726"/>
            <a:ext cx="6120680" cy="885555"/>
          </a:xfrm>
          <a:prstGeom prst="rect">
            <a:avLst/>
          </a:prstGeom>
        </p:spPr>
        <p:txBody>
          <a:bodyPr vert="horz" wrap="square" lIns="0" tIns="10851" rIns="0" bIns="0" rtlCol="0">
            <a:spAutoFit/>
          </a:bodyPr>
          <a:lstStyle/>
          <a:p>
            <a:pPr marR="4883" algn="r" defTabSz="781388">
              <a:spcBef>
                <a:spcPts val="86"/>
              </a:spcBef>
            </a:pPr>
            <a:r>
              <a:rPr lang="ru-RU" sz="2800" b="1" kern="0" dirty="0">
                <a:solidFill>
                  <a:srgbClr val="3751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Входной контроль качества СИЗ на предприятии</a:t>
            </a:r>
            <a:endParaRPr sz="2800" b="1" kern="0" dirty="0">
              <a:solidFill>
                <a:srgbClr val="3751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61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11566-0EAF-5AE9-2898-0ABEEFB6C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1BA43AD-A73F-7DF9-7DA9-9E9BD5BA7DBD}"/>
              </a:ext>
            </a:extLst>
          </p:cNvPr>
          <p:cNvSpPr txBox="1"/>
          <p:nvPr/>
        </p:nvSpPr>
        <p:spPr>
          <a:xfrm>
            <a:off x="484476" y="405770"/>
            <a:ext cx="2090185" cy="25935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>
            <a:defPPr>
              <a:defRPr lang="ru-RU"/>
            </a:defPPr>
            <a:lvl1pPr marL="10844" defTabSz="913055">
              <a:spcBef>
                <a:spcPts val="90"/>
              </a:spcBef>
              <a:defRPr sz="1600" b="1" kern="0">
                <a:solidFill>
                  <a:srgbClr val="375174"/>
                </a:solidFill>
                <a:latin typeface="Arial Narrow" pitchFamily="34" charset="0"/>
                <a:cs typeface="Arial"/>
              </a:defRPr>
            </a:lvl1pPr>
          </a:lstStyle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ПРИЛОЖЕНИЕ №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375174"/>
              </a:solidFill>
              <a:effectLst/>
              <a:uLnTx/>
              <a:uFillTx/>
              <a:latin typeface="Arial Narrow" pitchFamily="34" charset="0"/>
              <a:ea typeface="+mn-ea"/>
              <a:cs typeface="Arial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EE092AFD-8072-EAA9-D9D9-09B597DAA7D7}"/>
              </a:ext>
            </a:extLst>
          </p:cNvPr>
          <p:cNvSpPr txBox="1"/>
          <p:nvPr/>
        </p:nvSpPr>
        <p:spPr>
          <a:xfrm>
            <a:off x="463487" y="120977"/>
            <a:ext cx="4862501" cy="25771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/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Оператор технологических установок (№3300)</a:t>
            </a:r>
          </a:p>
        </p:txBody>
      </p:sp>
      <p:grpSp>
        <p:nvGrpSpPr>
          <p:cNvPr id="22" name="Group 195">
            <a:extLst>
              <a:ext uri="{FF2B5EF4-FFF2-40B4-BE49-F238E27FC236}">
                <a16:creationId xmlns:a16="http://schemas.microsoft.com/office/drawing/2014/main" id="{175264C3-355D-557F-9298-5AA5E3B2C0B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879055" y="4185466"/>
            <a:ext cx="482600" cy="482600"/>
            <a:chOff x="2961952" y="4572982"/>
            <a:chExt cx="482600" cy="482600"/>
          </a:xfrm>
        </p:grpSpPr>
        <p:sp>
          <p:nvSpPr>
            <p:cNvPr id="23" name="Oval 185">
              <a:extLst>
                <a:ext uri="{FF2B5EF4-FFF2-40B4-BE49-F238E27FC236}">
                  <a16:creationId xmlns:a16="http://schemas.microsoft.com/office/drawing/2014/main" id="{8D99373E-5A47-4C44-7F72-58BBB244F1A5}"/>
                </a:ext>
              </a:extLst>
            </p:cNvPr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2961952" y="4572982"/>
              <a:ext cx="482600" cy="482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44">
              <a:extLst>
                <a:ext uri="{FF2B5EF4-FFF2-40B4-BE49-F238E27FC236}">
                  <a16:creationId xmlns:a16="http://schemas.microsoft.com/office/drawing/2014/main" id="{3898505E-C29C-6931-7D54-C1377E8CFE32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3149277" y="4706043"/>
              <a:ext cx="127000" cy="204788"/>
            </a:xfrm>
            <a:custGeom>
              <a:avLst/>
              <a:gdLst>
                <a:gd name="T0" fmla="*/ 41 w 321"/>
                <a:gd name="T1" fmla="*/ 0 h 516"/>
                <a:gd name="T2" fmla="*/ 55 w 321"/>
                <a:gd name="T3" fmla="*/ 4 h 516"/>
                <a:gd name="T4" fmla="*/ 69 w 321"/>
                <a:gd name="T5" fmla="*/ 11 h 516"/>
                <a:gd name="T6" fmla="*/ 309 w 321"/>
                <a:gd name="T7" fmla="*/ 233 h 516"/>
                <a:gd name="T8" fmla="*/ 318 w 321"/>
                <a:gd name="T9" fmla="*/ 245 h 516"/>
                <a:gd name="T10" fmla="*/ 321 w 321"/>
                <a:gd name="T11" fmla="*/ 259 h 516"/>
                <a:gd name="T12" fmla="*/ 318 w 321"/>
                <a:gd name="T13" fmla="*/ 272 h 516"/>
                <a:gd name="T14" fmla="*/ 309 w 321"/>
                <a:gd name="T15" fmla="*/ 285 h 516"/>
                <a:gd name="T16" fmla="*/ 69 w 321"/>
                <a:gd name="T17" fmla="*/ 506 h 516"/>
                <a:gd name="T18" fmla="*/ 55 w 321"/>
                <a:gd name="T19" fmla="*/ 514 h 516"/>
                <a:gd name="T20" fmla="*/ 41 w 321"/>
                <a:gd name="T21" fmla="*/ 516 h 516"/>
                <a:gd name="T22" fmla="*/ 25 w 321"/>
                <a:gd name="T23" fmla="*/ 514 h 516"/>
                <a:gd name="T24" fmla="*/ 13 w 321"/>
                <a:gd name="T25" fmla="*/ 506 h 516"/>
                <a:gd name="T26" fmla="*/ 4 w 321"/>
                <a:gd name="T27" fmla="*/ 493 h 516"/>
                <a:gd name="T28" fmla="*/ 0 w 321"/>
                <a:gd name="T29" fmla="*/ 479 h 516"/>
                <a:gd name="T30" fmla="*/ 4 w 321"/>
                <a:gd name="T31" fmla="*/ 466 h 516"/>
                <a:gd name="T32" fmla="*/ 13 w 321"/>
                <a:gd name="T33" fmla="*/ 453 h 516"/>
                <a:gd name="T34" fmla="*/ 225 w 321"/>
                <a:gd name="T35" fmla="*/ 259 h 516"/>
                <a:gd name="T36" fmla="*/ 13 w 321"/>
                <a:gd name="T37" fmla="*/ 63 h 516"/>
                <a:gd name="T38" fmla="*/ 4 w 321"/>
                <a:gd name="T39" fmla="*/ 51 h 516"/>
                <a:gd name="T40" fmla="*/ 0 w 321"/>
                <a:gd name="T41" fmla="*/ 37 h 516"/>
                <a:gd name="T42" fmla="*/ 4 w 321"/>
                <a:gd name="T43" fmla="*/ 23 h 516"/>
                <a:gd name="T44" fmla="*/ 13 w 321"/>
                <a:gd name="T45" fmla="*/ 11 h 516"/>
                <a:gd name="T46" fmla="*/ 25 w 321"/>
                <a:gd name="T47" fmla="*/ 4 h 516"/>
                <a:gd name="T48" fmla="*/ 41 w 321"/>
                <a:gd name="T4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516">
                  <a:moveTo>
                    <a:pt x="41" y="0"/>
                  </a:moveTo>
                  <a:lnTo>
                    <a:pt x="55" y="4"/>
                  </a:lnTo>
                  <a:lnTo>
                    <a:pt x="69" y="11"/>
                  </a:lnTo>
                  <a:lnTo>
                    <a:pt x="309" y="233"/>
                  </a:lnTo>
                  <a:lnTo>
                    <a:pt x="318" y="245"/>
                  </a:lnTo>
                  <a:lnTo>
                    <a:pt x="321" y="259"/>
                  </a:lnTo>
                  <a:lnTo>
                    <a:pt x="318" y="272"/>
                  </a:lnTo>
                  <a:lnTo>
                    <a:pt x="309" y="285"/>
                  </a:lnTo>
                  <a:lnTo>
                    <a:pt x="69" y="506"/>
                  </a:lnTo>
                  <a:lnTo>
                    <a:pt x="55" y="514"/>
                  </a:lnTo>
                  <a:lnTo>
                    <a:pt x="41" y="516"/>
                  </a:lnTo>
                  <a:lnTo>
                    <a:pt x="25" y="514"/>
                  </a:lnTo>
                  <a:lnTo>
                    <a:pt x="13" y="506"/>
                  </a:lnTo>
                  <a:lnTo>
                    <a:pt x="4" y="493"/>
                  </a:lnTo>
                  <a:lnTo>
                    <a:pt x="0" y="479"/>
                  </a:lnTo>
                  <a:lnTo>
                    <a:pt x="4" y="466"/>
                  </a:lnTo>
                  <a:lnTo>
                    <a:pt x="13" y="453"/>
                  </a:lnTo>
                  <a:lnTo>
                    <a:pt x="225" y="259"/>
                  </a:lnTo>
                  <a:lnTo>
                    <a:pt x="13" y="63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13" y="11"/>
                  </a:lnTo>
                  <a:lnTo>
                    <a:pt x="25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8">
            <a:extLst>
              <a:ext uri="{FF2B5EF4-FFF2-40B4-BE49-F238E27FC236}">
                <a16:creationId xmlns:a16="http://schemas.microsoft.com/office/drawing/2014/main" id="{1F738DD1-F3C1-E3F6-B2E1-A91DEA360D6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550619" y="3495151"/>
            <a:ext cx="482600" cy="482600"/>
            <a:chOff x="2961952" y="4572982"/>
            <a:chExt cx="482600" cy="482600"/>
          </a:xfrm>
        </p:grpSpPr>
        <p:sp>
          <p:nvSpPr>
            <p:cNvPr id="26" name="Oval 29">
              <a:extLst>
                <a:ext uri="{FF2B5EF4-FFF2-40B4-BE49-F238E27FC236}">
                  <a16:creationId xmlns:a16="http://schemas.microsoft.com/office/drawing/2014/main" id="{C16E734F-28B0-39B0-D544-1C5D7703C895}"/>
                </a:ext>
              </a:extLst>
            </p:cNvPr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2961952" y="4572982"/>
              <a:ext cx="482600" cy="482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44">
              <a:extLst>
                <a:ext uri="{FF2B5EF4-FFF2-40B4-BE49-F238E27FC236}">
                  <a16:creationId xmlns:a16="http://schemas.microsoft.com/office/drawing/2014/main" id="{A23536B9-E9B2-6E97-2AED-365FC15BCD4A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3115664" y="4703564"/>
              <a:ext cx="124124" cy="200151"/>
            </a:xfrm>
            <a:custGeom>
              <a:avLst/>
              <a:gdLst>
                <a:gd name="T0" fmla="*/ 41 w 321"/>
                <a:gd name="T1" fmla="*/ 0 h 516"/>
                <a:gd name="T2" fmla="*/ 55 w 321"/>
                <a:gd name="T3" fmla="*/ 4 h 516"/>
                <a:gd name="T4" fmla="*/ 69 w 321"/>
                <a:gd name="T5" fmla="*/ 11 h 516"/>
                <a:gd name="T6" fmla="*/ 309 w 321"/>
                <a:gd name="T7" fmla="*/ 233 h 516"/>
                <a:gd name="T8" fmla="*/ 318 w 321"/>
                <a:gd name="T9" fmla="*/ 245 h 516"/>
                <a:gd name="T10" fmla="*/ 321 w 321"/>
                <a:gd name="T11" fmla="*/ 259 h 516"/>
                <a:gd name="T12" fmla="*/ 318 w 321"/>
                <a:gd name="T13" fmla="*/ 272 h 516"/>
                <a:gd name="T14" fmla="*/ 309 w 321"/>
                <a:gd name="T15" fmla="*/ 285 h 516"/>
                <a:gd name="T16" fmla="*/ 69 w 321"/>
                <a:gd name="T17" fmla="*/ 506 h 516"/>
                <a:gd name="T18" fmla="*/ 55 w 321"/>
                <a:gd name="T19" fmla="*/ 514 h 516"/>
                <a:gd name="T20" fmla="*/ 41 w 321"/>
                <a:gd name="T21" fmla="*/ 516 h 516"/>
                <a:gd name="T22" fmla="*/ 25 w 321"/>
                <a:gd name="T23" fmla="*/ 514 h 516"/>
                <a:gd name="T24" fmla="*/ 13 w 321"/>
                <a:gd name="T25" fmla="*/ 506 h 516"/>
                <a:gd name="T26" fmla="*/ 4 w 321"/>
                <a:gd name="T27" fmla="*/ 493 h 516"/>
                <a:gd name="T28" fmla="*/ 0 w 321"/>
                <a:gd name="T29" fmla="*/ 479 h 516"/>
                <a:gd name="T30" fmla="*/ 4 w 321"/>
                <a:gd name="T31" fmla="*/ 466 h 516"/>
                <a:gd name="T32" fmla="*/ 13 w 321"/>
                <a:gd name="T33" fmla="*/ 453 h 516"/>
                <a:gd name="T34" fmla="*/ 225 w 321"/>
                <a:gd name="T35" fmla="*/ 259 h 516"/>
                <a:gd name="T36" fmla="*/ 13 w 321"/>
                <a:gd name="T37" fmla="*/ 63 h 516"/>
                <a:gd name="T38" fmla="*/ 4 w 321"/>
                <a:gd name="T39" fmla="*/ 51 h 516"/>
                <a:gd name="T40" fmla="*/ 0 w 321"/>
                <a:gd name="T41" fmla="*/ 37 h 516"/>
                <a:gd name="T42" fmla="*/ 4 w 321"/>
                <a:gd name="T43" fmla="*/ 23 h 516"/>
                <a:gd name="T44" fmla="*/ 13 w 321"/>
                <a:gd name="T45" fmla="*/ 11 h 516"/>
                <a:gd name="T46" fmla="*/ 25 w 321"/>
                <a:gd name="T47" fmla="*/ 4 h 516"/>
                <a:gd name="T48" fmla="*/ 41 w 321"/>
                <a:gd name="T4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516">
                  <a:moveTo>
                    <a:pt x="41" y="0"/>
                  </a:moveTo>
                  <a:lnTo>
                    <a:pt x="55" y="4"/>
                  </a:lnTo>
                  <a:lnTo>
                    <a:pt x="69" y="11"/>
                  </a:lnTo>
                  <a:lnTo>
                    <a:pt x="309" y="233"/>
                  </a:lnTo>
                  <a:lnTo>
                    <a:pt x="318" y="245"/>
                  </a:lnTo>
                  <a:lnTo>
                    <a:pt x="321" y="259"/>
                  </a:lnTo>
                  <a:lnTo>
                    <a:pt x="318" y="272"/>
                  </a:lnTo>
                  <a:lnTo>
                    <a:pt x="309" y="285"/>
                  </a:lnTo>
                  <a:lnTo>
                    <a:pt x="69" y="506"/>
                  </a:lnTo>
                  <a:lnTo>
                    <a:pt x="55" y="514"/>
                  </a:lnTo>
                  <a:lnTo>
                    <a:pt x="41" y="516"/>
                  </a:lnTo>
                  <a:lnTo>
                    <a:pt x="25" y="514"/>
                  </a:lnTo>
                  <a:lnTo>
                    <a:pt x="13" y="506"/>
                  </a:lnTo>
                  <a:lnTo>
                    <a:pt x="4" y="493"/>
                  </a:lnTo>
                  <a:lnTo>
                    <a:pt x="0" y="479"/>
                  </a:lnTo>
                  <a:lnTo>
                    <a:pt x="4" y="466"/>
                  </a:lnTo>
                  <a:lnTo>
                    <a:pt x="13" y="453"/>
                  </a:lnTo>
                  <a:lnTo>
                    <a:pt x="225" y="259"/>
                  </a:lnTo>
                  <a:lnTo>
                    <a:pt x="13" y="63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13" y="11"/>
                  </a:lnTo>
                  <a:lnTo>
                    <a:pt x="25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28" name="Таблица 2">
            <a:extLst>
              <a:ext uri="{FF2B5EF4-FFF2-40B4-BE49-F238E27FC236}">
                <a16:creationId xmlns:a16="http://schemas.microsoft.com/office/drawing/2014/main" id="{23545D9C-3A75-B893-E845-C5D88D0DBA3C}"/>
              </a:ext>
            </a:extLst>
          </p:cNvPr>
          <p:cNvGraphicFramePr>
            <a:graphicFrameLocks noGrp="1"/>
          </p:cNvGraphicFramePr>
          <p:nvPr/>
        </p:nvGraphicFramePr>
        <p:xfrm>
          <a:off x="468560" y="728643"/>
          <a:ext cx="8423919" cy="263519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84223">
                  <a:extLst>
                    <a:ext uri="{9D8B030D-6E8A-4147-A177-3AD203B41FA5}">
                      <a16:colId xmlns:a16="http://schemas.microsoft.com/office/drawing/2014/main" val="1250791082"/>
                    </a:ext>
                  </a:extLst>
                </a:gridCol>
                <a:gridCol w="3714897">
                  <a:extLst>
                    <a:ext uri="{9D8B030D-6E8A-4147-A177-3AD203B41FA5}">
                      <a16:colId xmlns:a16="http://schemas.microsoft.com/office/drawing/2014/main" val="4046250502"/>
                    </a:ext>
                  </a:extLst>
                </a:gridCol>
                <a:gridCol w="1624799">
                  <a:extLst>
                    <a:ext uri="{9D8B030D-6E8A-4147-A177-3AD203B41FA5}">
                      <a16:colId xmlns:a16="http://schemas.microsoft.com/office/drawing/2014/main" val="2997002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Опасность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Опасное событие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Защитное свойство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6948328"/>
                  </a:ext>
                </a:extLst>
              </a:tr>
              <a:tr h="536163">
                <a:tc>
                  <a:txBody>
                    <a:bodyPr/>
                    <a:lstStyle/>
                    <a:p>
                      <a:pPr algn="l" defTabSz="913055"/>
                      <a:r>
                        <a:rPr lang="ru-RU" sz="1000" b="1" dirty="0">
                          <a:solidFill>
                            <a:prstClr val="black"/>
                          </a:solidFill>
                        </a:rPr>
                        <a:t>2. Опасность, связанная с воздействием ОПЗ</a:t>
                      </a:r>
                    </a:p>
                    <a:p>
                      <a:pPr algn="l" defTabSz="913055"/>
                      <a:r>
                        <a:rPr lang="ru-RU" sz="1000" u="none" dirty="0">
                          <a:solidFill>
                            <a:prstClr val="black"/>
                          </a:solidFill>
                        </a:rPr>
                        <a:t>2.1 Общие производственные загрязнения</a:t>
                      </a:r>
                      <a:endParaRPr lang="ru-RU" sz="1000" i="1" u="none" dirty="0">
                        <a:solidFill>
                          <a:prstClr val="black"/>
                        </a:solidFill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prstClr val="black"/>
                          </a:solidFill>
                        </a:rPr>
                        <a:t>2.1.1 Ухудшения здоровья работника в результате воздействие ОПЗ</a:t>
                      </a:r>
                      <a:endParaRPr lang="ru-RU" sz="1000" dirty="0">
                        <a:solidFill>
                          <a:prstClr val="black"/>
                        </a:solidFill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64992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defTabSz="913055"/>
                      <a:r>
                        <a:rPr lang="ru-RU" sz="1000" b="1" u="none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1. Механические опасности</a:t>
                      </a:r>
                    </a:p>
                    <a:p>
                      <a:pPr algn="l" defTabSz="913055"/>
                      <a:r>
                        <a:rPr lang="ru-RU" sz="1000" u="none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1.1 Скользкие, обледенелые, </a:t>
                      </a:r>
                      <a:r>
                        <a:rPr lang="ru-RU" sz="1000" u="none" kern="1200" dirty="0" err="1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зажиренные</a:t>
                      </a:r>
                      <a:r>
                        <a:rPr lang="ru-RU" sz="1000" u="none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, мокрые поверхности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1.1.1 Падение работника из-за потери равновесия при </a:t>
                      </a:r>
                      <a:r>
                        <a:rPr lang="ru-RU" sz="1000" kern="1200" dirty="0" err="1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поскальзывании</a:t>
                      </a:r>
                      <a:r>
                        <a:rPr lang="ru-RU" sz="1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 при передвижении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7823322"/>
                  </a:ext>
                </a:extLst>
              </a:tr>
              <a:tr h="603488">
                <a:tc>
                  <a:txBody>
                    <a:bodyPr/>
                    <a:lstStyle/>
                    <a:p>
                      <a:pPr algn="l" defTabSz="913055"/>
                      <a:r>
                        <a:rPr lang="ru-RU" sz="1000" u="none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1.5  Вращающиеся или движущие детали оборудования или инструменты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1.5.1 Удар работника инструментом при неправильной эксплуатации, удар вращающимися или движущимися частями оборудования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000" u="none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119137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defTabSz="913055"/>
                      <a:r>
                        <a:rPr lang="ru-RU" sz="1000" u="none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1.8   Предметы и элементы конструкции, расположенные на путях следования, в том числе из-за неправильной организации рабочего места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1.8.1  Столкновение работника с неподвижным предметом или элементом конструкции, оказавшимся на пути следования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000" u="none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0664734"/>
                  </a:ext>
                </a:extLst>
              </a:tr>
            </a:tbl>
          </a:graphicData>
        </a:graphic>
      </p:graphicFrame>
      <p:sp>
        <p:nvSpPr>
          <p:cNvPr id="29" name="Скругленный прямоугольник 32">
            <a:extLst>
              <a:ext uri="{FF2B5EF4-FFF2-40B4-BE49-F238E27FC236}">
                <a16:creationId xmlns:a16="http://schemas.microsoft.com/office/drawing/2014/main" id="{A0C419F6-EDC6-129C-1F4C-E0F43C3EBCD3}"/>
              </a:ext>
            </a:extLst>
          </p:cNvPr>
          <p:cNvSpPr/>
          <p:nvPr/>
        </p:nvSpPr>
        <p:spPr>
          <a:xfrm>
            <a:off x="7870499" y="1203598"/>
            <a:ext cx="409915" cy="267483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З</a:t>
            </a: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3FB96A2E-C25E-F8CE-F25B-F7988D52F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98999" y="4329616"/>
            <a:ext cx="747687" cy="24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2">
            <a:extLst>
              <a:ext uri="{FF2B5EF4-FFF2-40B4-BE49-F238E27FC236}">
                <a16:creationId xmlns:a16="http://schemas.microsoft.com/office/drawing/2014/main" id="{DA690417-7776-CC71-9143-FEABBE113E46}"/>
              </a:ext>
            </a:extLst>
          </p:cNvPr>
          <p:cNvSpPr/>
          <p:nvPr/>
        </p:nvSpPr>
        <p:spPr>
          <a:xfrm>
            <a:off x="7740352" y="1765540"/>
            <a:ext cx="670208" cy="299717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Сж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 См</a:t>
            </a:r>
          </a:p>
        </p:txBody>
      </p:sp>
      <p:sp>
        <p:nvSpPr>
          <p:cNvPr id="32" name="Скругленный прямоугольник 33">
            <a:extLst>
              <a:ext uri="{FF2B5EF4-FFF2-40B4-BE49-F238E27FC236}">
                <a16:creationId xmlns:a16="http://schemas.microsoft.com/office/drawing/2014/main" id="{4E9E3942-26F0-9A62-6962-E324F7FFDDDB}"/>
              </a:ext>
            </a:extLst>
          </p:cNvPr>
          <p:cNvSpPr/>
          <p:nvPr/>
        </p:nvSpPr>
        <p:spPr>
          <a:xfrm>
            <a:off x="7740352" y="2355726"/>
            <a:ext cx="670208" cy="299717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4" tIns="45566" rIns="91134" bIns="45566" rtlCol="0" anchor="ctr"/>
          <a:lstStyle/>
          <a:p>
            <a:pPr marL="0" marR="0" lvl="0" indent="0" algn="ctr" defTabSz="909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Мун200</a:t>
            </a:r>
          </a:p>
        </p:txBody>
      </p:sp>
      <p:sp>
        <p:nvSpPr>
          <p:cNvPr id="33" name="Скругленный прямоугольник 33">
            <a:extLst>
              <a:ext uri="{FF2B5EF4-FFF2-40B4-BE49-F238E27FC236}">
                <a16:creationId xmlns:a16="http://schemas.microsoft.com/office/drawing/2014/main" id="{CE164C57-5748-5804-A09C-12ADD9ADCBA5}"/>
              </a:ext>
            </a:extLst>
          </p:cNvPr>
          <p:cNvSpPr/>
          <p:nvPr/>
        </p:nvSpPr>
        <p:spPr>
          <a:xfrm>
            <a:off x="7859432" y="2931790"/>
            <a:ext cx="432048" cy="299717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4" tIns="45566" rIns="91134" bIns="45566" rtlCol="0" anchor="ctr"/>
          <a:lstStyle/>
          <a:p>
            <a:pPr marL="0" marR="0" lvl="0" indent="0" algn="ctr" defTabSz="909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Мп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BAAE4AB-7745-6311-CFD8-8F300B3F28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2320" y="3699914"/>
            <a:ext cx="1427072" cy="128226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FDEE9B7-0901-3BA5-D9FF-7A345F16CF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3985" y="3574340"/>
            <a:ext cx="1020935" cy="1448183"/>
          </a:xfrm>
          <a:prstGeom prst="rect">
            <a:avLst/>
          </a:prstGeom>
        </p:spPr>
      </p:pic>
      <p:sp>
        <p:nvSpPr>
          <p:cNvPr id="36" name="Скругленный прямоугольник 32">
            <a:extLst>
              <a:ext uri="{FF2B5EF4-FFF2-40B4-BE49-F238E27FC236}">
                <a16:creationId xmlns:a16="http://schemas.microsoft.com/office/drawing/2014/main" id="{65B7E0E2-FB02-F3BD-43DC-8C22C703AFBA}"/>
              </a:ext>
            </a:extLst>
          </p:cNvPr>
          <p:cNvSpPr/>
          <p:nvPr/>
        </p:nvSpPr>
        <p:spPr>
          <a:xfrm>
            <a:off x="323528" y="4109065"/>
            <a:ext cx="409915" cy="267483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З</a:t>
            </a:r>
          </a:p>
        </p:txBody>
      </p:sp>
      <p:sp>
        <p:nvSpPr>
          <p:cNvPr id="37" name="Скругленный прямоугольник 32">
            <a:extLst>
              <a:ext uri="{FF2B5EF4-FFF2-40B4-BE49-F238E27FC236}">
                <a16:creationId xmlns:a16="http://schemas.microsoft.com/office/drawing/2014/main" id="{158D4F47-2715-EABA-1082-33DD1F5DD6C1}"/>
              </a:ext>
            </a:extLst>
          </p:cNvPr>
          <p:cNvSpPr/>
          <p:nvPr/>
        </p:nvSpPr>
        <p:spPr>
          <a:xfrm>
            <a:off x="807344" y="4129295"/>
            <a:ext cx="670208" cy="247254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Сж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 См</a:t>
            </a:r>
          </a:p>
        </p:txBody>
      </p:sp>
      <p:sp>
        <p:nvSpPr>
          <p:cNvPr id="38" name="Скругленный прямоугольник 33">
            <a:extLst>
              <a:ext uri="{FF2B5EF4-FFF2-40B4-BE49-F238E27FC236}">
                <a16:creationId xmlns:a16="http://schemas.microsoft.com/office/drawing/2014/main" id="{906F3706-1EA0-34A1-8EDB-9DC4D6D90C83}"/>
              </a:ext>
            </a:extLst>
          </p:cNvPr>
          <p:cNvSpPr/>
          <p:nvPr/>
        </p:nvSpPr>
        <p:spPr>
          <a:xfrm>
            <a:off x="323528" y="4507861"/>
            <a:ext cx="670208" cy="273428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4" tIns="45566" rIns="91134" bIns="45566" rtlCol="0" anchor="ctr"/>
          <a:lstStyle/>
          <a:p>
            <a:pPr marL="0" marR="0" lvl="0" indent="0" algn="ctr" defTabSz="909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Мун200</a:t>
            </a:r>
          </a:p>
        </p:txBody>
      </p:sp>
      <p:sp>
        <p:nvSpPr>
          <p:cNvPr id="39" name="Скругленный прямоугольник 33">
            <a:extLst>
              <a:ext uri="{FF2B5EF4-FFF2-40B4-BE49-F238E27FC236}">
                <a16:creationId xmlns:a16="http://schemas.microsoft.com/office/drawing/2014/main" id="{7CA11118-6501-0776-FDE8-F01954FE9AE5}"/>
              </a:ext>
            </a:extLst>
          </p:cNvPr>
          <p:cNvSpPr/>
          <p:nvPr/>
        </p:nvSpPr>
        <p:spPr>
          <a:xfrm>
            <a:off x="1045504" y="4507861"/>
            <a:ext cx="432048" cy="273428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4" tIns="45566" rIns="91134" bIns="45566" rtlCol="0" anchor="ctr"/>
          <a:lstStyle/>
          <a:p>
            <a:pPr marL="0" marR="0" lvl="0" indent="0" algn="ctr" defTabSz="909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Мп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12DF5B2-76AC-59FF-2EA0-8FC2DD2CB8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3929" y="4297107"/>
            <a:ext cx="3802072" cy="694936"/>
          </a:xfrm>
          <a:prstGeom prst="rect">
            <a:avLst/>
          </a:prstGeom>
        </p:spPr>
      </p:pic>
      <p:grpSp>
        <p:nvGrpSpPr>
          <p:cNvPr id="41" name="Group 195">
            <a:extLst>
              <a:ext uri="{FF2B5EF4-FFF2-40B4-BE49-F238E27FC236}">
                <a16:creationId xmlns:a16="http://schemas.microsoft.com/office/drawing/2014/main" id="{F434520C-1170-7E85-6780-4C985ED58AED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2034275">
            <a:off x="7319685" y="3736452"/>
            <a:ext cx="482600" cy="482600"/>
            <a:chOff x="2961952" y="4572982"/>
            <a:chExt cx="482600" cy="482600"/>
          </a:xfrm>
        </p:grpSpPr>
        <p:sp>
          <p:nvSpPr>
            <p:cNvPr id="42" name="Oval 185">
              <a:extLst>
                <a:ext uri="{FF2B5EF4-FFF2-40B4-BE49-F238E27FC236}">
                  <a16:creationId xmlns:a16="http://schemas.microsoft.com/office/drawing/2014/main" id="{0502ACF0-736E-8426-0FFF-EA18DD34512A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2961952" y="4572982"/>
              <a:ext cx="482600" cy="482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44">
              <a:extLst>
                <a:ext uri="{FF2B5EF4-FFF2-40B4-BE49-F238E27FC236}">
                  <a16:creationId xmlns:a16="http://schemas.microsoft.com/office/drawing/2014/main" id="{3A2F8970-EAF9-4AE5-3A30-5D1AA6E4DE9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3149277" y="4706043"/>
              <a:ext cx="127000" cy="204788"/>
            </a:xfrm>
            <a:custGeom>
              <a:avLst/>
              <a:gdLst>
                <a:gd name="T0" fmla="*/ 41 w 321"/>
                <a:gd name="T1" fmla="*/ 0 h 516"/>
                <a:gd name="T2" fmla="*/ 55 w 321"/>
                <a:gd name="T3" fmla="*/ 4 h 516"/>
                <a:gd name="T4" fmla="*/ 69 w 321"/>
                <a:gd name="T5" fmla="*/ 11 h 516"/>
                <a:gd name="T6" fmla="*/ 309 w 321"/>
                <a:gd name="T7" fmla="*/ 233 h 516"/>
                <a:gd name="T8" fmla="*/ 318 w 321"/>
                <a:gd name="T9" fmla="*/ 245 h 516"/>
                <a:gd name="T10" fmla="*/ 321 w 321"/>
                <a:gd name="T11" fmla="*/ 259 h 516"/>
                <a:gd name="T12" fmla="*/ 318 w 321"/>
                <a:gd name="T13" fmla="*/ 272 h 516"/>
                <a:gd name="T14" fmla="*/ 309 w 321"/>
                <a:gd name="T15" fmla="*/ 285 h 516"/>
                <a:gd name="T16" fmla="*/ 69 w 321"/>
                <a:gd name="T17" fmla="*/ 506 h 516"/>
                <a:gd name="T18" fmla="*/ 55 w 321"/>
                <a:gd name="T19" fmla="*/ 514 h 516"/>
                <a:gd name="T20" fmla="*/ 41 w 321"/>
                <a:gd name="T21" fmla="*/ 516 h 516"/>
                <a:gd name="T22" fmla="*/ 25 w 321"/>
                <a:gd name="T23" fmla="*/ 514 h 516"/>
                <a:gd name="T24" fmla="*/ 13 w 321"/>
                <a:gd name="T25" fmla="*/ 506 h 516"/>
                <a:gd name="T26" fmla="*/ 4 w 321"/>
                <a:gd name="T27" fmla="*/ 493 h 516"/>
                <a:gd name="T28" fmla="*/ 0 w 321"/>
                <a:gd name="T29" fmla="*/ 479 h 516"/>
                <a:gd name="T30" fmla="*/ 4 w 321"/>
                <a:gd name="T31" fmla="*/ 466 h 516"/>
                <a:gd name="T32" fmla="*/ 13 w 321"/>
                <a:gd name="T33" fmla="*/ 453 h 516"/>
                <a:gd name="T34" fmla="*/ 225 w 321"/>
                <a:gd name="T35" fmla="*/ 259 h 516"/>
                <a:gd name="T36" fmla="*/ 13 w 321"/>
                <a:gd name="T37" fmla="*/ 63 h 516"/>
                <a:gd name="T38" fmla="*/ 4 w 321"/>
                <a:gd name="T39" fmla="*/ 51 h 516"/>
                <a:gd name="T40" fmla="*/ 0 w 321"/>
                <a:gd name="T41" fmla="*/ 37 h 516"/>
                <a:gd name="T42" fmla="*/ 4 w 321"/>
                <a:gd name="T43" fmla="*/ 23 h 516"/>
                <a:gd name="T44" fmla="*/ 13 w 321"/>
                <a:gd name="T45" fmla="*/ 11 h 516"/>
                <a:gd name="T46" fmla="*/ 25 w 321"/>
                <a:gd name="T47" fmla="*/ 4 h 516"/>
                <a:gd name="T48" fmla="*/ 41 w 321"/>
                <a:gd name="T4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516">
                  <a:moveTo>
                    <a:pt x="41" y="0"/>
                  </a:moveTo>
                  <a:lnTo>
                    <a:pt x="55" y="4"/>
                  </a:lnTo>
                  <a:lnTo>
                    <a:pt x="69" y="11"/>
                  </a:lnTo>
                  <a:lnTo>
                    <a:pt x="309" y="233"/>
                  </a:lnTo>
                  <a:lnTo>
                    <a:pt x="318" y="245"/>
                  </a:lnTo>
                  <a:lnTo>
                    <a:pt x="321" y="259"/>
                  </a:lnTo>
                  <a:lnTo>
                    <a:pt x="318" y="272"/>
                  </a:lnTo>
                  <a:lnTo>
                    <a:pt x="309" y="285"/>
                  </a:lnTo>
                  <a:lnTo>
                    <a:pt x="69" y="506"/>
                  </a:lnTo>
                  <a:lnTo>
                    <a:pt x="55" y="514"/>
                  </a:lnTo>
                  <a:lnTo>
                    <a:pt x="41" y="516"/>
                  </a:lnTo>
                  <a:lnTo>
                    <a:pt x="25" y="514"/>
                  </a:lnTo>
                  <a:lnTo>
                    <a:pt x="13" y="506"/>
                  </a:lnTo>
                  <a:lnTo>
                    <a:pt x="4" y="493"/>
                  </a:lnTo>
                  <a:lnTo>
                    <a:pt x="0" y="479"/>
                  </a:lnTo>
                  <a:lnTo>
                    <a:pt x="4" y="466"/>
                  </a:lnTo>
                  <a:lnTo>
                    <a:pt x="13" y="453"/>
                  </a:lnTo>
                  <a:lnTo>
                    <a:pt x="225" y="259"/>
                  </a:lnTo>
                  <a:lnTo>
                    <a:pt x="13" y="63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13" y="11"/>
                  </a:lnTo>
                  <a:lnTo>
                    <a:pt x="25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623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F2927-E7A6-3FAC-53D1-FD7E87825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5">
            <a:extLst>
              <a:ext uri="{FF2B5EF4-FFF2-40B4-BE49-F238E27FC236}">
                <a16:creationId xmlns:a16="http://schemas.microsoft.com/office/drawing/2014/main" id="{CC9E8056-4603-4BBB-E94B-F7316B88828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277738" y="4021139"/>
            <a:ext cx="482600" cy="482600"/>
            <a:chOff x="2961952" y="4572982"/>
            <a:chExt cx="482600" cy="482600"/>
          </a:xfrm>
        </p:grpSpPr>
        <p:sp>
          <p:nvSpPr>
            <p:cNvPr id="5" name="Oval 185">
              <a:extLst>
                <a:ext uri="{FF2B5EF4-FFF2-40B4-BE49-F238E27FC236}">
                  <a16:creationId xmlns:a16="http://schemas.microsoft.com/office/drawing/2014/main" id="{F6CBFF51-8950-251F-F643-DD399287C270}"/>
                </a:ext>
              </a:extLst>
            </p:cNvPr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2961952" y="4572982"/>
              <a:ext cx="482600" cy="482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144">
              <a:extLst>
                <a:ext uri="{FF2B5EF4-FFF2-40B4-BE49-F238E27FC236}">
                  <a16:creationId xmlns:a16="http://schemas.microsoft.com/office/drawing/2014/main" id="{44871852-C1B5-48CC-1D99-F668FD886147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149277" y="4706043"/>
              <a:ext cx="127000" cy="204788"/>
            </a:xfrm>
            <a:custGeom>
              <a:avLst/>
              <a:gdLst>
                <a:gd name="T0" fmla="*/ 41 w 321"/>
                <a:gd name="T1" fmla="*/ 0 h 516"/>
                <a:gd name="T2" fmla="*/ 55 w 321"/>
                <a:gd name="T3" fmla="*/ 4 h 516"/>
                <a:gd name="T4" fmla="*/ 69 w 321"/>
                <a:gd name="T5" fmla="*/ 11 h 516"/>
                <a:gd name="T6" fmla="*/ 309 w 321"/>
                <a:gd name="T7" fmla="*/ 233 h 516"/>
                <a:gd name="T8" fmla="*/ 318 w 321"/>
                <a:gd name="T9" fmla="*/ 245 h 516"/>
                <a:gd name="T10" fmla="*/ 321 w 321"/>
                <a:gd name="T11" fmla="*/ 259 h 516"/>
                <a:gd name="T12" fmla="*/ 318 w 321"/>
                <a:gd name="T13" fmla="*/ 272 h 516"/>
                <a:gd name="T14" fmla="*/ 309 w 321"/>
                <a:gd name="T15" fmla="*/ 285 h 516"/>
                <a:gd name="T16" fmla="*/ 69 w 321"/>
                <a:gd name="T17" fmla="*/ 506 h 516"/>
                <a:gd name="T18" fmla="*/ 55 w 321"/>
                <a:gd name="T19" fmla="*/ 514 h 516"/>
                <a:gd name="T20" fmla="*/ 41 w 321"/>
                <a:gd name="T21" fmla="*/ 516 h 516"/>
                <a:gd name="T22" fmla="*/ 25 w 321"/>
                <a:gd name="T23" fmla="*/ 514 h 516"/>
                <a:gd name="T24" fmla="*/ 13 w 321"/>
                <a:gd name="T25" fmla="*/ 506 h 516"/>
                <a:gd name="T26" fmla="*/ 4 w 321"/>
                <a:gd name="T27" fmla="*/ 493 h 516"/>
                <a:gd name="T28" fmla="*/ 0 w 321"/>
                <a:gd name="T29" fmla="*/ 479 h 516"/>
                <a:gd name="T30" fmla="*/ 4 w 321"/>
                <a:gd name="T31" fmla="*/ 466 h 516"/>
                <a:gd name="T32" fmla="*/ 13 w 321"/>
                <a:gd name="T33" fmla="*/ 453 h 516"/>
                <a:gd name="T34" fmla="*/ 225 w 321"/>
                <a:gd name="T35" fmla="*/ 259 h 516"/>
                <a:gd name="T36" fmla="*/ 13 w 321"/>
                <a:gd name="T37" fmla="*/ 63 h 516"/>
                <a:gd name="T38" fmla="*/ 4 w 321"/>
                <a:gd name="T39" fmla="*/ 51 h 516"/>
                <a:gd name="T40" fmla="*/ 0 w 321"/>
                <a:gd name="T41" fmla="*/ 37 h 516"/>
                <a:gd name="T42" fmla="*/ 4 w 321"/>
                <a:gd name="T43" fmla="*/ 23 h 516"/>
                <a:gd name="T44" fmla="*/ 13 w 321"/>
                <a:gd name="T45" fmla="*/ 11 h 516"/>
                <a:gd name="T46" fmla="*/ 25 w 321"/>
                <a:gd name="T47" fmla="*/ 4 h 516"/>
                <a:gd name="T48" fmla="*/ 41 w 321"/>
                <a:gd name="T4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516">
                  <a:moveTo>
                    <a:pt x="41" y="0"/>
                  </a:moveTo>
                  <a:lnTo>
                    <a:pt x="55" y="4"/>
                  </a:lnTo>
                  <a:lnTo>
                    <a:pt x="69" y="11"/>
                  </a:lnTo>
                  <a:lnTo>
                    <a:pt x="309" y="233"/>
                  </a:lnTo>
                  <a:lnTo>
                    <a:pt x="318" y="245"/>
                  </a:lnTo>
                  <a:lnTo>
                    <a:pt x="321" y="259"/>
                  </a:lnTo>
                  <a:lnTo>
                    <a:pt x="318" y="272"/>
                  </a:lnTo>
                  <a:lnTo>
                    <a:pt x="309" y="285"/>
                  </a:lnTo>
                  <a:lnTo>
                    <a:pt x="69" y="506"/>
                  </a:lnTo>
                  <a:lnTo>
                    <a:pt x="55" y="514"/>
                  </a:lnTo>
                  <a:lnTo>
                    <a:pt x="41" y="516"/>
                  </a:lnTo>
                  <a:lnTo>
                    <a:pt x="25" y="514"/>
                  </a:lnTo>
                  <a:lnTo>
                    <a:pt x="13" y="506"/>
                  </a:lnTo>
                  <a:lnTo>
                    <a:pt x="4" y="493"/>
                  </a:lnTo>
                  <a:lnTo>
                    <a:pt x="0" y="479"/>
                  </a:lnTo>
                  <a:lnTo>
                    <a:pt x="4" y="466"/>
                  </a:lnTo>
                  <a:lnTo>
                    <a:pt x="13" y="453"/>
                  </a:lnTo>
                  <a:lnTo>
                    <a:pt x="225" y="259"/>
                  </a:lnTo>
                  <a:lnTo>
                    <a:pt x="13" y="63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13" y="11"/>
                  </a:lnTo>
                  <a:lnTo>
                    <a:pt x="25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8">
            <a:extLst>
              <a:ext uri="{FF2B5EF4-FFF2-40B4-BE49-F238E27FC236}">
                <a16:creationId xmlns:a16="http://schemas.microsoft.com/office/drawing/2014/main" id="{3ECFC7BE-A5FC-5230-371F-A1E49AB7FBD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473056" y="2427015"/>
            <a:ext cx="482600" cy="482600"/>
            <a:chOff x="2961952" y="4572982"/>
            <a:chExt cx="482600" cy="482600"/>
          </a:xfrm>
        </p:grpSpPr>
        <p:sp>
          <p:nvSpPr>
            <p:cNvPr id="9" name="Oval 29">
              <a:extLst>
                <a:ext uri="{FF2B5EF4-FFF2-40B4-BE49-F238E27FC236}">
                  <a16:creationId xmlns:a16="http://schemas.microsoft.com/office/drawing/2014/main" id="{610789EA-0295-4E1B-DFF7-83A07877016B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2961952" y="4572982"/>
              <a:ext cx="482600" cy="482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44">
              <a:extLst>
                <a:ext uri="{FF2B5EF4-FFF2-40B4-BE49-F238E27FC236}">
                  <a16:creationId xmlns:a16="http://schemas.microsoft.com/office/drawing/2014/main" id="{96366DA7-8BA5-240D-E38A-5BAFAA43089E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3115664" y="4703564"/>
              <a:ext cx="124124" cy="200151"/>
            </a:xfrm>
            <a:custGeom>
              <a:avLst/>
              <a:gdLst>
                <a:gd name="T0" fmla="*/ 41 w 321"/>
                <a:gd name="T1" fmla="*/ 0 h 516"/>
                <a:gd name="T2" fmla="*/ 55 w 321"/>
                <a:gd name="T3" fmla="*/ 4 h 516"/>
                <a:gd name="T4" fmla="*/ 69 w 321"/>
                <a:gd name="T5" fmla="*/ 11 h 516"/>
                <a:gd name="T6" fmla="*/ 309 w 321"/>
                <a:gd name="T7" fmla="*/ 233 h 516"/>
                <a:gd name="T8" fmla="*/ 318 w 321"/>
                <a:gd name="T9" fmla="*/ 245 h 516"/>
                <a:gd name="T10" fmla="*/ 321 w 321"/>
                <a:gd name="T11" fmla="*/ 259 h 516"/>
                <a:gd name="T12" fmla="*/ 318 w 321"/>
                <a:gd name="T13" fmla="*/ 272 h 516"/>
                <a:gd name="T14" fmla="*/ 309 w 321"/>
                <a:gd name="T15" fmla="*/ 285 h 516"/>
                <a:gd name="T16" fmla="*/ 69 w 321"/>
                <a:gd name="T17" fmla="*/ 506 h 516"/>
                <a:gd name="T18" fmla="*/ 55 w 321"/>
                <a:gd name="T19" fmla="*/ 514 h 516"/>
                <a:gd name="T20" fmla="*/ 41 w 321"/>
                <a:gd name="T21" fmla="*/ 516 h 516"/>
                <a:gd name="T22" fmla="*/ 25 w 321"/>
                <a:gd name="T23" fmla="*/ 514 h 516"/>
                <a:gd name="T24" fmla="*/ 13 w 321"/>
                <a:gd name="T25" fmla="*/ 506 h 516"/>
                <a:gd name="T26" fmla="*/ 4 w 321"/>
                <a:gd name="T27" fmla="*/ 493 h 516"/>
                <a:gd name="T28" fmla="*/ 0 w 321"/>
                <a:gd name="T29" fmla="*/ 479 h 516"/>
                <a:gd name="T30" fmla="*/ 4 w 321"/>
                <a:gd name="T31" fmla="*/ 466 h 516"/>
                <a:gd name="T32" fmla="*/ 13 w 321"/>
                <a:gd name="T33" fmla="*/ 453 h 516"/>
                <a:gd name="T34" fmla="*/ 225 w 321"/>
                <a:gd name="T35" fmla="*/ 259 h 516"/>
                <a:gd name="T36" fmla="*/ 13 w 321"/>
                <a:gd name="T37" fmla="*/ 63 h 516"/>
                <a:gd name="T38" fmla="*/ 4 w 321"/>
                <a:gd name="T39" fmla="*/ 51 h 516"/>
                <a:gd name="T40" fmla="*/ 0 w 321"/>
                <a:gd name="T41" fmla="*/ 37 h 516"/>
                <a:gd name="T42" fmla="*/ 4 w 321"/>
                <a:gd name="T43" fmla="*/ 23 h 516"/>
                <a:gd name="T44" fmla="*/ 13 w 321"/>
                <a:gd name="T45" fmla="*/ 11 h 516"/>
                <a:gd name="T46" fmla="*/ 25 w 321"/>
                <a:gd name="T47" fmla="*/ 4 h 516"/>
                <a:gd name="T48" fmla="*/ 41 w 321"/>
                <a:gd name="T4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516">
                  <a:moveTo>
                    <a:pt x="41" y="0"/>
                  </a:moveTo>
                  <a:lnTo>
                    <a:pt x="55" y="4"/>
                  </a:lnTo>
                  <a:lnTo>
                    <a:pt x="69" y="11"/>
                  </a:lnTo>
                  <a:lnTo>
                    <a:pt x="309" y="233"/>
                  </a:lnTo>
                  <a:lnTo>
                    <a:pt x="318" y="245"/>
                  </a:lnTo>
                  <a:lnTo>
                    <a:pt x="321" y="259"/>
                  </a:lnTo>
                  <a:lnTo>
                    <a:pt x="318" y="272"/>
                  </a:lnTo>
                  <a:lnTo>
                    <a:pt x="309" y="285"/>
                  </a:lnTo>
                  <a:lnTo>
                    <a:pt x="69" y="506"/>
                  </a:lnTo>
                  <a:lnTo>
                    <a:pt x="55" y="514"/>
                  </a:lnTo>
                  <a:lnTo>
                    <a:pt x="41" y="516"/>
                  </a:lnTo>
                  <a:lnTo>
                    <a:pt x="25" y="514"/>
                  </a:lnTo>
                  <a:lnTo>
                    <a:pt x="13" y="506"/>
                  </a:lnTo>
                  <a:lnTo>
                    <a:pt x="4" y="493"/>
                  </a:lnTo>
                  <a:lnTo>
                    <a:pt x="0" y="479"/>
                  </a:lnTo>
                  <a:lnTo>
                    <a:pt x="4" y="466"/>
                  </a:lnTo>
                  <a:lnTo>
                    <a:pt x="13" y="453"/>
                  </a:lnTo>
                  <a:lnTo>
                    <a:pt x="225" y="259"/>
                  </a:lnTo>
                  <a:lnTo>
                    <a:pt x="13" y="63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13" y="11"/>
                  </a:lnTo>
                  <a:lnTo>
                    <a:pt x="25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1" name="Таблица 2">
            <a:extLst>
              <a:ext uri="{FF2B5EF4-FFF2-40B4-BE49-F238E27FC236}">
                <a16:creationId xmlns:a16="http://schemas.microsoft.com/office/drawing/2014/main" id="{54E9900D-011A-9C63-C359-9B31D4927364}"/>
              </a:ext>
            </a:extLst>
          </p:cNvPr>
          <p:cNvGraphicFramePr>
            <a:graphicFrameLocks noGrp="1"/>
          </p:cNvGraphicFramePr>
          <p:nvPr/>
        </p:nvGraphicFramePr>
        <p:xfrm>
          <a:off x="484476" y="728643"/>
          <a:ext cx="8480012" cy="157686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846711">
                  <a:extLst>
                    <a:ext uri="{9D8B030D-6E8A-4147-A177-3AD203B41FA5}">
                      <a16:colId xmlns:a16="http://schemas.microsoft.com/office/drawing/2014/main" val="1250791082"/>
                    </a:ext>
                  </a:extLst>
                </a:gridCol>
                <a:gridCol w="4633301">
                  <a:extLst>
                    <a:ext uri="{9D8B030D-6E8A-4147-A177-3AD203B41FA5}">
                      <a16:colId xmlns:a16="http://schemas.microsoft.com/office/drawing/2014/main" val="4046250502"/>
                    </a:ext>
                  </a:extLst>
                </a:gridCol>
              </a:tblGrid>
              <a:tr h="28665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Опасность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Опасное событие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6948328"/>
                  </a:ext>
                </a:extLst>
              </a:tr>
              <a:tr h="589169">
                <a:tc>
                  <a:txBody>
                    <a:bodyPr/>
                    <a:lstStyle/>
                    <a:p>
                      <a:pPr algn="l" defTabSz="913055"/>
                      <a:r>
                        <a:rPr lang="ru-RU" sz="1000" b="1" dirty="0">
                          <a:solidFill>
                            <a:prstClr val="black"/>
                          </a:solidFill>
                        </a:rPr>
                        <a:t>2. Опасность, связанная с воздействием ОПЗ</a:t>
                      </a:r>
                    </a:p>
                    <a:p>
                      <a:pPr algn="l" defTabSz="913055"/>
                      <a:r>
                        <a:rPr lang="ru-RU" sz="1000" u="none" dirty="0">
                          <a:solidFill>
                            <a:prstClr val="black"/>
                          </a:solidFill>
                        </a:rPr>
                        <a:t>2.1 Общие производственные загрязнения</a:t>
                      </a:r>
                      <a:endParaRPr lang="ru-RU" sz="1000" i="1" u="none" dirty="0">
                        <a:solidFill>
                          <a:prstClr val="black"/>
                        </a:solidFill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prstClr val="black"/>
                          </a:solidFill>
                        </a:rPr>
                        <a:t>2.1.1 Ухудшения здоровья работника в результате воздействие ОПЗ</a:t>
                      </a:r>
                      <a:endParaRPr lang="ru-RU" sz="1000" dirty="0">
                        <a:solidFill>
                          <a:prstClr val="black"/>
                        </a:solidFill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6499201"/>
                  </a:ext>
                </a:extLst>
              </a:tr>
              <a:tr h="607239">
                <a:tc>
                  <a:txBody>
                    <a:bodyPr/>
                    <a:lstStyle/>
                    <a:p>
                      <a:pPr algn="l" defTabSz="913055"/>
                      <a:r>
                        <a:rPr lang="ru-RU" sz="1000" b="1" u="none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4. Опасности, связанные с воздействием повышенных/пониженных температур</a:t>
                      </a:r>
                    </a:p>
                    <a:p>
                      <a:pPr algn="l" defTabSz="913055"/>
                      <a:r>
                        <a:rPr lang="ru-RU" sz="1000" u="none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4.7 Низкая температура окружающей среды в рабочей зоне, в том числе связанная с климатом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4.7.1 Простудное заболевание работника из-за воздействия пониженной температуры воздуха, обморожения мягких тканей, в том числе мягких тканей конечностей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2042670"/>
                  </a:ext>
                </a:extLst>
              </a:tr>
            </a:tbl>
          </a:graphicData>
        </a:graphic>
      </p:graphicFrame>
      <p:sp>
        <p:nvSpPr>
          <p:cNvPr id="25" name="object 3">
            <a:extLst>
              <a:ext uri="{FF2B5EF4-FFF2-40B4-BE49-F238E27FC236}">
                <a16:creationId xmlns:a16="http://schemas.microsoft.com/office/drawing/2014/main" id="{66F70513-0ECF-C6C2-3B64-00A26344F65B}"/>
              </a:ext>
            </a:extLst>
          </p:cNvPr>
          <p:cNvSpPr txBox="1"/>
          <p:nvPr/>
        </p:nvSpPr>
        <p:spPr>
          <a:xfrm>
            <a:off x="484476" y="405770"/>
            <a:ext cx="2090185" cy="25935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>
            <a:defPPr>
              <a:defRPr lang="ru-RU"/>
            </a:defPPr>
            <a:lvl1pPr marL="10844" defTabSz="913055">
              <a:spcBef>
                <a:spcPts val="90"/>
              </a:spcBef>
              <a:defRPr sz="1600" b="1" kern="0">
                <a:solidFill>
                  <a:srgbClr val="375174"/>
                </a:solidFill>
                <a:latin typeface="Arial Narrow" pitchFamily="34" charset="0"/>
                <a:cs typeface="Arial"/>
              </a:defRPr>
            </a:lvl1pPr>
          </a:lstStyle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ПРИЛОЖЕНИЕ №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375174"/>
              </a:solidFill>
              <a:effectLst/>
              <a:uLnTx/>
              <a:uFillTx/>
              <a:latin typeface="Arial Narrow" pitchFamily="34" charset="0"/>
              <a:ea typeface="+mn-ea"/>
              <a:cs typeface="Arial"/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A83859AD-503B-B8F2-6A45-7DF381410D1C}"/>
              </a:ext>
            </a:extLst>
          </p:cNvPr>
          <p:cNvSpPr txBox="1"/>
          <p:nvPr/>
        </p:nvSpPr>
        <p:spPr>
          <a:xfrm>
            <a:off x="463487" y="120977"/>
            <a:ext cx="4862501" cy="25771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/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Оператор технологических установок (№3300)</a:t>
            </a:r>
          </a:p>
        </p:txBody>
      </p:sp>
      <p:graphicFrame>
        <p:nvGraphicFramePr>
          <p:cNvPr id="27" name="Таблица 2">
            <a:extLst>
              <a:ext uri="{FF2B5EF4-FFF2-40B4-BE49-F238E27FC236}">
                <a16:creationId xmlns:a16="http://schemas.microsoft.com/office/drawing/2014/main" id="{3C45074C-042A-C4CD-6E76-9A816FC481D1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3078247"/>
          <a:ext cx="4902056" cy="195286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21736">
                  <a:extLst>
                    <a:ext uri="{9D8B030D-6E8A-4147-A177-3AD203B41FA5}">
                      <a16:colId xmlns:a16="http://schemas.microsoft.com/office/drawing/2014/main" val="125079108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40462505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997002612"/>
                    </a:ext>
                  </a:extLst>
                </a:gridCol>
              </a:tblGrid>
              <a:tr h="3093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Тип СИЗ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FreeSetLight" panose="020B0403040504020204" pitchFamily="34" charset="-52"/>
                        </a:rPr>
                        <a:t>Конструкция СИЗ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Защитное свойство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6948328"/>
                  </a:ext>
                </a:extLst>
              </a:tr>
              <a:tr h="450048"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u="none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Одежда специальная для защиты от пониженных температур</a:t>
                      </a:r>
                      <a:endParaRPr sz="1000" u="none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4345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u="none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Костюм/комплект (в том числе отдельными предметами: куртка, брюки, полукомбинезон, жилет)</a:t>
                      </a:r>
                      <a:endParaRPr sz="1000" u="none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4345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6499201"/>
                  </a:ext>
                </a:extLst>
              </a:tr>
              <a:tr h="450048"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u="none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Обувь специальная для защиты от пониженных температур</a:t>
                      </a:r>
                      <a:endParaRPr sz="1000" u="none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4345" marB="0" anchor="ctr"/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u="none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Ботинки / Полусапоги / Сапоги</a:t>
                      </a:r>
                    </a:p>
                  </a:txBody>
                  <a:tcPr marL="0" marR="0" marT="4345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7722919"/>
                  </a:ext>
                </a:extLst>
              </a:tr>
              <a:tr h="450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Средства индивидуальной защиты рук для защиты от пониженных температур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Перчатки / Рукавицы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2042670"/>
                  </a:ext>
                </a:extLst>
              </a:tr>
            </a:tbl>
          </a:graphicData>
        </a:graphic>
      </p:graphicFrame>
      <p:sp>
        <p:nvSpPr>
          <p:cNvPr id="22" name="Скругленный прямоугольник 32">
            <a:extLst>
              <a:ext uri="{FF2B5EF4-FFF2-40B4-BE49-F238E27FC236}">
                <a16:creationId xmlns:a16="http://schemas.microsoft.com/office/drawing/2014/main" id="{A3BD93C0-F027-2930-2B3D-75B7FAF767B0}"/>
              </a:ext>
            </a:extLst>
          </p:cNvPr>
          <p:cNvSpPr/>
          <p:nvPr/>
        </p:nvSpPr>
        <p:spPr>
          <a:xfrm>
            <a:off x="4461519" y="3608475"/>
            <a:ext cx="536396" cy="248623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+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Тнв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3" name="Скругленный прямоугольник 32">
            <a:extLst>
              <a:ext uri="{FF2B5EF4-FFF2-40B4-BE49-F238E27FC236}">
                <a16:creationId xmlns:a16="http://schemas.microsoft.com/office/drawing/2014/main" id="{9CF09C4A-0E4B-0271-02DA-58CB44C27ABF}"/>
              </a:ext>
            </a:extLst>
          </p:cNvPr>
          <p:cNvSpPr/>
          <p:nvPr/>
        </p:nvSpPr>
        <p:spPr>
          <a:xfrm>
            <a:off x="4341394" y="4021139"/>
            <a:ext cx="772062" cy="299717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+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Сл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 Тн30</a:t>
            </a:r>
          </a:p>
        </p:txBody>
      </p:sp>
      <p:sp>
        <p:nvSpPr>
          <p:cNvPr id="24" name="Скругленный прямоугольник 32">
            <a:extLst>
              <a:ext uri="{FF2B5EF4-FFF2-40B4-BE49-F238E27FC236}">
                <a16:creationId xmlns:a16="http://schemas.microsoft.com/office/drawing/2014/main" id="{CD1D1B23-54F9-D2F8-4A38-A0AD1A6B88CF}"/>
              </a:ext>
            </a:extLst>
          </p:cNvPr>
          <p:cNvSpPr/>
          <p:nvPr/>
        </p:nvSpPr>
        <p:spPr>
          <a:xfrm>
            <a:off x="4459227" y="4606121"/>
            <a:ext cx="536396" cy="248623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+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Тн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C7DED7D-AAA6-F82B-5A71-530240EEE0D1}"/>
              </a:ext>
            </a:extLst>
          </p:cNvPr>
          <p:cNvSpPr/>
          <p:nvPr/>
        </p:nvSpPr>
        <p:spPr>
          <a:xfrm rot="171267">
            <a:off x="5711604" y="2781961"/>
            <a:ext cx="1255472" cy="221536"/>
          </a:xfrm>
          <a:prstGeom prst="rect">
            <a:avLst/>
          </a:prstGeom>
          <a:ln w="12700">
            <a:solidFill>
              <a:srgbClr val="C00000"/>
            </a:solidFill>
            <a:prstDash val="sysDash"/>
          </a:ln>
        </p:spPr>
        <p:txBody>
          <a:bodyPr wrap="none">
            <a:spAutoFit/>
          </a:bodyPr>
          <a:lstStyle/>
          <a:p>
            <a:pPr marL="0" marR="0" lvl="0" indent="0" algn="ctr" defTabSz="91305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По климатическим поясам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CE58728-C394-2A53-384C-DD95725D1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9848" y="3532502"/>
            <a:ext cx="1020935" cy="144818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4AD8818-F7AD-9ECC-357F-C452F433E5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4871" y="2360285"/>
            <a:ext cx="1090981" cy="271514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0EE4CAE-2B17-0AB3-8224-5BC6001576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6052" y="4169711"/>
            <a:ext cx="908355" cy="86137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7B504F3-5520-AACA-DDA8-EC629D7736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1813" y="2972008"/>
            <a:ext cx="908355" cy="105922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9040C73-C8B2-9191-DEF3-5C74CAACCF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10" y="3089757"/>
            <a:ext cx="376313" cy="37631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80E7353-2D39-4933-7D19-5662D01133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848" y="3078247"/>
            <a:ext cx="387823" cy="3878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B8CBBD-144F-482B-B93C-3A8BD76276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474" y="3090123"/>
            <a:ext cx="387824" cy="3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91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69E0F-43A1-0694-60DF-B449535DA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5">
            <a:extLst>
              <a:ext uri="{FF2B5EF4-FFF2-40B4-BE49-F238E27FC236}">
                <a16:creationId xmlns:a16="http://schemas.microsoft.com/office/drawing/2014/main" id="{A601E82E-35FF-B845-E6EF-F6524684D63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263984" y="2654752"/>
            <a:ext cx="482600" cy="482600"/>
            <a:chOff x="2961952" y="4572982"/>
            <a:chExt cx="482600" cy="482600"/>
          </a:xfrm>
        </p:grpSpPr>
        <p:sp>
          <p:nvSpPr>
            <p:cNvPr id="5" name="Oval 185">
              <a:extLst>
                <a:ext uri="{FF2B5EF4-FFF2-40B4-BE49-F238E27FC236}">
                  <a16:creationId xmlns:a16="http://schemas.microsoft.com/office/drawing/2014/main" id="{8CA6CB8A-E2A5-00AB-1746-A26237C8A350}"/>
                </a:ext>
              </a:extLst>
            </p:cNvPr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2961952" y="4572982"/>
              <a:ext cx="482600" cy="482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144">
              <a:extLst>
                <a:ext uri="{FF2B5EF4-FFF2-40B4-BE49-F238E27FC236}">
                  <a16:creationId xmlns:a16="http://schemas.microsoft.com/office/drawing/2014/main" id="{F377D2F3-6FE4-551E-B4EB-A2ACF34A0D14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149277" y="4706043"/>
              <a:ext cx="127000" cy="204788"/>
            </a:xfrm>
            <a:custGeom>
              <a:avLst/>
              <a:gdLst>
                <a:gd name="T0" fmla="*/ 41 w 321"/>
                <a:gd name="T1" fmla="*/ 0 h 516"/>
                <a:gd name="T2" fmla="*/ 55 w 321"/>
                <a:gd name="T3" fmla="*/ 4 h 516"/>
                <a:gd name="T4" fmla="*/ 69 w 321"/>
                <a:gd name="T5" fmla="*/ 11 h 516"/>
                <a:gd name="T6" fmla="*/ 309 w 321"/>
                <a:gd name="T7" fmla="*/ 233 h 516"/>
                <a:gd name="T8" fmla="*/ 318 w 321"/>
                <a:gd name="T9" fmla="*/ 245 h 516"/>
                <a:gd name="T10" fmla="*/ 321 w 321"/>
                <a:gd name="T11" fmla="*/ 259 h 516"/>
                <a:gd name="T12" fmla="*/ 318 w 321"/>
                <a:gd name="T13" fmla="*/ 272 h 516"/>
                <a:gd name="T14" fmla="*/ 309 w 321"/>
                <a:gd name="T15" fmla="*/ 285 h 516"/>
                <a:gd name="T16" fmla="*/ 69 w 321"/>
                <a:gd name="T17" fmla="*/ 506 h 516"/>
                <a:gd name="T18" fmla="*/ 55 w 321"/>
                <a:gd name="T19" fmla="*/ 514 h 516"/>
                <a:gd name="T20" fmla="*/ 41 w 321"/>
                <a:gd name="T21" fmla="*/ 516 h 516"/>
                <a:gd name="T22" fmla="*/ 25 w 321"/>
                <a:gd name="T23" fmla="*/ 514 h 516"/>
                <a:gd name="T24" fmla="*/ 13 w 321"/>
                <a:gd name="T25" fmla="*/ 506 h 516"/>
                <a:gd name="T26" fmla="*/ 4 w 321"/>
                <a:gd name="T27" fmla="*/ 493 h 516"/>
                <a:gd name="T28" fmla="*/ 0 w 321"/>
                <a:gd name="T29" fmla="*/ 479 h 516"/>
                <a:gd name="T30" fmla="*/ 4 w 321"/>
                <a:gd name="T31" fmla="*/ 466 h 516"/>
                <a:gd name="T32" fmla="*/ 13 w 321"/>
                <a:gd name="T33" fmla="*/ 453 h 516"/>
                <a:gd name="T34" fmla="*/ 225 w 321"/>
                <a:gd name="T35" fmla="*/ 259 h 516"/>
                <a:gd name="T36" fmla="*/ 13 w 321"/>
                <a:gd name="T37" fmla="*/ 63 h 516"/>
                <a:gd name="T38" fmla="*/ 4 w 321"/>
                <a:gd name="T39" fmla="*/ 51 h 516"/>
                <a:gd name="T40" fmla="*/ 0 w 321"/>
                <a:gd name="T41" fmla="*/ 37 h 516"/>
                <a:gd name="T42" fmla="*/ 4 w 321"/>
                <a:gd name="T43" fmla="*/ 23 h 516"/>
                <a:gd name="T44" fmla="*/ 13 w 321"/>
                <a:gd name="T45" fmla="*/ 11 h 516"/>
                <a:gd name="T46" fmla="*/ 25 w 321"/>
                <a:gd name="T47" fmla="*/ 4 h 516"/>
                <a:gd name="T48" fmla="*/ 41 w 321"/>
                <a:gd name="T4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516">
                  <a:moveTo>
                    <a:pt x="41" y="0"/>
                  </a:moveTo>
                  <a:lnTo>
                    <a:pt x="55" y="4"/>
                  </a:lnTo>
                  <a:lnTo>
                    <a:pt x="69" y="11"/>
                  </a:lnTo>
                  <a:lnTo>
                    <a:pt x="309" y="233"/>
                  </a:lnTo>
                  <a:lnTo>
                    <a:pt x="318" y="245"/>
                  </a:lnTo>
                  <a:lnTo>
                    <a:pt x="321" y="259"/>
                  </a:lnTo>
                  <a:lnTo>
                    <a:pt x="318" y="272"/>
                  </a:lnTo>
                  <a:lnTo>
                    <a:pt x="309" y="285"/>
                  </a:lnTo>
                  <a:lnTo>
                    <a:pt x="69" y="506"/>
                  </a:lnTo>
                  <a:lnTo>
                    <a:pt x="55" y="514"/>
                  </a:lnTo>
                  <a:lnTo>
                    <a:pt x="41" y="516"/>
                  </a:lnTo>
                  <a:lnTo>
                    <a:pt x="25" y="514"/>
                  </a:lnTo>
                  <a:lnTo>
                    <a:pt x="13" y="506"/>
                  </a:lnTo>
                  <a:lnTo>
                    <a:pt x="4" y="493"/>
                  </a:lnTo>
                  <a:lnTo>
                    <a:pt x="0" y="479"/>
                  </a:lnTo>
                  <a:lnTo>
                    <a:pt x="4" y="466"/>
                  </a:lnTo>
                  <a:lnTo>
                    <a:pt x="13" y="453"/>
                  </a:lnTo>
                  <a:lnTo>
                    <a:pt x="225" y="259"/>
                  </a:lnTo>
                  <a:lnTo>
                    <a:pt x="13" y="63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13" y="11"/>
                  </a:lnTo>
                  <a:lnTo>
                    <a:pt x="25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8">
            <a:extLst>
              <a:ext uri="{FF2B5EF4-FFF2-40B4-BE49-F238E27FC236}">
                <a16:creationId xmlns:a16="http://schemas.microsoft.com/office/drawing/2014/main" id="{B6B6D431-FB0A-8A0F-5DD1-D33CC032F96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539552" y="1745463"/>
            <a:ext cx="482600" cy="482600"/>
            <a:chOff x="2961952" y="4572982"/>
            <a:chExt cx="482600" cy="482600"/>
          </a:xfrm>
        </p:grpSpPr>
        <p:sp>
          <p:nvSpPr>
            <p:cNvPr id="9" name="Oval 29">
              <a:extLst>
                <a:ext uri="{FF2B5EF4-FFF2-40B4-BE49-F238E27FC236}">
                  <a16:creationId xmlns:a16="http://schemas.microsoft.com/office/drawing/2014/main" id="{E5FAD13D-75A0-780E-11E1-36980ECEE671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2961952" y="4572982"/>
              <a:ext cx="482600" cy="482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44">
              <a:extLst>
                <a:ext uri="{FF2B5EF4-FFF2-40B4-BE49-F238E27FC236}">
                  <a16:creationId xmlns:a16="http://schemas.microsoft.com/office/drawing/2014/main" id="{35956CC1-EC90-029C-A1F4-022070242DEC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3115664" y="4703564"/>
              <a:ext cx="124124" cy="200151"/>
            </a:xfrm>
            <a:custGeom>
              <a:avLst/>
              <a:gdLst>
                <a:gd name="T0" fmla="*/ 41 w 321"/>
                <a:gd name="T1" fmla="*/ 0 h 516"/>
                <a:gd name="T2" fmla="*/ 55 w 321"/>
                <a:gd name="T3" fmla="*/ 4 h 516"/>
                <a:gd name="T4" fmla="*/ 69 w 321"/>
                <a:gd name="T5" fmla="*/ 11 h 516"/>
                <a:gd name="T6" fmla="*/ 309 w 321"/>
                <a:gd name="T7" fmla="*/ 233 h 516"/>
                <a:gd name="T8" fmla="*/ 318 w 321"/>
                <a:gd name="T9" fmla="*/ 245 h 516"/>
                <a:gd name="T10" fmla="*/ 321 w 321"/>
                <a:gd name="T11" fmla="*/ 259 h 516"/>
                <a:gd name="T12" fmla="*/ 318 w 321"/>
                <a:gd name="T13" fmla="*/ 272 h 516"/>
                <a:gd name="T14" fmla="*/ 309 w 321"/>
                <a:gd name="T15" fmla="*/ 285 h 516"/>
                <a:gd name="T16" fmla="*/ 69 w 321"/>
                <a:gd name="T17" fmla="*/ 506 h 516"/>
                <a:gd name="T18" fmla="*/ 55 w 321"/>
                <a:gd name="T19" fmla="*/ 514 h 516"/>
                <a:gd name="T20" fmla="*/ 41 w 321"/>
                <a:gd name="T21" fmla="*/ 516 h 516"/>
                <a:gd name="T22" fmla="*/ 25 w 321"/>
                <a:gd name="T23" fmla="*/ 514 h 516"/>
                <a:gd name="T24" fmla="*/ 13 w 321"/>
                <a:gd name="T25" fmla="*/ 506 h 516"/>
                <a:gd name="T26" fmla="*/ 4 w 321"/>
                <a:gd name="T27" fmla="*/ 493 h 516"/>
                <a:gd name="T28" fmla="*/ 0 w 321"/>
                <a:gd name="T29" fmla="*/ 479 h 516"/>
                <a:gd name="T30" fmla="*/ 4 w 321"/>
                <a:gd name="T31" fmla="*/ 466 h 516"/>
                <a:gd name="T32" fmla="*/ 13 w 321"/>
                <a:gd name="T33" fmla="*/ 453 h 516"/>
                <a:gd name="T34" fmla="*/ 225 w 321"/>
                <a:gd name="T35" fmla="*/ 259 h 516"/>
                <a:gd name="T36" fmla="*/ 13 w 321"/>
                <a:gd name="T37" fmla="*/ 63 h 516"/>
                <a:gd name="T38" fmla="*/ 4 w 321"/>
                <a:gd name="T39" fmla="*/ 51 h 516"/>
                <a:gd name="T40" fmla="*/ 0 w 321"/>
                <a:gd name="T41" fmla="*/ 37 h 516"/>
                <a:gd name="T42" fmla="*/ 4 w 321"/>
                <a:gd name="T43" fmla="*/ 23 h 516"/>
                <a:gd name="T44" fmla="*/ 13 w 321"/>
                <a:gd name="T45" fmla="*/ 11 h 516"/>
                <a:gd name="T46" fmla="*/ 25 w 321"/>
                <a:gd name="T47" fmla="*/ 4 h 516"/>
                <a:gd name="T48" fmla="*/ 41 w 321"/>
                <a:gd name="T4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516">
                  <a:moveTo>
                    <a:pt x="41" y="0"/>
                  </a:moveTo>
                  <a:lnTo>
                    <a:pt x="55" y="4"/>
                  </a:lnTo>
                  <a:lnTo>
                    <a:pt x="69" y="11"/>
                  </a:lnTo>
                  <a:lnTo>
                    <a:pt x="309" y="233"/>
                  </a:lnTo>
                  <a:lnTo>
                    <a:pt x="318" y="245"/>
                  </a:lnTo>
                  <a:lnTo>
                    <a:pt x="321" y="259"/>
                  </a:lnTo>
                  <a:lnTo>
                    <a:pt x="318" y="272"/>
                  </a:lnTo>
                  <a:lnTo>
                    <a:pt x="309" y="285"/>
                  </a:lnTo>
                  <a:lnTo>
                    <a:pt x="69" y="506"/>
                  </a:lnTo>
                  <a:lnTo>
                    <a:pt x="55" y="514"/>
                  </a:lnTo>
                  <a:lnTo>
                    <a:pt x="41" y="516"/>
                  </a:lnTo>
                  <a:lnTo>
                    <a:pt x="25" y="514"/>
                  </a:lnTo>
                  <a:lnTo>
                    <a:pt x="13" y="506"/>
                  </a:lnTo>
                  <a:lnTo>
                    <a:pt x="4" y="493"/>
                  </a:lnTo>
                  <a:lnTo>
                    <a:pt x="0" y="479"/>
                  </a:lnTo>
                  <a:lnTo>
                    <a:pt x="4" y="466"/>
                  </a:lnTo>
                  <a:lnTo>
                    <a:pt x="13" y="453"/>
                  </a:lnTo>
                  <a:lnTo>
                    <a:pt x="225" y="259"/>
                  </a:lnTo>
                  <a:lnTo>
                    <a:pt x="13" y="63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13" y="11"/>
                  </a:lnTo>
                  <a:lnTo>
                    <a:pt x="25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1" name="Таблица 2">
            <a:extLst>
              <a:ext uri="{FF2B5EF4-FFF2-40B4-BE49-F238E27FC236}">
                <a16:creationId xmlns:a16="http://schemas.microsoft.com/office/drawing/2014/main" id="{AF421B61-96D1-5AB5-E75B-FC3D9495339F}"/>
              </a:ext>
            </a:extLst>
          </p:cNvPr>
          <p:cNvGraphicFramePr>
            <a:graphicFrameLocks noGrp="1"/>
          </p:cNvGraphicFramePr>
          <p:nvPr/>
        </p:nvGraphicFramePr>
        <p:xfrm>
          <a:off x="484476" y="728643"/>
          <a:ext cx="8480012" cy="8758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846711">
                  <a:extLst>
                    <a:ext uri="{9D8B030D-6E8A-4147-A177-3AD203B41FA5}">
                      <a16:colId xmlns:a16="http://schemas.microsoft.com/office/drawing/2014/main" val="1250791082"/>
                    </a:ext>
                  </a:extLst>
                </a:gridCol>
                <a:gridCol w="4633301">
                  <a:extLst>
                    <a:ext uri="{9D8B030D-6E8A-4147-A177-3AD203B41FA5}">
                      <a16:colId xmlns:a16="http://schemas.microsoft.com/office/drawing/2014/main" val="4046250502"/>
                    </a:ext>
                  </a:extLst>
                </a:gridCol>
              </a:tblGrid>
              <a:tr h="28665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Опасность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Опасное событие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6948328"/>
                  </a:ext>
                </a:extLst>
              </a:tr>
              <a:tr h="589169">
                <a:tc>
                  <a:txBody>
                    <a:bodyPr/>
                    <a:lstStyle/>
                    <a:p>
                      <a:pPr algn="l" defTabSz="913055"/>
                      <a:r>
                        <a:rPr lang="ru-RU" sz="1000" b="1" dirty="0">
                          <a:solidFill>
                            <a:prstClr val="black"/>
                          </a:solidFill>
                        </a:rPr>
                        <a:t>1. Механические опасности</a:t>
                      </a:r>
                    </a:p>
                    <a:p>
                      <a:pPr algn="l" defTabSz="913055"/>
                      <a:r>
                        <a:rPr lang="ru-RU" sz="1000" u="none" dirty="0">
                          <a:solidFill>
                            <a:prstClr val="black"/>
                          </a:solidFill>
                        </a:rPr>
                        <a:t>1.5 Вращающиеся или движущие детали оборудования или инструменты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prstClr val="black"/>
                          </a:solidFill>
                        </a:rPr>
                        <a:t>1.5.1 Удар работника инструментом при неправильной эксплуатации, удар вращающимися или движущимися частями оборудования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6499201"/>
                  </a:ext>
                </a:extLst>
              </a:tr>
            </a:tbl>
          </a:graphicData>
        </a:graphic>
      </p:graphicFrame>
      <p:sp>
        <p:nvSpPr>
          <p:cNvPr id="25" name="object 3">
            <a:extLst>
              <a:ext uri="{FF2B5EF4-FFF2-40B4-BE49-F238E27FC236}">
                <a16:creationId xmlns:a16="http://schemas.microsoft.com/office/drawing/2014/main" id="{4F2F5AD7-502B-A805-E425-64127723DFC8}"/>
              </a:ext>
            </a:extLst>
          </p:cNvPr>
          <p:cNvSpPr txBox="1"/>
          <p:nvPr/>
        </p:nvSpPr>
        <p:spPr>
          <a:xfrm>
            <a:off x="484476" y="405770"/>
            <a:ext cx="2090185" cy="25935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>
            <a:defPPr>
              <a:defRPr lang="ru-RU"/>
            </a:defPPr>
            <a:lvl1pPr marL="10844" defTabSz="913055">
              <a:spcBef>
                <a:spcPts val="90"/>
              </a:spcBef>
              <a:defRPr sz="1600" b="1" kern="0">
                <a:solidFill>
                  <a:srgbClr val="375174"/>
                </a:solidFill>
                <a:latin typeface="Arial Narrow" pitchFamily="34" charset="0"/>
                <a:cs typeface="Arial"/>
              </a:defRPr>
            </a:lvl1pPr>
          </a:lstStyle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ПРИЛОЖЕНИЕ №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375174"/>
              </a:solidFill>
              <a:effectLst/>
              <a:uLnTx/>
              <a:uFillTx/>
              <a:latin typeface="Arial Narrow" pitchFamily="34" charset="0"/>
              <a:ea typeface="+mn-ea"/>
              <a:cs typeface="Arial"/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51F2BA33-05CF-CC51-6C94-17757CB17C64}"/>
              </a:ext>
            </a:extLst>
          </p:cNvPr>
          <p:cNvSpPr txBox="1"/>
          <p:nvPr/>
        </p:nvSpPr>
        <p:spPr>
          <a:xfrm>
            <a:off x="463487" y="120977"/>
            <a:ext cx="4862501" cy="25771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/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Оператор технологических установок (№3300)</a:t>
            </a:r>
          </a:p>
        </p:txBody>
      </p:sp>
      <p:graphicFrame>
        <p:nvGraphicFramePr>
          <p:cNvPr id="16" name="Таблица 2">
            <a:extLst>
              <a:ext uri="{FF2B5EF4-FFF2-40B4-BE49-F238E27FC236}">
                <a16:creationId xmlns:a16="http://schemas.microsoft.com/office/drawing/2014/main" id="{10012029-E6C2-883D-634D-D63219AE8544}"/>
              </a:ext>
            </a:extLst>
          </p:cNvPr>
          <p:cNvGraphicFramePr>
            <a:graphicFrameLocks noGrp="1"/>
          </p:cNvGraphicFramePr>
          <p:nvPr/>
        </p:nvGraphicFramePr>
        <p:xfrm>
          <a:off x="539552" y="2369056"/>
          <a:ext cx="4248473" cy="167589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52181">
                  <a:extLst>
                    <a:ext uri="{9D8B030D-6E8A-4147-A177-3AD203B41FA5}">
                      <a16:colId xmlns:a16="http://schemas.microsoft.com/office/drawing/2014/main" val="1250791082"/>
                    </a:ext>
                  </a:extLst>
                </a:gridCol>
                <a:gridCol w="1684997">
                  <a:extLst>
                    <a:ext uri="{9D8B030D-6E8A-4147-A177-3AD203B41FA5}">
                      <a16:colId xmlns:a16="http://schemas.microsoft.com/office/drawing/2014/main" val="4046250502"/>
                    </a:ext>
                  </a:extLst>
                </a:gridCol>
                <a:gridCol w="811295">
                  <a:extLst>
                    <a:ext uri="{9D8B030D-6E8A-4147-A177-3AD203B41FA5}">
                      <a16:colId xmlns:a16="http://schemas.microsoft.com/office/drawing/2014/main" val="2997002612"/>
                    </a:ext>
                  </a:extLst>
                </a:gridCol>
              </a:tblGrid>
              <a:tr h="3093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Тип СИЗ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FreeSetLight" panose="020B0403040504020204" pitchFamily="34" charset="-52"/>
                        </a:rPr>
                        <a:t>Конструкция СИЗ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Защитное свойство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6948328"/>
                  </a:ext>
                </a:extLst>
              </a:tr>
              <a:tr h="45004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Arial"/>
                        </a:rPr>
                        <a:t>Средства индивидуальной защиты глаз и лица от механических воздействий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Arial"/>
                        </a:rPr>
                        <a:t>Каска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Arial"/>
                        </a:rPr>
                        <a:t>защитная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FreeSetLight" panose="020B0403040504020204" pitchFamily="34" charset="-52"/>
                        </a:rPr>
                        <a:t>440 </a:t>
                      </a:r>
                      <a:r>
                        <a:rPr lang="ru-RU" sz="1000" dirty="0">
                          <a:latin typeface="FreeSetLight" panose="020B0403040504020204" pitchFamily="34" charset="-52"/>
                        </a:rPr>
                        <a:t>В 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6499201"/>
                  </a:ext>
                </a:extLst>
              </a:tr>
              <a:tr h="45004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Arial"/>
                        </a:rPr>
                        <a:t>Средства индивидуальной защиты головы от поражения электрическим током</a:t>
                      </a:r>
                    </a:p>
                  </a:txBody>
                  <a:tcPr marL="52493" marR="52493" marT="86360" marB="86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Arial"/>
                        </a:rPr>
                        <a:t>Очки защитные от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Arial"/>
                        </a:rPr>
                        <a:t>механических воздействий, в том числе с покрытием от запотевания не менее 1F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FreeSetLight" panose="020B0403040504020204" pitchFamily="34" charset="-52"/>
                        </a:rPr>
                        <a:t>1 </a:t>
                      </a:r>
                      <a:r>
                        <a:rPr lang="en-US" sz="1000" dirty="0">
                          <a:latin typeface="FreeSetLight" panose="020B0403040504020204" pitchFamily="34" charset="-52"/>
                        </a:rPr>
                        <a:t>F K N</a:t>
                      </a:r>
                      <a:r>
                        <a:rPr lang="ru-RU" sz="1000" dirty="0">
                          <a:latin typeface="FreeSetLight" panose="020B0403040504020204" pitchFamily="34" charset="-52"/>
                        </a:rPr>
                        <a:t> 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7722919"/>
                  </a:ext>
                </a:extLst>
              </a:tr>
            </a:tbl>
          </a:graphicData>
        </a:graphic>
      </p:graphicFrame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EF90938-90B5-997B-1BC6-79CD270FD9F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578" r="26187" b="38521"/>
          <a:stretch/>
        </p:blipFill>
        <p:spPr>
          <a:xfrm>
            <a:off x="6222543" y="1948518"/>
            <a:ext cx="2741945" cy="24106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FBD0D5E-E46B-4892-B120-A06894DACA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025" y="3478628"/>
            <a:ext cx="902601" cy="12903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6BA3A4-7B70-47A2-AA73-E07965F31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1126" y="3835645"/>
            <a:ext cx="830021" cy="11758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EFF829-A508-431F-A384-3920CAE91B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788" y="4138224"/>
            <a:ext cx="758698" cy="8146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69E865-9897-4CFA-89D1-5C30A597B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0883" y="4235967"/>
            <a:ext cx="1013201" cy="50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80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4BAFA-E4D0-5F87-1E8F-5C60235CD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8A4F9F7-3C4F-ED0B-017F-D350A6745375}"/>
              </a:ext>
            </a:extLst>
          </p:cNvPr>
          <p:cNvSpPr txBox="1"/>
          <p:nvPr/>
        </p:nvSpPr>
        <p:spPr>
          <a:xfrm>
            <a:off x="484477" y="405771"/>
            <a:ext cx="2090185" cy="25771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>
            <a:defPPr>
              <a:defRPr lang="ru-RU"/>
            </a:defPPr>
            <a:lvl1pPr marL="10844" defTabSz="913055">
              <a:spcBef>
                <a:spcPts val="90"/>
              </a:spcBef>
              <a:defRPr sz="1600" b="1" kern="0">
                <a:solidFill>
                  <a:srgbClr val="375174"/>
                </a:solidFill>
                <a:latin typeface="Arial Narrow" pitchFamily="34" charset="0"/>
                <a:cs typeface="Arial"/>
              </a:defRPr>
            </a:lvl1pPr>
          </a:lstStyle>
          <a:p>
            <a:pPr marL="10844" marR="0" lvl="0" indent="0" algn="l" defTabSz="913032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ПРИЛОЖЕНИЕ №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3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375174"/>
              </a:solidFill>
              <a:effectLst/>
              <a:uLnTx/>
              <a:uFillTx/>
              <a:latin typeface="Arial Narrow" pitchFamily="34" charset="0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596CF-3733-9A2E-74D4-C4CA781611B4}"/>
              </a:ext>
            </a:extLst>
          </p:cNvPr>
          <p:cNvSpPr txBox="1"/>
          <p:nvPr/>
        </p:nvSpPr>
        <p:spPr>
          <a:xfrm>
            <a:off x="539553" y="771552"/>
            <a:ext cx="401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Таблица 1. Единые типовые нормы выдачи дерматологических средств индивидуальной защиты и смывающих средств в зависимости от характера производственных загрязнений:</a:t>
            </a:r>
          </a:p>
          <a:p>
            <a:pPr marL="171442" marR="0" lvl="0" indent="-171442" algn="l" defTabSz="913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Общие загрязнения: жир, грязь, уличная пыль и другие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70FA43-C9FE-7064-17C4-58C04D0C3C95}"/>
              </a:ext>
            </a:extLst>
          </p:cNvPr>
          <p:cNvSpPr txBox="1"/>
          <p:nvPr/>
        </p:nvSpPr>
        <p:spPr>
          <a:xfrm>
            <a:off x="4716016" y="771550"/>
            <a:ext cx="432048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Таблица 2. Единые типовые нормы выдачи дерматологических средств индивидуальной защиты и смывающих средств в зависимости от видов работ:</a:t>
            </a:r>
          </a:p>
          <a:p>
            <a:pPr marL="171442" marR="0" lvl="0" indent="-171442" algn="l" defTabSz="913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При выполнении работ в средствах защиты ног (закрытая специальная обувь)</a:t>
            </a:r>
          </a:p>
          <a:p>
            <a:pPr marL="171442" marR="0" lvl="0" indent="-171442" algn="l" defTabSz="913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При выполнении работ при воздействии пониженных температур воздуха, ветра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72D3CD-6E58-8E1E-C8A2-AE475987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84" r="6528"/>
          <a:stretch/>
        </p:blipFill>
        <p:spPr bwMode="auto">
          <a:xfrm>
            <a:off x="2487118" y="1974474"/>
            <a:ext cx="795378" cy="9206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245733-1AD4-EE0B-BD0D-78CE2A3618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472" r="33473"/>
          <a:stretch/>
        </p:blipFill>
        <p:spPr bwMode="auto">
          <a:xfrm>
            <a:off x="6372201" y="2170896"/>
            <a:ext cx="239412" cy="7242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8003D5-7314-8A57-5B16-254D29508A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55" r="24979"/>
          <a:stretch/>
        </p:blipFill>
        <p:spPr bwMode="auto">
          <a:xfrm>
            <a:off x="6876258" y="2171095"/>
            <a:ext cx="358165" cy="7240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616D07-0EB7-4053-9398-A81C030E22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07" r="8655"/>
          <a:stretch/>
        </p:blipFill>
        <p:spPr bwMode="auto">
          <a:xfrm>
            <a:off x="686860" y="1974317"/>
            <a:ext cx="595996" cy="9208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003A9D-5E2D-47B4-ADB6-BD22B12848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424561" y="1974317"/>
            <a:ext cx="920852" cy="920852"/>
          </a:xfrm>
          <a:prstGeom prst="rect">
            <a:avLst/>
          </a:prstGeom>
        </p:spPr>
      </p:pic>
      <p:graphicFrame>
        <p:nvGraphicFramePr>
          <p:cNvPr id="16" name="object 3">
            <a:extLst>
              <a:ext uri="{FF2B5EF4-FFF2-40B4-BE49-F238E27FC236}">
                <a16:creationId xmlns:a16="http://schemas.microsoft.com/office/drawing/2014/main" id="{0392F95A-347F-4C0B-9A69-723444F09F3B}"/>
              </a:ext>
            </a:extLst>
          </p:cNvPr>
          <p:cNvGraphicFramePr>
            <a:graphicFrameLocks noGrp="1"/>
          </p:cNvGraphicFramePr>
          <p:nvPr/>
        </p:nvGraphicFramePr>
        <p:xfrm>
          <a:off x="1716863" y="3481814"/>
          <a:ext cx="5508591" cy="8846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679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7160"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ДСИЗ очищающего типа: средства для очищения от неустойчивых загрязнений</a:t>
                      </a:r>
                      <a:endParaRPr sz="900" b="0" dirty="0">
                        <a:solidFill>
                          <a:schemeClr val="tx1"/>
                        </a:solidFill>
                        <a:latin typeface="Arial Narrow" pitchFamily="34" charset="0"/>
                        <a:cs typeface="Arial"/>
                      </a:endParaRPr>
                    </a:p>
                  </a:txBody>
                  <a:tcPr marL="0" marR="0" marT="434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Раствор / Гель / Пенка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 Narrow" pitchFamily="34" charset="0"/>
                        <a:cs typeface="Arial"/>
                      </a:endParaRPr>
                    </a:p>
                  </a:txBody>
                  <a:tcPr marL="0" marR="0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88"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900" dirty="0">
                          <a:latin typeface="Arial Narrow" panose="020B0606020202030204" pitchFamily="34" charset="0"/>
                        </a:rPr>
                        <a:t>ДСИЗ защитного типа: средства комбинированного (универсального)  действия</a:t>
                      </a:r>
                      <a:endParaRPr sz="900" dirty="0">
                        <a:latin typeface="Arial Narrow" pitchFamily="34" charset="0"/>
                        <a:cs typeface="Arial"/>
                      </a:endParaRPr>
                    </a:p>
                  </a:txBody>
                  <a:tcPr marL="0" marR="0" marT="434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900" dirty="0">
                          <a:latin typeface="Arial Narrow" panose="020B0606020202030204" pitchFamily="34" charset="0"/>
                        </a:rPr>
                        <a:t>Крем / Лосьон / Гель / Спрей</a:t>
                      </a:r>
                      <a:endParaRPr lang="ru-RU" sz="900" dirty="0">
                        <a:latin typeface="Arial Narrow" pitchFamily="34" charset="0"/>
                        <a:cs typeface="Arial"/>
                      </a:endParaRPr>
                    </a:p>
                  </a:txBody>
                  <a:tcPr marL="0" marR="0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800"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itchFamily="34" charset="0"/>
                          <a:cs typeface="Arial"/>
                        </a:rPr>
                        <a:t>ДСИЗ регенерирующего (восстанавливающего) типа</a:t>
                      </a:r>
                      <a:endParaRPr sz="900" dirty="0">
                        <a:solidFill>
                          <a:schemeClr val="tx1"/>
                        </a:solidFill>
                        <a:latin typeface="Arial Narrow" pitchFamily="34" charset="0"/>
                        <a:cs typeface="Arial"/>
                      </a:endParaRPr>
                    </a:p>
                  </a:txBody>
                  <a:tcPr marL="0" marR="0" marT="434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3619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Крем / Лосьон / Гель / Спрей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 Narrow" pitchFamily="34" charset="0"/>
                        <a:cs typeface="Arial"/>
                      </a:endParaRPr>
                    </a:p>
                  </a:txBody>
                  <a:tcPr marL="0" marR="0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9787686"/>
                  </a:ext>
                </a:extLst>
              </a:tr>
              <a:tr h="224800"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900" dirty="0">
                          <a:latin typeface="Arial Narrow" pitchFamily="34" charset="0"/>
                          <a:cs typeface="Arial"/>
                        </a:rPr>
                        <a:t>ДСИЗ защитного типа</a:t>
                      </a:r>
                      <a:endParaRPr sz="900" dirty="0">
                        <a:latin typeface="Arial Narrow" pitchFamily="34" charset="0"/>
                        <a:cs typeface="Arial"/>
                      </a:endParaRPr>
                    </a:p>
                  </a:txBody>
                  <a:tcPr marL="0" marR="0" marT="434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3619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Arial Narrow" panose="020B0606020202030204" pitchFamily="34" charset="0"/>
                        </a:rPr>
                        <a:t>Крем / Лосьон / Гель / Спрей</a:t>
                      </a:r>
                      <a:endParaRPr lang="ru-RU" sz="900" dirty="0">
                        <a:latin typeface="Arial Narrow" pitchFamily="34" charset="0"/>
                        <a:cs typeface="Arial"/>
                      </a:endParaRPr>
                    </a:p>
                  </a:txBody>
                  <a:tcPr marL="0" marR="0" marT="4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3520108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4AC3BD-8E58-4F46-A530-B0023C190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172" y="3085407"/>
            <a:ext cx="1287184" cy="182094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021242-3FBB-4849-B85F-62EB86AB1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755742" y="3386596"/>
            <a:ext cx="989078" cy="10750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0CA1392-1011-4EC7-812B-00A5D1CCB9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035" y="3013561"/>
            <a:ext cx="610461" cy="623048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034525AB-7EEB-4DE6-B042-148EE2B41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16651" y="3731611"/>
            <a:ext cx="988593" cy="31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ject 5">
            <a:extLst>
              <a:ext uri="{FF2B5EF4-FFF2-40B4-BE49-F238E27FC236}">
                <a16:creationId xmlns:a16="http://schemas.microsoft.com/office/drawing/2014/main" id="{BBC011FC-A84D-416B-A6DB-3E9BB4B32518}"/>
              </a:ext>
            </a:extLst>
          </p:cNvPr>
          <p:cNvSpPr txBox="1"/>
          <p:nvPr/>
        </p:nvSpPr>
        <p:spPr>
          <a:xfrm>
            <a:off x="463487" y="120977"/>
            <a:ext cx="4862501" cy="25771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/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Оператор технологических установок (№3300)</a:t>
            </a:r>
          </a:p>
        </p:txBody>
      </p:sp>
    </p:spTree>
    <p:extLst>
      <p:ext uri="{BB962C8B-B14F-4D97-AF65-F5344CB8AC3E}">
        <p14:creationId xmlns:p14="http://schemas.microsoft.com/office/powerpoint/2010/main" val="374142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845066"/>
              </p:ext>
            </p:extLst>
          </p:nvPr>
        </p:nvGraphicFramePr>
        <p:xfrm>
          <a:off x="467545" y="670968"/>
          <a:ext cx="8604447" cy="4453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9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0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2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143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Нормы выдачи СИЗ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61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Одежда специальная защитная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Костюм для защиты от механических воздействий (истирания) для защиты от общих производственных загрязнений, для защиты от пониженных температур (пониженных температур и ветра (1 класс II климатический пояс))</a:t>
                      </a:r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Ми, З, Тнв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: Куртка/ Брюки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шт. на 2 года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Карта профессиональных рисков № 3;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№766н;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№1, № 3300;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№2 п. 2.1, 4.7;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61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Одежда специальная защитная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Костюм для защиты от механических воздействий (истирания) для защиты от общих производственных загрязнений </a:t>
                      </a:r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Ми, З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: Куртка/ Брюки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шт. на 1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Карта профессиональных рисков № 3;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№766н;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№1, № 3300;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№2 п. 2.1;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07547937"/>
                  </a:ext>
                </a:extLst>
              </a:tr>
              <a:tr h="45752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Одежда специальная защитная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Белье специальное: Футболка хлопчатобумажная/ Кальсоны хлопчатобумажные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 комп. на 1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Карта профессиональных рисков № 3;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№766н;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№2 п. 2.1;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78353047"/>
                  </a:ext>
                </a:extLst>
              </a:tr>
              <a:tr h="69843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Средства защиты ног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Ботинки  для защиты от механических воздействий (ударов (с ударопрочным носком (200 Дж) в носочной части энергией (200 Дж)) истирания, порезов, проколов (с проколозащитной стелькой 1200 Н) скольжения по зажиренным поверхностям, мокрым, загрязненным и другим поверхностям) для защиты от общих производственных загрязнений, для защиты от пониженных температур (II климатический пояс) </a:t>
                      </a:r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Мун200, Мп, Сж, См, З, Тн30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пара на 1.5 года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Карта профессиональных рисков № 3;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№766н;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№1, № 3300;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№2 п. 1.5, 1.1, 2.1, 4.7;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40661363"/>
                  </a:ext>
                </a:extLst>
              </a:tr>
              <a:tr h="58352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Средства защиты ног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Ботинки  для защиты от механических воздействий (ударов (с ударопрочным носком (200 Дж) в носочной части энергией (200 Дж)) истирания, порезов, проколов (с проколозащитной стелькой 1200 Н) скольжения по зажиренным поверхностям, мокрым, загрязненным и другим поверхностям) для защиты от общих производственных загрязнений </a:t>
                      </a:r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Мун200, Мп, Сж, См, З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пара на 1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Карта профессиональных рисков № 3;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№766н;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№1, № 3300;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№2 п., 1.1, 2.1;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17896109"/>
                  </a:ext>
                </a:extLst>
              </a:tr>
              <a:tr h="46861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Средства защиты рук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Перчатки  для защиты от механических воздействий (истирания) для защиты от общих производственных загрязнений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Ми, З,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Мп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EN-388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: 4 1 3 1 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 пары на 1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Карта профессиональных рисков № 3;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№766н;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№1, № 3300;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№2 п. 2.1;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01997289"/>
                  </a:ext>
                </a:extLst>
              </a:tr>
              <a:tr h="46861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Средства защиты рук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Перчатки  для защиты от механических воздействий (истирания) для защиты от общих производственных загрязнений, для защиты от пониженных температур (II климатический пояс)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Ми, З,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Тн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 пары на 1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Карта профессиональных рисков № 3;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№766н;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№1, № 3300;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№2 п. 2.1, 4.7;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89043778"/>
                  </a:ext>
                </a:extLst>
              </a:tr>
              <a:tr h="24253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Средства защиты головы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Каска  защитная от механических воздействий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шт. на 2 года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Карта профессиональных рисков № 3;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№766н;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№2 п. 1.5;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368707096"/>
                  </a:ext>
                </a:extLst>
              </a:tr>
            </a:tbl>
          </a:graphicData>
        </a:graphic>
      </p:graphicFrame>
      <p:sp>
        <p:nvSpPr>
          <p:cNvPr id="4" name="object 3">
            <a:extLst>
              <a:ext uri="{FF2B5EF4-FFF2-40B4-BE49-F238E27FC236}">
                <a16:creationId xmlns:a16="http://schemas.microsoft.com/office/drawing/2014/main" id="{9B48A92C-C447-4ACC-8443-2D4FB723851F}"/>
              </a:ext>
            </a:extLst>
          </p:cNvPr>
          <p:cNvSpPr txBox="1"/>
          <p:nvPr/>
        </p:nvSpPr>
        <p:spPr>
          <a:xfrm>
            <a:off x="484476" y="405770"/>
            <a:ext cx="2090185" cy="25935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>
            <a:defPPr>
              <a:defRPr lang="ru-RU"/>
            </a:defPPr>
            <a:lvl1pPr marL="10844" defTabSz="913055">
              <a:spcBef>
                <a:spcPts val="90"/>
              </a:spcBef>
              <a:defRPr sz="1600" b="1" kern="0">
                <a:solidFill>
                  <a:srgbClr val="375174"/>
                </a:solidFill>
                <a:latin typeface="Arial Narrow" pitchFamily="34" charset="0"/>
                <a:cs typeface="Arial"/>
              </a:defRPr>
            </a:lvl1pPr>
          </a:lstStyle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Нормы выдачи СИЗ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375174"/>
              </a:solidFill>
              <a:effectLst/>
              <a:uLnTx/>
              <a:uFillTx/>
              <a:latin typeface="Arial Narrow" pitchFamily="34" charset="0"/>
              <a:ea typeface="+mn-ea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2A84474-686A-4B7A-993A-E367DA77EB22}"/>
              </a:ext>
            </a:extLst>
          </p:cNvPr>
          <p:cNvSpPr txBox="1"/>
          <p:nvPr/>
        </p:nvSpPr>
        <p:spPr>
          <a:xfrm>
            <a:off x="463487" y="120977"/>
            <a:ext cx="4862501" cy="25771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/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Оператор технологических установок (№3300)</a:t>
            </a:r>
          </a:p>
        </p:txBody>
      </p:sp>
    </p:spTree>
    <p:extLst>
      <p:ext uri="{BB962C8B-B14F-4D97-AF65-F5344CB8AC3E}">
        <p14:creationId xmlns:p14="http://schemas.microsoft.com/office/powerpoint/2010/main" val="2573929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67545" y="670968"/>
          <a:ext cx="8604447" cy="3978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9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0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2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143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Нормы выдачи СИЗ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61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Средства защиты головы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Кепка  для защиты от общих производственных загрязнений, для защиты от механических воздействий (истирания)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шт. на 1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Карта профессиональных рисков № 3;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№766н;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№1, № 3300;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№2 п. 2.1;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78609418"/>
                  </a:ext>
                </a:extLst>
              </a:tr>
              <a:tr h="45752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Средства защиты глаз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Очки открытого типа защитные от механических воздействий (ударов твердых частиц (F))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шт. на 1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Карта профессиональных рисков № 3;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№766н;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№2 п. 1.5;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77264955"/>
                  </a:ext>
                </a:extLst>
              </a:tr>
              <a:tr h="54537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Средства защиты дерматологические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Крем защитного типа: комбинированного (универсального) действия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 мл на 1 мес.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Карта профессиональных рисков № 3;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№766н;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№2, п. 2.1.1;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№3, Таблица №1.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81982284"/>
                  </a:ext>
                </a:extLst>
              </a:tr>
              <a:tr h="54537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Средства защиты дерматологические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Спрей-дезодорант защитного типа: от биологических факторов (микроорганизмов): грибов (средства с противогрибковым (фунгицидным) действием)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 мл на 1 мес.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Карта профессиональных рисков № 3;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№766н;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№2, п. 15.1.2;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№3, Таблица №2.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3401722"/>
                  </a:ext>
                </a:extLst>
              </a:tr>
              <a:tr h="653101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Средства защиты дерматологические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Крем защитного типа: при негативном влиянии окружающей среды от воздействия низких температур, ветра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 мл на 1 мес.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Карта профессиональных рисков № 3;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№766н;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№2, п. 4.10.1;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№3, Таблица №2.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8814307"/>
                  </a:ext>
                </a:extLst>
              </a:tr>
              <a:tr h="51138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Средства защиты дерматологические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Мыло жидкое очищающего типа, смывающие средства: для очищения от неустойчивых загрязнений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250 мл на 1 мес.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Карта профессиональных рисков № 3;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№766н;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№2, п. 2.1.1;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№3, Таблица №1.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90396569"/>
                  </a:ext>
                </a:extLst>
              </a:tr>
              <a:tr h="46861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Средства защиты дерматологические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Крем регенерирующего (восстанавливающего) типа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 мл на 1 мес.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Карта профессиональных рисков № 3;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№766н;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№2, п. 2.1.1;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Приказ Минтруд от 29 октября 2021 г. №767н, Приложение №3, Таблица №1.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187752556"/>
                  </a:ext>
                </a:extLst>
              </a:tr>
            </a:tbl>
          </a:graphicData>
        </a:graphic>
      </p:graphicFrame>
      <p:sp>
        <p:nvSpPr>
          <p:cNvPr id="4" name="object 3">
            <a:extLst>
              <a:ext uri="{FF2B5EF4-FFF2-40B4-BE49-F238E27FC236}">
                <a16:creationId xmlns:a16="http://schemas.microsoft.com/office/drawing/2014/main" id="{9B48A92C-C447-4ACC-8443-2D4FB723851F}"/>
              </a:ext>
            </a:extLst>
          </p:cNvPr>
          <p:cNvSpPr txBox="1"/>
          <p:nvPr/>
        </p:nvSpPr>
        <p:spPr>
          <a:xfrm>
            <a:off x="484476" y="405770"/>
            <a:ext cx="2090185" cy="25935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>
            <a:defPPr>
              <a:defRPr lang="ru-RU"/>
            </a:defPPr>
            <a:lvl1pPr marL="10844" defTabSz="913055">
              <a:spcBef>
                <a:spcPts val="90"/>
              </a:spcBef>
              <a:defRPr sz="1600" b="1" kern="0">
                <a:solidFill>
                  <a:srgbClr val="375174"/>
                </a:solidFill>
                <a:latin typeface="Arial Narrow" pitchFamily="34" charset="0"/>
                <a:cs typeface="Arial"/>
              </a:defRPr>
            </a:lvl1pPr>
          </a:lstStyle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Нормы выдачи СИЗ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375174"/>
              </a:solidFill>
              <a:effectLst/>
              <a:uLnTx/>
              <a:uFillTx/>
              <a:latin typeface="Arial Narrow" pitchFamily="34" charset="0"/>
              <a:ea typeface="+mn-ea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2A84474-686A-4B7A-993A-E367DA77EB22}"/>
              </a:ext>
            </a:extLst>
          </p:cNvPr>
          <p:cNvSpPr txBox="1"/>
          <p:nvPr/>
        </p:nvSpPr>
        <p:spPr>
          <a:xfrm>
            <a:off x="463487" y="120977"/>
            <a:ext cx="4862501" cy="25771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/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Оператор технологических установок (№3300)</a:t>
            </a:r>
          </a:p>
        </p:txBody>
      </p:sp>
    </p:spTree>
    <p:extLst>
      <p:ext uri="{BB962C8B-B14F-4D97-AF65-F5344CB8AC3E}">
        <p14:creationId xmlns:p14="http://schemas.microsoft.com/office/powerpoint/2010/main" val="341065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C80CFE5-1725-4E18-A6B5-B698CE06F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34669"/>
              </p:ext>
            </p:extLst>
          </p:nvPr>
        </p:nvGraphicFramePr>
        <p:xfrm>
          <a:off x="805632" y="1153396"/>
          <a:ext cx="6503194" cy="3771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7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4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1900">
                <a:tc>
                  <a:txBody>
                    <a:bodyPr/>
                    <a:lstStyle/>
                    <a:p>
                      <a:r>
                        <a:rPr lang="ru-RU" sz="1400" dirty="0"/>
                        <a:t>Ботинки</a:t>
                      </a:r>
                      <a:r>
                        <a:rPr lang="ru-RU" sz="1400" baseline="0" dirty="0"/>
                        <a:t> кожаные утепленные</a:t>
                      </a:r>
                      <a:endParaRPr lang="ru-RU" sz="1400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Ботинки </a:t>
                      </a:r>
                      <a:r>
                        <a:rPr lang="ru-RU" sz="1400" dirty="0" err="1"/>
                        <a:t>Форвелд</a:t>
                      </a:r>
                      <a:r>
                        <a:rPr lang="ru-RU" sz="1400" dirty="0"/>
                        <a:t> М3Т.</a:t>
                      </a:r>
                      <a:r>
                        <a:rPr lang="ru-RU" sz="1400" baseline="0" dirty="0"/>
                        <a:t> Производитель Промкомплектация</a:t>
                      </a:r>
                      <a:endParaRPr lang="ru-RU" sz="1400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Ботинки мужские </a:t>
                      </a:r>
                      <a:r>
                        <a:rPr lang="ru-RU" sz="1400" b="0" i="0" u="none" strike="noStrike" dirty="0" err="1">
                          <a:solidFill>
                            <a:schemeClr val="tx1"/>
                          </a:solidFill>
                          <a:latin typeface="+mn-lt"/>
                        </a:rPr>
                        <a:t>цельноюфтевые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  утепленные.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Дл</a:t>
                      </a:r>
                      <a:r>
                        <a:rPr lang="ru-RU" sz="1400" b="1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я </a:t>
                      </a:r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IV </a:t>
                      </a:r>
                      <a:r>
                        <a:rPr lang="ru-RU" sz="1400" b="1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и особого климатического пояса</a:t>
                      </a:r>
                      <a:r>
                        <a:rPr lang="ru-RU" sz="14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</a:p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Подносок: композитный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200Дж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Подошва: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ПУ/нитрил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, t от -45</a:t>
                      </a:r>
                      <a:r>
                        <a:rPr lang="ru-RU" sz="14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до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+300С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; ПАКЕТ ПОДКЛАДОЧНЫХ МАТЕРИАЛОВ должен</a:t>
                      </a:r>
                      <a:r>
                        <a:rPr lang="ru-RU" sz="14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сохранять тепло  в  мороз -40˚ С. (</a:t>
                      </a:r>
                      <a:r>
                        <a:rPr lang="ru-RU" sz="1400" b="1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ТН40</a:t>
                      </a:r>
                      <a:r>
                        <a:rPr lang="ru-RU" sz="14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Размерный ряд с 36-47</a:t>
                      </a:r>
                    </a:p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Соответствие ТР ТС 019/2011, ГОСТ 12.4.137-84, ГОСТ 28507-90, ГОСТ 12.4.187-97, ГОСТ 12.4.032-95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Коэффициент </a:t>
                      </a:r>
                      <a:r>
                        <a:rPr lang="ru-RU" sz="1400" b="1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трения скольжения по </a:t>
                      </a:r>
                      <a:r>
                        <a:rPr lang="ru-RU" sz="1400" b="1" i="0" u="none" strike="noStrike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зажиренным</a:t>
                      </a:r>
                      <a:r>
                        <a:rPr lang="ru-RU" sz="1400" b="1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 (масло) поверхностям </a:t>
                      </a:r>
                      <a:r>
                        <a:rPr lang="ru-RU" sz="14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по бетону не менее 0,35</a:t>
                      </a:r>
                    </a:p>
                    <a:p>
                      <a:r>
                        <a:rPr lang="ru-RU" sz="1400" dirty="0"/>
                        <a:t>Защитные свойства:</a:t>
                      </a:r>
                      <a:r>
                        <a:rPr lang="ru-RU" sz="1400" baseline="0" dirty="0"/>
                        <a:t> </a:t>
                      </a:r>
                      <a:r>
                        <a:rPr lang="ru-RU" sz="1400" b="1" baseline="0" dirty="0"/>
                        <a:t>З, МУН200, </a:t>
                      </a:r>
                      <a:r>
                        <a:rPr lang="ru-RU" sz="1400" b="1" baseline="0" dirty="0" err="1"/>
                        <a:t>Нс</a:t>
                      </a:r>
                      <a:r>
                        <a:rPr lang="ru-RU" sz="1400" b="1" baseline="0" dirty="0"/>
                        <a:t>, </a:t>
                      </a:r>
                      <a:r>
                        <a:rPr lang="ru-RU" sz="1400" b="1" baseline="0" dirty="0" err="1"/>
                        <a:t>Нм</a:t>
                      </a:r>
                      <a:r>
                        <a:rPr lang="ru-RU" sz="1400" b="1" baseline="0" dirty="0"/>
                        <a:t>, Ми, </a:t>
                      </a:r>
                      <a:r>
                        <a:rPr lang="ru-RU" sz="1400" b="1" baseline="0" dirty="0" err="1"/>
                        <a:t>Тп</a:t>
                      </a:r>
                      <a:r>
                        <a:rPr lang="ru-RU" sz="1400" b="1" baseline="0" dirty="0"/>
                        <a:t>(300), </a:t>
                      </a:r>
                      <a:r>
                        <a:rPr lang="ru-RU" sz="1400" b="1" baseline="0" dirty="0" err="1"/>
                        <a:t>Сж</a:t>
                      </a:r>
                      <a:r>
                        <a:rPr lang="ru-RU" sz="1400" b="1" baseline="0" dirty="0"/>
                        <a:t>, </a:t>
                      </a:r>
                      <a:r>
                        <a:rPr lang="ru-RU" sz="1400" b="1" baseline="0" dirty="0" err="1"/>
                        <a:t>Сл</a:t>
                      </a:r>
                      <a:r>
                        <a:rPr lang="ru-RU" sz="1400" b="1" baseline="0" dirty="0"/>
                        <a:t>, См, подошва МБС, КЩС, морозостойкая (-45С)</a:t>
                      </a:r>
                      <a:endParaRPr lang="ru-RU" sz="1400" b="1" dirty="0"/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7117" name="TextBox 5">
            <a:extLst>
              <a:ext uri="{FF2B5EF4-FFF2-40B4-BE49-F238E27FC236}">
                <a16:creationId xmlns:a16="http://schemas.microsoft.com/office/drawing/2014/main" id="{7C50D12E-9272-44A1-AD4A-FE6D5F902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650" y="810496"/>
            <a:ext cx="32079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C00000"/>
                </a:solidFill>
                <a:latin typeface="FreeSet" panose="020B0503040504020204" pitchFamily="34" charset="-52"/>
              </a:rPr>
              <a:t>Пример описания позиции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918AFDD-AA4F-463E-8541-02EF711C0731}"/>
              </a:ext>
            </a:extLst>
          </p:cNvPr>
          <p:cNvCxnSpPr/>
          <p:nvPr/>
        </p:nvCxnSpPr>
        <p:spPr>
          <a:xfrm>
            <a:off x="805631" y="1304607"/>
            <a:ext cx="1143000" cy="7262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D421286-E993-4115-87B8-96CE951B5C31}"/>
              </a:ext>
            </a:extLst>
          </p:cNvPr>
          <p:cNvCxnSpPr/>
          <p:nvPr/>
        </p:nvCxnSpPr>
        <p:spPr>
          <a:xfrm flipV="1">
            <a:off x="805631" y="1304607"/>
            <a:ext cx="1257300" cy="7262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2343A9AE-5DD9-4D24-9EBB-9B1B9964A9A7}"/>
              </a:ext>
            </a:extLst>
          </p:cNvPr>
          <p:cNvSpPr/>
          <p:nvPr/>
        </p:nvSpPr>
        <p:spPr>
          <a:xfrm>
            <a:off x="621084" y="2497612"/>
            <a:ext cx="1615679" cy="124301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>
              <a:latin typeface="FreeSet" panose="020B0503040504020204" pitchFamily="34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AB663A-9638-4CBE-BFFC-6D8527DB2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629" y="2488087"/>
            <a:ext cx="154305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srgbClr val="C00000"/>
                </a:solidFill>
                <a:latin typeface="FreeSet" panose="020B0503040504020204" pitchFamily="34" charset="-52"/>
              </a:rPr>
              <a:t>Большая вероятность поставки низкого качества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C871D4B-F507-4DDD-A7D9-1F320C515840}"/>
              </a:ext>
            </a:extLst>
          </p:cNvPr>
          <p:cNvCxnSpPr/>
          <p:nvPr/>
        </p:nvCxnSpPr>
        <p:spPr>
          <a:xfrm>
            <a:off x="2177231" y="1304607"/>
            <a:ext cx="1143000" cy="7262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867D820-B10D-466E-B82F-BE45E5A65735}"/>
              </a:ext>
            </a:extLst>
          </p:cNvPr>
          <p:cNvCxnSpPr/>
          <p:nvPr/>
        </p:nvCxnSpPr>
        <p:spPr>
          <a:xfrm flipV="1">
            <a:off x="2155800" y="1407001"/>
            <a:ext cx="1257300" cy="7262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54CACE5-5A8C-46D6-BC8A-663C752EA3AC}"/>
              </a:ext>
            </a:extLst>
          </p:cNvPr>
          <p:cNvSpPr/>
          <p:nvPr/>
        </p:nvSpPr>
        <p:spPr>
          <a:xfrm>
            <a:off x="1808137" y="3896597"/>
            <a:ext cx="1615679" cy="62150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>
              <a:latin typeface="FreeSet" panose="020B0503040504020204" pitchFamily="34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A58689-0628-4233-AF1D-1D5576F8A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766" y="3916837"/>
            <a:ext cx="15430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srgbClr val="C00000"/>
                </a:solidFill>
                <a:latin typeface="FreeSet" panose="020B0503040504020204" pitchFamily="34" charset="-52"/>
              </a:rPr>
              <a:t>Запрещено законом 44-ФЗ</a:t>
            </a:r>
          </a:p>
        </p:txBody>
      </p:sp>
      <p:sp>
        <p:nvSpPr>
          <p:cNvPr id="18" name="Минус 17">
            <a:extLst>
              <a:ext uri="{FF2B5EF4-FFF2-40B4-BE49-F238E27FC236}">
                <a16:creationId xmlns:a16="http://schemas.microsoft.com/office/drawing/2014/main" id="{C2D640FF-4111-488E-AF57-690168BA6480}"/>
              </a:ext>
            </a:extLst>
          </p:cNvPr>
          <p:cNvSpPr/>
          <p:nvPr/>
        </p:nvSpPr>
        <p:spPr>
          <a:xfrm rot="5400000">
            <a:off x="6349181" y="1814193"/>
            <a:ext cx="1771650" cy="1200150"/>
          </a:xfrm>
          <a:prstGeom prst="mathMinus">
            <a:avLst>
              <a:gd name="adj1" fmla="val 664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>
              <a:latin typeface="FreeSet" panose="020B0503040504020204" pitchFamily="34" charset="-52"/>
            </a:endParaRPr>
          </a:p>
        </p:txBody>
      </p:sp>
      <p:sp>
        <p:nvSpPr>
          <p:cNvPr id="19" name="Минус 18">
            <a:extLst>
              <a:ext uri="{FF2B5EF4-FFF2-40B4-BE49-F238E27FC236}">
                <a16:creationId xmlns:a16="http://schemas.microsoft.com/office/drawing/2014/main" id="{2779D907-2385-40F4-B051-2B98A2C7408D}"/>
              </a:ext>
            </a:extLst>
          </p:cNvPr>
          <p:cNvSpPr/>
          <p:nvPr/>
        </p:nvSpPr>
        <p:spPr>
          <a:xfrm rot="5400000">
            <a:off x="7045698" y="2708353"/>
            <a:ext cx="378619" cy="1200150"/>
          </a:xfrm>
          <a:prstGeom prst="mathMinus">
            <a:avLst>
              <a:gd name="adj1" fmla="val 757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>
              <a:latin typeface="FreeSet" panose="020B0503040504020204" pitchFamily="34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1809F28-A9DF-446E-BE74-126CD4F5A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943" y="510414"/>
            <a:ext cx="368709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500" dirty="0">
                <a:solidFill>
                  <a:srgbClr val="3E547B"/>
                </a:solidFill>
                <a:latin typeface="FreeSet" panose="020B0503040504020204" pitchFamily="34" charset="-52"/>
              </a:rPr>
              <a:t>Подготовка Технического Задания</a:t>
            </a:r>
          </a:p>
        </p:txBody>
      </p: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BE3C7DCD-02DE-45B5-B31D-8351C8EB93E1}"/>
              </a:ext>
            </a:extLst>
          </p:cNvPr>
          <p:cNvSpPr txBox="1">
            <a:spLocks/>
          </p:cNvSpPr>
          <p:nvPr/>
        </p:nvSpPr>
        <p:spPr bwMode="auto">
          <a:xfrm>
            <a:off x="530942" y="71832"/>
            <a:ext cx="3943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3200" b="1">
                <a:solidFill>
                  <a:srgbClr val="3E547B"/>
                </a:solidFill>
                <a:latin typeface="FreeSetBold" panose="020B0803050504020204" pitchFamily="34" charset="-52"/>
              </a:defRPr>
            </a:lvl1pPr>
          </a:lstStyle>
          <a:p>
            <a:pPr algn="l"/>
            <a:r>
              <a:rPr lang="ru-RU" sz="2400" dirty="0"/>
              <a:t>Электронные торги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03EC982-5810-E98F-0816-8C133CD7B33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4FD4E09-582D-96F3-21B9-BC859F002B6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48069" y="612475"/>
            <a:ext cx="1651203" cy="292337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Выбор СИЗ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127843E-898F-4740-304A-82CA2210FE64}"/>
              </a:ext>
            </a:extLst>
          </p:cNvPr>
          <p:cNvSpPr txBox="1"/>
          <p:nvPr/>
        </p:nvSpPr>
        <p:spPr bwMode="auto">
          <a:xfrm>
            <a:off x="6557709" y="612474"/>
            <a:ext cx="2190755" cy="87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 dirty="0">
                <a:solidFill>
                  <a:schemeClr val="bg1">
                    <a:lumMod val="85000"/>
                  </a:schemeClr>
                </a:solidFill>
                <a:cs typeface="Arial"/>
              </a:rPr>
              <a:t>Чтение и проверка сертификатов,</a:t>
            </a:r>
            <a:br>
              <a:rPr lang="ru-RU" sz="1600" dirty="0">
                <a:solidFill>
                  <a:schemeClr val="bg1">
                    <a:lumMod val="85000"/>
                  </a:schemeClr>
                </a:solidFill>
                <a:cs typeface="Arial"/>
              </a:rPr>
            </a:br>
            <a:r>
              <a:rPr lang="ru-RU" sz="1600" dirty="0">
                <a:solidFill>
                  <a:schemeClr val="bg1">
                    <a:lumMod val="85000"/>
                  </a:schemeClr>
                </a:solidFill>
                <a:cs typeface="Arial"/>
              </a:rPr>
              <a:t>деклараций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B6CB3EAF-6897-72EE-A449-8F1A6B9DCAEE}"/>
              </a:ext>
            </a:extLst>
          </p:cNvPr>
          <p:cNvSpPr txBox="1"/>
          <p:nvPr/>
        </p:nvSpPr>
        <p:spPr bwMode="auto">
          <a:xfrm>
            <a:off x="748069" y="2233373"/>
            <a:ext cx="1728192" cy="843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>
                <a:solidFill>
                  <a:schemeClr val="bg1">
                    <a:lumMod val="85000"/>
                  </a:schemeClr>
                </a:solidFill>
                <a:cs typeface="Arial"/>
              </a:rPr>
              <a:t>Проверка документов</a:t>
            </a:r>
            <a:br>
              <a:rPr lang="ru-RU" sz="1600">
                <a:solidFill>
                  <a:schemeClr val="bg1">
                    <a:lumMod val="85000"/>
                  </a:schemeClr>
                </a:solidFill>
                <a:cs typeface="Arial"/>
              </a:rPr>
            </a:br>
            <a:r>
              <a:rPr lang="ru-RU" sz="1600">
                <a:solidFill>
                  <a:schemeClr val="bg1">
                    <a:lumMod val="85000"/>
                  </a:schemeClr>
                </a:solidFill>
                <a:cs typeface="Arial"/>
              </a:rPr>
              <a:t>при приемке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8BB8EA9-CE91-7715-DC4E-AAE20B33D34F}"/>
              </a:ext>
            </a:extLst>
          </p:cNvPr>
          <p:cNvSpPr txBox="1"/>
          <p:nvPr/>
        </p:nvSpPr>
        <p:spPr bwMode="auto">
          <a:xfrm>
            <a:off x="748068" y="3867918"/>
            <a:ext cx="2599795" cy="648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>
                <a:solidFill>
                  <a:schemeClr val="bg1">
                    <a:lumMod val="85000"/>
                  </a:schemeClr>
                </a:solidFill>
                <a:cs typeface="Arial"/>
              </a:rPr>
              <a:t>Проверка брака</a:t>
            </a:r>
            <a:endParaRPr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Font typeface="Arial"/>
              <a:buNone/>
              <a:defRPr/>
            </a:pPr>
            <a:r>
              <a:rPr lang="ru-RU" sz="1600">
                <a:solidFill>
                  <a:schemeClr val="bg1">
                    <a:lumMod val="85000"/>
                  </a:schemeClr>
                </a:solidFill>
                <a:cs typeface="Arial"/>
              </a:rPr>
              <a:t>при приемке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EE99E6EE-0E05-5550-6CCE-FA950C4E32BD}"/>
              </a:ext>
            </a:extLst>
          </p:cNvPr>
          <p:cNvSpPr txBox="1"/>
          <p:nvPr/>
        </p:nvSpPr>
        <p:spPr bwMode="auto">
          <a:xfrm>
            <a:off x="7131905" y="2298009"/>
            <a:ext cx="1947893" cy="696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>
                <a:cs typeface="Arial"/>
              </a:rPr>
              <a:t>Проверка маркировки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DF5040E6-74B1-8047-6851-C09F07CA3E39}"/>
              </a:ext>
            </a:extLst>
          </p:cNvPr>
          <p:cNvSpPr txBox="1"/>
          <p:nvPr/>
        </p:nvSpPr>
        <p:spPr bwMode="auto">
          <a:xfrm>
            <a:off x="6557709" y="3717482"/>
            <a:ext cx="2371283" cy="726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>
                <a:cs typeface="Arial"/>
              </a:rPr>
              <a:t>Идентификация товара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3AE7D71-9281-47C7-5FC3-374E99BC738A}"/>
              </a:ext>
            </a:extLst>
          </p:cNvPr>
          <p:cNvSpPr/>
          <p:nvPr/>
        </p:nvSpPr>
        <p:spPr bwMode="auto">
          <a:xfrm>
            <a:off x="3114383" y="1082148"/>
            <a:ext cx="2881386" cy="2881386"/>
          </a:xfrm>
          <a:prstGeom prst="ellipse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CF3989-FC27-AFCA-78B6-EF81366EF116}"/>
              </a:ext>
            </a:extLst>
          </p:cNvPr>
          <p:cNvSpPr/>
          <p:nvPr/>
        </p:nvSpPr>
        <p:spPr bwMode="auto">
          <a:xfrm>
            <a:off x="3511938" y="2033476"/>
            <a:ext cx="2086277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3200" b="1">
                <a:solidFill>
                  <a:schemeClr val="bg1"/>
                </a:solidFill>
                <a:latin typeface="Arial"/>
                <a:cs typeface="Arial"/>
              </a:rPr>
              <a:t>Входной</a:t>
            </a:r>
            <a:br>
              <a:rPr lang="ru-RU" sz="32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3200" b="1">
                <a:solidFill>
                  <a:schemeClr val="bg1"/>
                </a:solidFill>
                <a:latin typeface="Arial"/>
                <a:cs typeface="Arial"/>
              </a:rPr>
              <a:t>контроль</a:t>
            </a:r>
            <a:endParaRPr lang="ru-RU" sz="3200">
              <a:solidFill>
                <a:schemeClr val="bg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3744E04-B07E-1FD0-C23B-70B2849BC9AC}"/>
              </a:ext>
            </a:extLst>
          </p:cNvPr>
          <p:cNvSpPr/>
          <p:nvPr/>
        </p:nvSpPr>
        <p:spPr bwMode="auto">
          <a:xfrm>
            <a:off x="2718860" y="666268"/>
            <a:ext cx="3672433" cy="3672433"/>
          </a:xfrm>
          <a:prstGeom prst="ellipse">
            <a:avLst/>
          </a:prstGeom>
          <a:noFill/>
          <a:ln cap="rnd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87CD61D-DEE0-82B6-90F2-24021526AC11}"/>
              </a:ext>
            </a:extLst>
          </p:cNvPr>
          <p:cNvSpPr/>
          <p:nvPr/>
        </p:nvSpPr>
        <p:spPr bwMode="auto">
          <a:xfrm>
            <a:off x="3247281" y="109514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CCF9A2D-C2E7-5F18-6F45-E19743228C84}"/>
              </a:ext>
            </a:extLst>
          </p:cNvPr>
          <p:cNvSpPr/>
          <p:nvPr/>
        </p:nvSpPr>
        <p:spPr bwMode="auto">
          <a:xfrm>
            <a:off x="2651833" y="2502484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386838D4-3C28-9DF3-C2AB-D8CEA3A5BDDB}"/>
              </a:ext>
            </a:extLst>
          </p:cNvPr>
          <p:cNvSpPr/>
          <p:nvPr/>
        </p:nvSpPr>
        <p:spPr bwMode="auto">
          <a:xfrm>
            <a:off x="3328814" y="3875949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8A54901-6BF7-DE4C-F67C-937467BCB047}"/>
              </a:ext>
            </a:extLst>
          </p:cNvPr>
          <p:cNvSpPr/>
          <p:nvPr/>
        </p:nvSpPr>
        <p:spPr bwMode="auto">
          <a:xfrm>
            <a:off x="5711024" y="109514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F266B83-14A5-C6E3-2B00-DFA3BD32441D}"/>
              </a:ext>
            </a:extLst>
          </p:cNvPr>
          <p:cNvSpPr/>
          <p:nvPr/>
        </p:nvSpPr>
        <p:spPr bwMode="auto">
          <a:xfrm>
            <a:off x="6307008" y="2502484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9B94F101-0CAA-F35F-C89C-7395C5CA33F3}"/>
              </a:ext>
            </a:extLst>
          </p:cNvPr>
          <p:cNvSpPr/>
          <p:nvPr/>
        </p:nvSpPr>
        <p:spPr bwMode="auto">
          <a:xfrm>
            <a:off x="5711024" y="3819159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1" name="Соединительная линия уступом 20">
            <a:extLst>
              <a:ext uri="{FF2B5EF4-FFF2-40B4-BE49-F238E27FC236}">
                <a16:creationId xmlns:a16="http://schemas.microsoft.com/office/drawing/2014/main" id="{70F8B887-28A2-885F-8844-F00029F382C7}"/>
              </a:ext>
            </a:extLst>
          </p:cNvPr>
          <p:cNvCxnSpPr>
            <a:cxnSpLocks/>
          </p:cNvCxnSpPr>
          <p:nvPr/>
        </p:nvCxnSpPr>
        <p:spPr bwMode="auto">
          <a:xfrm>
            <a:off x="2085222" y="777420"/>
            <a:ext cx="1209684" cy="371632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>
            <a:extLst>
              <a:ext uri="{FF2B5EF4-FFF2-40B4-BE49-F238E27FC236}">
                <a16:creationId xmlns:a16="http://schemas.microsoft.com/office/drawing/2014/main" id="{F2576F9E-5921-AA24-0FDE-143360DC9B5F}"/>
              </a:ext>
            </a:extLst>
          </p:cNvPr>
          <p:cNvCxnSpPr>
            <a:cxnSpLocks/>
          </p:cNvCxnSpPr>
          <p:nvPr/>
        </p:nvCxnSpPr>
        <p:spPr bwMode="auto">
          <a:xfrm flipV="1">
            <a:off x="2418995" y="3965301"/>
            <a:ext cx="958734" cy="332692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>
            <a:extLst>
              <a:ext uri="{FF2B5EF4-FFF2-40B4-BE49-F238E27FC236}">
                <a16:creationId xmlns:a16="http://schemas.microsoft.com/office/drawing/2014/main" id="{235B580C-36C1-F968-5908-955A5B76892C}"/>
              </a:ext>
            </a:extLst>
          </p:cNvPr>
          <p:cNvCxnSpPr>
            <a:cxnSpLocks/>
          </p:cNvCxnSpPr>
          <p:nvPr/>
        </p:nvCxnSpPr>
        <p:spPr bwMode="auto">
          <a:xfrm flipV="1">
            <a:off x="2080505" y="2578835"/>
            <a:ext cx="652637" cy="157181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>
            <a:extLst>
              <a:ext uri="{FF2B5EF4-FFF2-40B4-BE49-F238E27FC236}">
                <a16:creationId xmlns:a16="http://schemas.microsoft.com/office/drawing/2014/main" id="{51325D49-697C-DF45-5B1B-945D45B6CC99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5797845" y="834076"/>
            <a:ext cx="726346" cy="314975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>
            <a:extLst>
              <a:ext uri="{FF2B5EF4-FFF2-40B4-BE49-F238E27FC236}">
                <a16:creationId xmlns:a16="http://schemas.microsoft.com/office/drawing/2014/main" id="{DBD20A14-EDDC-EDFA-6358-C9807EBCA366}"/>
              </a:ext>
            </a:extLst>
          </p:cNvPr>
          <p:cNvCxnSpPr>
            <a:cxnSpLocks/>
            <a:stCxn id="9" idx="1"/>
          </p:cNvCxnSpPr>
          <p:nvPr/>
        </p:nvCxnSpPr>
        <p:spPr bwMode="auto">
          <a:xfrm rot="10800000">
            <a:off x="5798913" y="3875950"/>
            <a:ext cx="758796" cy="204771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>
            <a:extLst>
              <a:ext uri="{FF2B5EF4-FFF2-40B4-BE49-F238E27FC236}">
                <a16:creationId xmlns:a16="http://schemas.microsoft.com/office/drawing/2014/main" id="{58D9D976-9391-8A96-7991-5DE758405E05}"/>
              </a:ext>
            </a:extLst>
          </p:cNvPr>
          <p:cNvCxnSpPr>
            <a:cxnSpLocks/>
          </p:cNvCxnSpPr>
          <p:nvPr/>
        </p:nvCxnSpPr>
        <p:spPr bwMode="auto">
          <a:xfrm>
            <a:off x="6377010" y="2574493"/>
            <a:ext cx="647921" cy="173599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222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Дуга 11"/>
          <p:cNvSpPr/>
          <p:nvPr/>
        </p:nvSpPr>
        <p:spPr bwMode="auto">
          <a:xfrm rot="14726062">
            <a:off x="5632822" y="1567396"/>
            <a:ext cx="1944216" cy="1944216"/>
          </a:xfrm>
          <a:prstGeom prst="arc">
            <a:avLst>
              <a:gd name="adj1" fmla="val 16200000"/>
              <a:gd name="adj2" fmla="val 4990100"/>
            </a:avLst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Дуга 9"/>
          <p:cNvSpPr/>
          <p:nvPr/>
        </p:nvSpPr>
        <p:spPr bwMode="auto">
          <a:xfrm rot="17350533">
            <a:off x="4464092" y="1848278"/>
            <a:ext cx="1944216" cy="1944216"/>
          </a:xfrm>
          <a:prstGeom prst="arc">
            <a:avLst>
              <a:gd name="adj1" fmla="val 16200000"/>
              <a:gd name="adj2" fmla="val 4990100"/>
            </a:avLst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 bwMode="auto">
          <a:xfrm>
            <a:off x="5022142" y="2585124"/>
            <a:ext cx="2441890" cy="2441890"/>
          </a:xfrm>
          <a:prstGeom prst="ellipse">
            <a:avLst/>
          </a:prstGeom>
          <a:solidFill>
            <a:srgbClr val="5B8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 bwMode="auto">
          <a:xfrm>
            <a:off x="6582375" y="82728"/>
            <a:ext cx="2441890" cy="2441890"/>
          </a:xfrm>
          <a:prstGeom prst="ellipse">
            <a:avLst/>
          </a:prstGeom>
          <a:solidFill>
            <a:srgbClr val="7F9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5191701" y="3411530"/>
            <a:ext cx="2102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Маркировка</a:t>
            </a:r>
            <a:br>
              <a:rPr lang="ru-RU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на изделии</a:t>
            </a:r>
          </a:p>
        </p:txBody>
      </p:sp>
      <p:sp>
        <p:nvSpPr>
          <p:cNvPr id="6" name="Дуга 5"/>
          <p:cNvSpPr/>
          <p:nvPr/>
        </p:nvSpPr>
        <p:spPr bwMode="auto">
          <a:xfrm rot="13803215">
            <a:off x="-1799848" y="-2207019"/>
            <a:ext cx="6063745" cy="6120681"/>
          </a:xfrm>
          <a:prstGeom prst="arc">
            <a:avLst>
              <a:gd name="adj1" fmla="val 5298305"/>
              <a:gd name="adj2" fmla="val 15997908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 bwMode="auto">
          <a:xfrm>
            <a:off x="2106964" y="1387376"/>
            <a:ext cx="2866018" cy="2866018"/>
          </a:xfrm>
          <a:prstGeom prst="ellipse">
            <a:avLst/>
          </a:prstGeom>
          <a:solidFill>
            <a:srgbClr val="476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061117" y="2425296"/>
            <a:ext cx="2961025" cy="986234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Сертификат</a:t>
            </a:r>
            <a:b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Декларация</a:t>
            </a:r>
          </a:p>
          <a:p>
            <a:pPr marL="0" indent="0" algn="ctr">
              <a:buNone/>
              <a:defRPr/>
            </a:pP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6758878" y="918165"/>
            <a:ext cx="2088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Протоколы</a:t>
            </a:r>
            <a:br>
              <a:rPr lang="ru-RU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к сертификату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32278" y="114974"/>
            <a:ext cx="4219634" cy="9290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defRPr/>
            </a:pPr>
            <a:r>
              <a:rPr lang="ru-RU" sz="2800" b="1" dirty="0">
                <a:latin typeface="Arial"/>
                <a:cs typeface="Arial"/>
              </a:rPr>
              <a:t>Идентификация товара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A260036-2780-466A-B929-B70D99ACFDA6}"/>
              </a:ext>
            </a:extLst>
          </p:cNvPr>
          <p:cNvGrpSpPr/>
          <p:nvPr/>
        </p:nvGrpSpPr>
        <p:grpSpPr>
          <a:xfrm>
            <a:off x="121983" y="2841000"/>
            <a:ext cx="2088884" cy="1518635"/>
            <a:chOff x="488635" y="1615156"/>
            <a:chExt cx="2088884" cy="1518635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BE2BDA56-A4D1-4CF8-9D6B-CA4F5B9C988A}"/>
                </a:ext>
              </a:extLst>
            </p:cNvPr>
            <p:cNvSpPr/>
            <p:nvPr/>
          </p:nvSpPr>
          <p:spPr bwMode="auto">
            <a:xfrm>
              <a:off x="773760" y="1615156"/>
              <a:ext cx="1518635" cy="1518635"/>
            </a:xfrm>
            <a:prstGeom prst="ellipse">
              <a:avLst/>
            </a:prstGeom>
            <a:solidFill>
              <a:srgbClr val="7F9C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E48C988-105C-4FE2-BBBC-9D702BD6A713}"/>
                </a:ext>
              </a:extLst>
            </p:cNvPr>
            <p:cNvSpPr/>
            <p:nvPr/>
          </p:nvSpPr>
          <p:spPr bwMode="auto">
            <a:xfrm>
              <a:off x="488635" y="2189807"/>
              <a:ext cx="20888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latin typeface="Arial"/>
                  <a:cs typeface="Arial"/>
                </a:rPr>
                <a:t>УПД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539552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60952" y="1075501"/>
            <a:ext cx="4608000" cy="406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6030" y="1075501"/>
            <a:ext cx="4572000" cy="4068000"/>
          </a:xfrm>
          <a:prstGeom prst="rect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ru-RU" dirty="0">
              <a:solidFill>
                <a:srgbClr val="375174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1419622"/>
            <a:ext cx="3672408" cy="1099247"/>
          </a:xfrm>
          <a:prstGeom prst="rect">
            <a:avLst/>
          </a:prstGeom>
        </p:spPr>
        <p:txBody>
          <a:bodyPr wrap="square" lIns="71564" tIns="35782" rIns="71564" bIns="35782"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проверить подлинность сертификата?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36968" y="1419622"/>
            <a:ext cx="2714952" cy="1119306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lvl="0">
              <a:defRPr/>
            </a:pP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Сертификат </a:t>
            </a:r>
            <a:b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b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декларация ?</a:t>
            </a:r>
          </a:p>
        </p:txBody>
      </p:sp>
      <p:pic>
        <p:nvPicPr>
          <p:cNvPr id="6146" name="Picture 2" descr="C:\Users\makarova\Desktop\Обучение_презентации_Бонни_слайд\иконки\decision-making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97646"/>
            <a:ext cx="1574304" cy="157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karova\Desktop\Обучение_презентации_Бонни_слайд\иконки\1568475854_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987" y="2797649"/>
            <a:ext cx="1667751" cy="165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9776" y="212796"/>
            <a:ext cx="3217572" cy="52320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ru-RU" sz="2800" b="1" dirty="0">
                <a:solidFill>
                  <a:srgbClr val="244060"/>
                </a:solidFill>
                <a:latin typeface="Arial"/>
                <a:ea typeface="+mj-ea"/>
                <a:cs typeface="Arial"/>
              </a:rPr>
              <a:t>СЕРТИФИКАЦИЯ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8584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48069" y="612475"/>
            <a:ext cx="1651203" cy="292337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1600" dirty="0">
                <a:latin typeface="Arial"/>
                <a:cs typeface="Arial"/>
              </a:rPr>
              <a:t>Выбор СИЗ</a:t>
            </a:r>
          </a:p>
        </p:txBody>
      </p:sp>
      <p:sp>
        <p:nvSpPr>
          <p:cNvPr id="5" name="Объект 2"/>
          <p:cNvSpPr txBox="1"/>
          <p:nvPr/>
        </p:nvSpPr>
        <p:spPr bwMode="auto">
          <a:xfrm>
            <a:off x="6557709" y="612474"/>
            <a:ext cx="2190755" cy="87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 dirty="0">
                <a:cs typeface="Arial"/>
              </a:rPr>
              <a:t>Чтение и проверка сертификатов,</a:t>
            </a:r>
            <a:br>
              <a:rPr lang="ru-RU" sz="1600" dirty="0">
                <a:cs typeface="Arial"/>
              </a:rPr>
            </a:br>
            <a:r>
              <a:rPr lang="ru-RU" sz="1600" dirty="0">
                <a:cs typeface="Arial"/>
              </a:rPr>
              <a:t>деклараций</a:t>
            </a:r>
          </a:p>
        </p:txBody>
      </p:sp>
      <p:sp>
        <p:nvSpPr>
          <p:cNvPr id="6" name="Объект 2"/>
          <p:cNvSpPr txBox="1"/>
          <p:nvPr/>
        </p:nvSpPr>
        <p:spPr bwMode="auto">
          <a:xfrm>
            <a:off x="748069" y="2233373"/>
            <a:ext cx="1728192" cy="843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>
                <a:cs typeface="Arial"/>
              </a:rPr>
              <a:t>Проверка документов</a:t>
            </a:r>
            <a:br>
              <a:rPr lang="ru-RU" sz="1600">
                <a:cs typeface="Arial"/>
              </a:rPr>
            </a:br>
            <a:r>
              <a:rPr lang="ru-RU" sz="1600">
                <a:cs typeface="Arial"/>
              </a:rPr>
              <a:t>при приемке</a:t>
            </a:r>
          </a:p>
        </p:txBody>
      </p:sp>
      <p:sp>
        <p:nvSpPr>
          <p:cNvPr id="7" name="Объект 2"/>
          <p:cNvSpPr txBox="1"/>
          <p:nvPr/>
        </p:nvSpPr>
        <p:spPr bwMode="auto">
          <a:xfrm>
            <a:off x="748068" y="3867918"/>
            <a:ext cx="2599795" cy="648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>
                <a:cs typeface="Arial"/>
              </a:rPr>
              <a:t>Проверка брака</a:t>
            </a:r>
            <a:endParaRPr/>
          </a:p>
          <a:p>
            <a:pPr marL="0" indent="0">
              <a:buFont typeface="Arial"/>
              <a:buNone/>
              <a:defRPr/>
            </a:pPr>
            <a:r>
              <a:rPr lang="ru-RU" sz="1600">
                <a:cs typeface="Arial"/>
              </a:rPr>
              <a:t>при приемке</a:t>
            </a:r>
          </a:p>
        </p:txBody>
      </p:sp>
      <p:sp>
        <p:nvSpPr>
          <p:cNvPr id="8" name="Объект 2"/>
          <p:cNvSpPr txBox="1"/>
          <p:nvPr/>
        </p:nvSpPr>
        <p:spPr bwMode="auto">
          <a:xfrm>
            <a:off x="7131905" y="2298009"/>
            <a:ext cx="1947893" cy="696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>
                <a:cs typeface="Arial"/>
              </a:rPr>
              <a:t>Проверка маркировки</a:t>
            </a:r>
          </a:p>
        </p:txBody>
      </p:sp>
      <p:sp>
        <p:nvSpPr>
          <p:cNvPr id="9" name="Объект 2"/>
          <p:cNvSpPr txBox="1"/>
          <p:nvPr/>
        </p:nvSpPr>
        <p:spPr bwMode="auto">
          <a:xfrm>
            <a:off x="6557709" y="3717482"/>
            <a:ext cx="2371283" cy="726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>
                <a:cs typeface="Arial"/>
              </a:rPr>
              <a:t>Идентификация товара</a:t>
            </a:r>
          </a:p>
        </p:txBody>
      </p:sp>
      <p:sp>
        <p:nvSpPr>
          <p:cNvPr id="12" name="Овал 11"/>
          <p:cNvSpPr/>
          <p:nvPr/>
        </p:nvSpPr>
        <p:spPr bwMode="auto">
          <a:xfrm>
            <a:off x="3114383" y="1082148"/>
            <a:ext cx="2881386" cy="2881386"/>
          </a:xfrm>
          <a:prstGeom prst="ellipse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511938" y="2033476"/>
            <a:ext cx="2086277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3200" b="1">
                <a:solidFill>
                  <a:schemeClr val="bg1"/>
                </a:solidFill>
                <a:latin typeface="Arial"/>
                <a:cs typeface="Arial"/>
              </a:rPr>
              <a:t>Входной</a:t>
            </a:r>
            <a:br>
              <a:rPr lang="ru-RU" sz="32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3200" b="1">
                <a:solidFill>
                  <a:schemeClr val="bg1"/>
                </a:solidFill>
                <a:latin typeface="Arial"/>
                <a:cs typeface="Arial"/>
              </a:rPr>
              <a:t>контроль</a:t>
            </a:r>
            <a:endParaRPr lang="ru-RU" sz="3200">
              <a:solidFill>
                <a:schemeClr val="bg1"/>
              </a:solidFill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2718860" y="666268"/>
            <a:ext cx="3672433" cy="3672433"/>
          </a:xfrm>
          <a:prstGeom prst="ellipse">
            <a:avLst/>
          </a:prstGeom>
          <a:noFill/>
          <a:ln cap="rnd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 bwMode="auto">
          <a:xfrm>
            <a:off x="3247281" y="109514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 bwMode="auto">
          <a:xfrm>
            <a:off x="2651833" y="2502484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 bwMode="auto">
          <a:xfrm>
            <a:off x="3328814" y="3875949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 bwMode="auto">
          <a:xfrm>
            <a:off x="5711024" y="109514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 bwMode="auto">
          <a:xfrm>
            <a:off x="6307008" y="2502484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 bwMode="auto">
          <a:xfrm>
            <a:off x="5711024" y="3819159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1" name="Соединительная линия уступом 20"/>
          <p:cNvCxnSpPr>
            <a:cxnSpLocks/>
          </p:cNvCxnSpPr>
          <p:nvPr/>
        </p:nvCxnSpPr>
        <p:spPr bwMode="auto">
          <a:xfrm>
            <a:off x="2085222" y="777420"/>
            <a:ext cx="1209684" cy="371632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cxnSpLocks/>
          </p:cNvCxnSpPr>
          <p:nvPr/>
        </p:nvCxnSpPr>
        <p:spPr bwMode="auto">
          <a:xfrm flipV="1">
            <a:off x="2418995" y="3965301"/>
            <a:ext cx="958734" cy="332692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>
            <a:cxnSpLocks/>
          </p:cNvCxnSpPr>
          <p:nvPr/>
        </p:nvCxnSpPr>
        <p:spPr bwMode="auto">
          <a:xfrm flipV="1">
            <a:off x="2080505" y="2578835"/>
            <a:ext cx="652637" cy="157181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cxnSpLocks/>
          </p:cNvCxnSpPr>
          <p:nvPr/>
        </p:nvCxnSpPr>
        <p:spPr bwMode="auto">
          <a:xfrm rot="10800000" flipV="1">
            <a:off x="5797845" y="834076"/>
            <a:ext cx="726346" cy="314975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>
            <a:cxnSpLocks/>
            <a:stCxn id="9" idx="1"/>
          </p:cNvCxnSpPr>
          <p:nvPr/>
        </p:nvCxnSpPr>
        <p:spPr bwMode="auto">
          <a:xfrm rot="10800000">
            <a:off x="5798913" y="3875950"/>
            <a:ext cx="758796" cy="204771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cxnSpLocks/>
          </p:cNvCxnSpPr>
          <p:nvPr/>
        </p:nvCxnSpPr>
        <p:spPr bwMode="auto">
          <a:xfrm>
            <a:off x="6377010" y="2574493"/>
            <a:ext cx="647921" cy="173599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076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-2604137" y="-740618"/>
            <a:ext cx="6329553" cy="6329553"/>
          </a:xfrm>
          <a:prstGeom prst="ellipse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83568" y="3275573"/>
            <a:ext cx="3312368" cy="33123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347615"/>
            <a:ext cx="2808312" cy="12846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4" tIns="35782" rIns="71564" bIns="35782" anchor="ctr">
            <a:normAutofit fontScale="90000"/>
          </a:bodyPr>
          <a:lstStyle/>
          <a:p>
            <a:pPr algn="l" eaLnBrk="0" hangingPunct="0"/>
            <a:r>
              <a:rPr lang="ru-RU" sz="2800" b="1" dirty="0">
                <a:solidFill>
                  <a:schemeClr val="bg1"/>
                </a:solidFill>
                <a:latin typeface="Verdana Pro Light"/>
                <a:ea typeface="+mn-ea"/>
                <a:cs typeface="Arial" charset="0"/>
              </a:rPr>
              <a:t>СЕРТИФИКАТ </a:t>
            </a:r>
            <a:br>
              <a:rPr lang="ru-RU" sz="2800" b="1" dirty="0">
                <a:solidFill>
                  <a:schemeClr val="bg1"/>
                </a:solidFill>
                <a:latin typeface="Verdana Pro Light"/>
                <a:ea typeface="+mn-ea"/>
                <a:cs typeface="Arial" charset="0"/>
              </a:rPr>
            </a:br>
            <a:r>
              <a:rPr lang="ru-RU" sz="2800" b="1" dirty="0">
                <a:solidFill>
                  <a:schemeClr val="bg1"/>
                </a:solidFill>
                <a:latin typeface="Verdana Pro Light"/>
                <a:ea typeface="+mn-ea"/>
                <a:cs typeface="Arial" charset="0"/>
              </a:rPr>
              <a:t>ИЛИ </a:t>
            </a:r>
            <a:br>
              <a:rPr lang="ru-RU" sz="2800" b="1" dirty="0">
                <a:solidFill>
                  <a:schemeClr val="bg1"/>
                </a:solidFill>
                <a:latin typeface="Verdana Pro Light"/>
                <a:ea typeface="+mn-ea"/>
                <a:cs typeface="Arial" charset="0"/>
              </a:rPr>
            </a:br>
            <a:r>
              <a:rPr lang="ru-RU" sz="2800" b="1" dirty="0">
                <a:solidFill>
                  <a:schemeClr val="bg1"/>
                </a:solidFill>
                <a:latin typeface="Verdana Pro Light"/>
                <a:ea typeface="+mn-ea"/>
                <a:cs typeface="Arial" charset="0"/>
              </a:rPr>
              <a:t>ДЕКЛАРАЦИЯ </a:t>
            </a:r>
          </a:p>
        </p:txBody>
      </p:sp>
      <p:sp>
        <p:nvSpPr>
          <p:cNvPr id="34820" name="Прямоугольник 2"/>
          <p:cNvSpPr>
            <a:spLocks noChangeArrowheads="1"/>
          </p:cNvSpPr>
          <p:nvPr/>
        </p:nvSpPr>
        <p:spPr bwMode="auto">
          <a:xfrm>
            <a:off x="3869060" y="952069"/>
            <a:ext cx="5239072" cy="25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564" tIns="35782" rIns="71564" bIns="35782">
            <a:spAutoFit/>
          </a:bodyPr>
          <a:lstStyle/>
          <a:p>
            <a:r>
              <a:rPr lang="ru-RU" sz="1400" b="1" dirty="0">
                <a:latin typeface="Verdana Pro Light"/>
              </a:rPr>
              <a:t>Степень риска причинения вреда пользователю:</a:t>
            </a:r>
          </a:p>
          <a:p>
            <a:endParaRPr lang="ru-RU" sz="800" b="1" dirty="0">
              <a:latin typeface="Verdana Pro Light"/>
            </a:endParaRPr>
          </a:p>
          <a:p>
            <a:r>
              <a:rPr lang="ru-RU" sz="1400" dirty="0">
                <a:latin typeface="Verdana Pro Light"/>
              </a:rPr>
              <a:t>1) </a:t>
            </a:r>
            <a:r>
              <a:rPr lang="ru-RU" sz="1400" b="1" dirty="0">
                <a:latin typeface="Verdana Pro Light"/>
              </a:rPr>
              <a:t>первый</a:t>
            </a:r>
            <a:r>
              <a:rPr lang="ru-RU" sz="1400" dirty="0">
                <a:latin typeface="Verdana Pro Light"/>
              </a:rPr>
              <a:t> класс - средства индивидуальной защиты простой конструкции, применяемые в условиях с минимальными рисками причинения вреда пользователю, которые подлежат </a:t>
            </a:r>
            <a:r>
              <a:rPr lang="ru-RU" sz="1400" b="1" dirty="0">
                <a:latin typeface="Verdana Pro Light"/>
              </a:rPr>
              <a:t>декларированию</a:t>
            </a:r>
            <a:r>
              <a:rPr lang="ru-RU" sz="1400" dirty="0">
                <a:latin typeface="Verdana Pro Light"/>
              </a:rPr>
              <a:t> соответствия</a:t>
            </a:r>
          </a:p>
          <a:p>
            <a:r>
              <a:rPr lang="ru-RU" sz="800" dirty="0">
                <a:latin typeface="Verdana Pro Light"/>
              </a:rPr>
              <a:t> </a:t>
            </a:r>
          </a:p>
          <a:p>
            <a:pPr>
              <a:defRPr/>
            </a:pPr>
            <a:r>
              <a:rPr lang="ru-RU" sz="1400" dirty="0">
                <a:latin typeface="Verdana Pro Light"/>
              </a:rPr>
              <a:t>2) </a:t>
            </a:r>
            <a:r>
              <a:rPr lang="ru-RU" sz="1400" b="1" dirty="0">
                <a:latin typeface="Verdana Pro Light"/>
              </a:rPr>
              <a:t>второй класс </a:t>
            </a:r>
            <a:r>
              <a:rPr lang="ru-RU" sz="1400" dirty="0">
                <a:latin typeface="Verdana Pro Light"/>
              </a:rPr>
              <a:t>- средства индивидуальной защиты сложной конструкции, защищающие от гибели или от опасностей, которые могут причинить необратимый вред здоровью пользователя, которые подлежат обязательной </a:t>
            </a:r>
            <a:r>
              <a:rPr lang="ru-RU" sz="1400" b="1" dirty="0">
                <a:latin typeface="Verdana Pro Light"/>
              </a:rPr>
              <a:t>сертификации</a:t>
            </a:r>
            <a:endParaRPr lang="ru-RU" sz="1400" dirty="0">
              <a:latin typeface="Verdana Pro Ligh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15875" y="4076075"/>
            <a:ext cx="8136904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prstClr val="black"/>
                </a:solidFill>
                <a:latin typeface="Verdana Pro Light"/>
              </a:rPr>
              <a:t>ПРИЛОЖЕНИЕ № 4  </a:t>
            </a:r>
          </a:p>
          <a:p>
            <a:pPr lvl="0">
              <a:defRPr/>
            </a:pPr>
            <a:r>
              <a:rPr lang="ru-RU" sz="1400" b="1" dirty="0">
                <a:solidFill>
                  <a:prstClr val="black"/>
                </a:solidFill>
                <a:latin typeface="Verdana Pro Light"/>
              </a:rPr>
              <a:t>к техническому регламенту Таможенного союза «О безопасности средств индивидуальной защиты» (ТР ТС 019/2011)</a:t>
            </a:r>
          </a:p>
          <a:p>
            <a:pPr lvl="0">
              <a:defRPr/>
            </a:pPr>
            <a:r>
              <a:rPr lang="ru-RU" sz="1400" b="1" dirty="0">
                <a:solidFill>
                  <a:prstClr val="black"/>
                </a:solidFill>
                <a:latin typeface="Verdana Pro Light"/>
              </a:rPr>
              <a:t>Ф О Р М Ы подтверждения соответствия средств индивидуальной защиты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68" y="771553"/>
            <a:ext cx="576064" cy="2215991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ru-RU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180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/>
          <a:srcRect b="23631"/>
          <a:stretch/>
        </p:blipFill>
        <p:spPr bwMode="auto">
          <a:xfrm>
            <a:off x="516464" y="894993"/>
            <a:ext cx="2586217" cy="204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07774" y="724240"/>
            <a:ext cx="2647801" cy="37776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489902" y="131111"/>
            <a:ext cx="8229600" cy="535971"/>
          </a:xfr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ru-RU" sz="2800" dirty="0">
                <a:solidFill>
                  <a:srgbClr val="244060"/>
                </a:solidFill>
                <a:latin typeface="Arial"/>
                <a:cs typeface="Arial"/>
              </a:rPr>
              <a:t>Один на всё, от всего</a:t>
            </a:r>
            <a:endParaRPr sz="2800" dirty="0">
              <a:solidFill>
                <a:srgbClr val="24406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3771412" y="681001"/>
            <a:ext cx="4767013" cy="4000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30">
              <a:defRPr/>
            </a:pPr>
            <a:r>
              <a:rPr lang="ru-RU" sz="1026" kern="0">
                <a:solidFill>
                  <a:prstClr val="black"/>
                </a:solidFill>
                <a:latin typeface="Arial"/>
                <a:cs typeface="Arial"/>
              </a:rPr>
              <a:t>Одежда специальная  мужская и женская для защиты от пониженных температур (1-2 класс защиты, для эксплуатации в I-II, III климатических поясах), ветра,  механических воздействий (истирания) и общих производственных загрязнений, </a:t>
            </a:r>
            <a:r>
              <a:rPr lang="ru-RU" sz="1026" kern="0">
                <a:solidFill>
                  <a:srgbClr val="003287"/>
                </a:solidFill>
                <a:latin typeface="Arial"/>
                <a:cs typeface="Arial"/>
              </a:rPr>
              <a:t>в том числе со световозвращающими элементами в костюмах, комплектах и отдельными предметами </a:t>
            </a:r>
            <a:br>
              <a:rPr lang="ru-RU" sz="1026" kern="0">
                <a:solidFill>
                  <a:srgbClr val="003287"/>
                </a:solidFill>
                <a:latin typeface="Arial"/>
                <a:cs typeface="Arial"/>
              </a:rPr>
            </a:br>
            <a:r>
              <a:rPr lang="ru-RU" sz="1026" kern="0">
                <a:solidFill>
                  <a:srgbClr val="003287"/>
                </a:solidFill>
                <a:latin typeface="Arial"/>
                <a:cs typeface="Arial"/>
              </a:rPr>
              <a:t>из полиэфирной, полиамидной, водонепроницаемой тканей </a:t>
            </a:r>
            <a:br>
              <a:rPr lang="ru-RU" sz="1026" kern="0">
                <a:solidFill>
                  <a:srgbClr val="003287"/>
                </a:solidFill>
                <a:latin typeface="Arial"/>
                <a:cs typeface="Arial"/>
              </a:rPr>
            </a:br>
            <a:r>
              <a:rPr lang="ru-RU" sz="1026" kern="0">
                <a:solidFill>
                  <a:srgbClr val="003287"/>
                </a:solidFill>
                <a:latin typeface="Arial"/>
                <a:cs typeface="Arial"/>
              </a:rPr>
              <a:t>с ПУ покрытием, в том числе с водоотталкивающей (ВО) отделкой, </a:t>
            </a:r>
            <a:br>
              <a:rPr lang="ru-RU" sz="1026" kern="0">
                <a:solidFill>
                  <a:srgbClr val="003287"/>
                </a:solidFill>
                <a:latin typeface="Arial"/>
                <a:cs typeface="Arial"/>
              </a:rPr>
            </a:br>
            <a:r>
              <a:rPr lang="ru-RU" sz="1026" kern="0">
                <a:solidFill>
                  <a:srgbClr val="003287"/>
                </a:solidFill>
                <a:latin typeface="Arial"/>
                <a:cs typeface="Arial"/>
              </a:rPr>
              <a:t>из полиэфирно-хлопковой ткани с водоотталкивающей (ВО) отделкой</a:t>
            </a:r>
            <a:r>
              <a:rPr lang="ru-RU" sz="1026" kern="0">
                <a:solidFill>
                  <a:prstClr val="black"/>
                </a:solidFill>
                <a:latin typeface="Arial"/>
                <a:cs typeface="Arial"/>
              </a:rPr>
              <a:t>:</a:t>
            </a:r>
            <a:br>
              <a:rPr lang="ru-RU" sz="1026" kern="0">
                <a:solidFill>
                  <a:prstClr val="black"/>
                </a:solidFill>
                <a:latin typeface="Arial"/>
                <a:cs typeface="Arial"/>
              </a:rPr>
            </a:br>
            <a:endParaRPr lang="ru-RU" sz="102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куртка мужская модель «ДРАЙВ», 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брюки  мужские  модель «ДРАЙВ»,   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костюм мужской модель «ДРАЙВ» (куртка, брюки), 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костюм  женский модель «ЛЕДИ ДРАЙВ» (куртка, брюки),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куртка женская модель «ЛЕДИ ДРАЙВ»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брюки женские модель «ЛЕДИ ДРАЙВ»,,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костюм мужской модель  «АКТИВ» ((куртка, полукомбинезон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куртка мужская модель «РЕЙНБЛОК»,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костюм мужской модель «СЕКТОР» (куртка, брюки);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куртка мужская модель «ШТУРМАН»,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куртка женская модель «МАРКА»,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брюки мужские модель «ТРЕК»;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куртка мужская модель «РУССКАЯ АЛЯСКА»,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костюм мужской модель «ВЬЮГА» (куртка, полукомбинезон),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костюм мужской модель «ИНЕЙ» (куртка, полукомбинезон),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куртка мужская модель «ЗИМОВКА»,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куртка мужская модель «ЗИМОВКА ПЛЮС»,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брюки мужские модель «ЗИМОВКА»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w="http://schemas.openxmlformats.org/wordprocessingml/2006/main" xmlns:m="http://schemas.openxmlformats.org/officeDocument/2006/math" xmlns="">
      <p:transition spd="med" advClick="1"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9868196" y="681001"/>
            <a:ext cx="4767013" cy="4000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30">
              <a:defRPr/>
            </a:pPr>
            <a:r>
              <a:rPr lang="ru-RU" sz="1026" kern="0">
                <a:solidFill>
                  <a:prstClr val="black"/>
                </a:solidFill>
                <a:latin typeface="Arial"/>
                <a:cs typeface="Arial"/>
              </a:rPr>
              <a:t>Одежда специальная  мужская и женская для защиты от пониженных температур (1-2 класс защиты, для эксплуатации в I-II, III климатических поясах), ветра,  механических воздействий (истирания) и общих производственных загрязнений, </a:t>
            </a:r>
            <a:r>
              <a:rPr lang="ru-RU" sz="1026" kern="0">
                <a:solidFill>
                  <a:srgbClr val="003287"/>
                </a:solidFill>
                <a:latin typeface="Arial"/>
                <a:cs typeface="Arial"/>
              </a:rPr>
              <a:t>в том числе со световозвращающими элементами в костюмах, комплектах и отдельными предметами </a:t>
            </a:r>
            <a:br>
              <a:rPr lang="ru-RU" sz="1026" kern="0">
                <a:solidFill>
                  <a:srgbClr val="003287"/>
                </a:solidFill>
                <a:latin typeface="Arial"/>
                <a:cs typeface="Arial"/>
              </a:rPr>
            </a:br>
            <a:r>
              <a:rPr lang="ru-RU" sz="1026" kern="0">
                <a:solidFill>
                  <a:srgbClr val="003287"/>
                </a:solidFill>
                <a:latin typeface="Arial"/>
                <a:cs typeface="Arial"/>
              </a:rPr>
              <a:t>из полиэфирной, полиамидной, водонепроницаемой тканей </a:t>
            </a:r>
            <a:br>
              <a:rPr lang="ru-RU" sz="1026" kern="0">
                <a:solidFill>
                  <a:srgbClr val="003287"/>
                </a:solidFill>
                <a:latin typeface="Arial"/>
                <a:cs typeface="Arial"/>
              </a:rPr>
            </a:br>
            <a:r>
              <a:rPr lang="ru-RU" sz="1026" kern="0">
                <a:solidFill>
                  <a:srgbClr val="003287"/>
                </a:solidFill>
                <a:latin typeface="Arial"/>
                <a:cs typeface="Arial"/>
              </a:rPr>
              <a:t>с ПУ покрытием, в том числе с водоотталкивающей (ВО) отделкой, </a:t>
            </a:r>
            <a:br>
              <a:rPr lang="ru-RU" sz="1026" kern="0">
                <a:solidFill>
                  <a:srgbClr val="003287"/>
                </a:solidFill>
                <a:latin typeface="Arial"/>
                <a:cs typeface="Arial"/>
              </a:rPr>
            </a:br>
            <a:r>
              <a:rPr lang="ru-RU" sz="1026" kern="0">
                <a:solidFill>
                  <a:srgbClr val="003287"/>
                </a:solidFill>
                <a:latin typeface="Arial"/>
                <a:cs typeface="Arial"/>
              </a:rPr>
              <a:t>из полиэфирно-хлопковой ткани с водоотталкивающей (ВО) отделкой</a:t>
            </a:r>
            <a:r>
              <a:rPr lang="ru-RU" sz="1026" kern="0">
                <a:solidFill>
                  <a:prstClr val="black"/>
                </a:solidFill>
                <a:latin typeface="Arial"/>
                <a:cs typeface="Arial"/>
              </a:rPr>
              <a:t>:</a:t>
            </a:r>
            <a:br>
              <a:rPr lang="ru-RU" sz="1026" kern="0">
                <a:solidFill>
                  <a:prstClr val="black"/>
                </a:solidFill>
                <a:latin typeface="Arial"/>
                <a:cs typeface="Arial"/>
              </a:rPr>
            </a:br>
            <a:endParaRPr lang="ru-RU" sz="102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куртка мужская модель «ДРАЙВ», 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брюки  мужские  модель «ДРАЙВ»,   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костюм мужской модель «ДРАЙВ» (куртка, брюки), 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костюм  женский модель «ЛЕДИ ДРАЙВ» (куртка, брюки),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куртка женская модель «ЛЕДИ ДРАЙВ»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брюки женские модель «ЛЕДИ ДРАЙВ»,,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костюм мужской модель  «АКТИВ» ((куртка, полукомбинезон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куртка мужская модель «РЕЙНБЛОК»,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костюм мужской модель «СЕКТОР» (куртка, брюки);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куртка мужская модель «ШТУРМАН»,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куртка женская модель «МАРКА»,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брюки мужские модель «ТРЕК»;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куртка мужская модель «РУССКАЯ АЛЯСКА»,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костюм мужской модель «ВЬЮГА» (куртка, полукомбинезон),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костюм мужской модель «ИНЕЙ» (куртка, полукомбинезон),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куртка мужская модель «ЗИМОВКА»,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куртка мужская модель «ЗИМОВКА ПЛЮС»,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marL="146624" indent="-146624" defTabSz="914230">
              <a:buFont typeface="Arial"/>
              <a:buChar char="•"/>
              <a:defRPr/>
            </a:pPr>
            <a:r>
              <a:rPr lang="ru-RU" sz="898" kern="0">
                <a:solidFill>
                  <a:prstClr val="black"/>
                </a:solidFill>
                <a:latin typeface="Arial"/>
                <a:cs typeface="Arial"/>
              </a:rPr>
              <a:t>брюки мужские модель «ЗИМОВКА»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7774" y="720973"/>
            <a:ext cx="2647801" cy="377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/>
          <a:srcRect b="23631"/>
          <a:stretch/>
        </p:blipFill>
        <p:spPr bwMode="auto">
          <a:xfrm>
            <a:off x="3411471" y="675355"/>
            <a:ext cx="5287210" cy="41909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507774" y="139384"/>
            <a:ext cx="8229600" cy="535971"/>
          </a:xfr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ru-RU" sz="2800" dirty="0">
                <a:solidFill>
                  <a:srgbClr val="244060"/>
                </a:solidFill>
                <a:latin typeface="Arial"/>
                <a:cs typeface="Arial"/>
              </a:rPr>
              <a:t>Один на всё, от всего</a:t>
            </a:r>
            <a:endParaRPr sz="2800" dirty="0">
              <a:solidFill>
                <a:srgbClr val="24406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0" b="12164"/>
          <a:stretch>
            <a:fillRect/>
          </a:stretch>
        </p:blipFill>
        <p:spPr bwMode="auto">
          <a:xfrm>
            <a:off x="420273" y="195486"/>
            <a:ext cx="4059766" cy="166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4465709" y="-3321331"/>
            <a:ext cx="6329553" cy="6329553"/>
          </a:xfrm>
          <a:prstGeom prst="ellipse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5214111" y="195486"/>
            <a:ext cx="336225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14211">
              <a:defRPr/>
            </a:pPr>
            <a:r>
              <a:rPr lang="ru-RU" alt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САЙТ РОСАККРЕДИТАЦИИ</a:t>
            </a:r>
            <a:br>
              <a:rPr lang="ru-RU" alt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ПРОВЕРКИ ЛЕГИТИМНОСТИ СЕРТИФИКАТОВ</a:t>
            </a:r>
            <a:br>
              <a:rPr lang="ru-RU" alt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ru-RU" alt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ПОИСК СЕРТИФИКАТОВ</a:t>
            </a:r>
            <a:br>
              <a:rPr lang="ru-RU" alt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ДЕКЛАРАЦИЙ</a:t>
            </a:r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1047574" y="2970625"/>
            <a:ext cx="7344816" cy="189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66" tIns="52133" rIns="104266" bIns="5213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7200" dirty="0">
                <a:solidFill>
                  <a:srgbClr val="375174"/>
                </a:solidFill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http://fsa.gov.ru/</a:t>
            </a:r>
            <a:endParaRPr lang="en-US" altLang="ru-RU" sz="7200" dirty="0">
              <a:solidFill>
                <a:srgbClr val="375174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4400" dirty="0">
              <a:solidFill>
                <a:srgbClr val="375174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6171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6732240" y="-931443"/>
            <a:ext cx="2866018" cy="2866018"/>
          </a:xfrm>
          <a:prstGeom prst="ellipse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Прямоугольник 4"/>
          <p:cNvSpPr>
            <a:spLocks noChangeArrowheads="1"/>
          </p:cNvSpPr>
          <p:nvPr/>
        </p:nvSpPr>
        <p:spPr bwMode="auto">
          <a:xfrm>
            <a:off x="6895726" y="-142358"/>
            <a:ext cx="2702532" cy="139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4" tIns="35782" rIns="71564" bIns="35782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ТР ТС 019/2011 п.4.10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24982" y="283044"/>
            <a:ext cx="3763963" cy="437043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Наименование изделия (при наличии</a:t>
            </a:r>
            <a:b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наименование модели, кода, артикула);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24983" y="848605"/>
            <a:ext cx="2888795" cy="437043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Обозначение технического регламента Таможенного союза,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24981" y="1414167"/>
            <a:ext cx="3636912" cy="609398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Сведения о документе, в соответствии</a:t>
            </a:r>
            <a:b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 которым изготовлено средство индивидуальной защиты (не ГОСТ!)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24981" y="2152085"/>
            <a:ext cx="3109020" cy="437043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Защитные свойства (буквенные обозначения, пиктограммы)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24981" y="2717645"/>
            <a:ext cx="4042966" cy="437043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Сведения о классе защиты и климатическом поясе ( для утепленной одежды)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24981" y="3283206"/>
            <a:ext cx="4140968" cy="437043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Единый знак обращения продукции на рынке государств-членов Таможенного союза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24981" y="3848766"/>
            <a:ext cx="3600400" cy="437043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Требованиях к утилизации средства индивидуальной защиты;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24982" y="4414326"/>
            <a:ext cx="3913509" cy="437043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Наименование изготовителя и (или) его товарный знак (при наличии); </a:t>
            </a: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4" b="1030"/>
          <a:stretch/>
        </p:blipFill>
        <p:spPr bwMode="auto">
          <a:xfrm>
            <a:off x="1" y="-1755"/>
            <a:ext cx="2915816" cy="5160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Соединительная линия уступом 2"/>
          <p:cNvCxnSpPr>
            <a:endCxn id="5" idx="1"/>
          </p:cNvCxnSpPr>
          <p:nvPr/>
        </p:nvCxnSpPr>
        <p:spPr>
          <a:xfrm flipV="1">
            <a:off x="323531" y="501566"/>
            <a:ext cx="2701453" cy="912600"/>
          </a:xfrm>
          <a:prstGeom prst="bentConnector3">
            <a:avLst>
              <a:gd name="adj1" fmla="val 50000"/>
            </a:avLst>
          </a:prstGeom>
          <a:ln w="19050">
            <a:solidFill>
              <a:srgbClr val="F06623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/>
          <p:nvPr/>
        </p:nvCxnSpPr>
        <p:spPr>
          <a:xfrm flipV="1">
            <a:off x="1331642" y="1036869"/>
            <a:ext cx="1747662" cy="776129"/>
          </a:xfrm>
          <a:prstGeom prst="bentConnector3">
            <a:avLst/>
          </a:prstGeom>
          <a:ln w="19050">
            <a:solidFill>
              <a:srgbClr val="F06623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/>
          <p:nvPr/>
        </p:nvCxnSpPr>
        <p:spPr>
          <a:xfrm flipV="1">
            <a:off x="2627784" y="1680652"/>
            <a:ext cx="451520" cy="257393"/>
          </a:xfrm>
          <a:prstGeom prst="bentConnector3">
            <a:avLst/>
          </a:prstGeom>
          <a:ln w="19050">
            <a:solidFill>
              <a:srgbClr val="F06623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/>
          <p:nvPr/>
        </p:nvCxnSpPr>
        <p:spPr>
          <a:xfrm flipV="1">
            <a:off x="2411762" y="2314366"/>
            <a:ext cx="595536" cy="257392"/>
          </a:xfrm>
          <a:prstGeom prst="bentConnector3">
            <a:avLst>
              <a:gd name="adj1" fmla="val 15880"/>
            </a:avLst>
          </a:prstGeom>
          <a:ln w="19050">
            <a:solidFill>
              <a:srgbClr val="F06623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/>
          <p:nvPr/>
        </p:nvCxnSpPr>
        <p:spPr>
          <a:xfrm flipV="1">
            <a:off x="1835698" y="2907061"/>
            <a:ext cx="1243608" cy="178304"/>
          </a:xfrm>
          <a:prstGeom prst="bentConnector3">
            <a:avLst/>
          </a:prstGeom>
          <a:ln w="19050">
            <a:solidFill>
              <a:srgbClr val="F06623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/>
          <p:nvPr/>
        </p:nvCxnSpPr>
        <p:spPr>
          <a:xfrm flipV="1">
            <a:off x="1835699" y="3283206"/>
            <a:ext cx="1189285" cy="337721"/>
          </a:xfrm>
          <a:prstGeom prst="bentConnector3">
            <a:avLst>
              <a:gd name="adj1" fmla="val 25439"/>
            </a:avLst>
          </a:prstGeom>
          <a:ln w="19050">
            <a:solidFill>
              <a:srgbClr val="F06623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/>
          <p:nvPr/>
        </p:nvCxnSpPr>
        <p:spPr>
          <a:xfrm rot="16200000" flipH="1">
            <a:off x="2696045" y="3694243"/>
            <a:ext cx="396747" cy="369777"/>
          </a:xfrm>
          <a:prstGeom prst="bentConnector3">
            <a:avLst/>
          </a:prstGeom>
          <a:ln w="19050">
            <a:solidFill>
              <a:srgbClr val="F06623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/>
          <p:nvPr/>
        </p:nvCxnSpPr>
        <p:spPr>
          <a:xfrm flipV="1">
            <a:off x="2483771" y="4612702"/>
            <a:ext cx="595536" cy="158883"/>
          </a:xfrm>
          <a:prstGeom prst="bentConnector3">
            <a:avLst/>
          </a:prstGeom>
          <a:ln w="19050">
            <a:solidFill>
              <a:srgbClr val="F06623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78D1FE-E330-9BF1-8E84-F5FCE38284F5}"/>
              </a:ext>
            </a:extLst>
          </p:cNvPr>
          <p:cNvSpPr/>
          <p:nvPr/>
        </p:nvSpPr>
        <p:spPr bwMode="auto">
          <a:xfrm>
            <a:off x="2980597" y="2108243"/>
            <a:ext cx="3957893" cy="101915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7930053-870A-440F-94D4-3793B1B44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065" y="2023565"/>
            <a:ext cx="1647928" cy="2356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3234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Дуга 11"/>
          <p:cNvSpPr/>
          <p:nvPr/>
        </p:nvSpPr>
        <p:spPr bwMode="auto">
          <a:xfrm rot="14726062">
            <a:off x="5193033" y="1599642"/>
            <a:ext cx="1944216" cy="1944216"/>
          </a:xfrm>
          <a:prstGeom prst="arc">
            <a:avLst>
              <a:gd name="adj1" fmla="val 16200000"/>
              <a:gd name="adj2" fmla="val 4990100"/>
            </a:avLst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Дуга 9"/>
          <p:cNvSpPr/>
          <p:nvPr/>
        </p:nvSpPr>
        <p:spPr bwMode="auto">
          <a:xfrm rot="17350533">
            <a:off x="4024303" y="1880524"/>
            <a:ext cx="1944216" cy="1944216"/>
          </a:xfrm>
          <a:prstGeom prst="arc">
            <a:avLst>
              <a:gd name="adj1" fmla="val 16200000"/>
              <a:gd name="adj2" fmla="val 4990100"/>
            </a:avLst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 bwMode="auto">
          <a:xfrm>
            <a:off x="4582353" y="2617370"/>
            <a:ext cx="2441890" cy="2441890"/>
          </a:xfrm>
          <a:prstGeom prst="ellipse">
            <a:avLst/>
          </a:prstGeom>
          <a:solidFill>
            <a:srgbClr val="446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 bwMode="auto">
          <a:xfrm>
            <a:off x="6142586" y="114974"/>
            <a:ext cx="2441890" cy="2441890"/>
          </a:xfrm>
          <a:prstGeom prst="ellipse">
            <a:avLst/>
          </a:prstGeom>
          <a:solidFill>
            <a:srgbClr val="7191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25711" y="155470"/>
            <a:ext cx="3261791" cy="531635"/>
          </a:xfr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ru-RU" sz="2800" b="1" dirty="0"/>
              <a:t>Маркировка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4840176" y="3443776"/>
            <a:ext cx="2102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Рекомендации</a:t>
            </a:r>
            <a:br>
              <a:rPr lang="ru-RU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по эксплуатации</a:t>
            </a:r>
            <a:endParaRPr/>
          </a:p>
        </p:txBody>
      </p:sp>
      <p:sp>
        <p:nvSpPr>
          <p:cNvPr id="6" name="Дуга 5"/>
          <p:cNvSpPr/>
          <p:nvPr/>
        </p:nvSpPr>
        <p:spPr bwMode="auto">
          <a:xfrm rot="13803215">
            <a:off x="-1799848" y="-2207019"/>
            <a:ext cx="6063745" cy="6120681"/>
          </a:xfrm>
          <a:prstGeom prst="arc">
            <a:avLst>
              <a:gd name="adj1" fmla="val 5298305"/>
              <a:gd name="adj2" fmla="val 15997908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 bwMode="auto">
          <a:xfrm>
            <a:off x="1667175" y="1419622"/>
            <a:ext cx="2866018" cy="2866018"/>
          </a:xfrm>
          <a:prstGeom prst="ellipse">
            <a:avLst/>
          </a:prstGeom>
          <a:solidFill>
            <a:srgbClr val="4F7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619672" y="2359514"/>
            <a:ext cx="2961025" cy="986234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2800" b="1">
                <a:solidFill>
                  <a:schemeClr val="bg1"/>
                </a:solidFill>
                <a:cs typeface="Arial"/>
              </a:rPr>
              <a:t> Основные требования</a:t>
            </a:r>
            <a:endParaRPr/>
          </a:p>
          <a:p>
            <a:pPr marL="0" indent="0" algn="ctr">
              <a:buNone/>
              <a:defRPr/>
            </a:pPr>
            <a:endParaRPr lang="ru-RU" sz="2800" b="1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6247733" y="950411"/>
            <a:ext cx="221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Трудноудаляемая маркировка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>
          <a:xfrm>
            <a:off x="0" y="0"/>
            <a:ext cx="539552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рямоугольник 4"/>
          <p:cNvSpPr>
            <a:spLocks noChangeArrowheads="1"/>
          </p:cNvSpPr>
          <p:nvPr/>
        </p:nvSpPr>
        <p:spPr bwMode="auto">
          <a:xfrm>
            <a:off x="1235287" y="143105"/>
            <a:ext cx="7190166" cy="37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4" tIns="35782" rIns="71564" bIns="35782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Маркировка  ТР ТС 019/2011 (</a:t>
            </a:r>
            <a:r>
              <a:rPr kumimoji="0" lang="ru-RU" altLang="ru-RU" b="1" i="0" u="none" strike="noStrike" kern="1200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п.4.10</a:t>
            </a:r>
            <a:r>
              <a:rPr kumimoji="0" lang="ru-RU" altLang="ru-RU" sz="2400" b="1" i="0" u="none" strike="noStrike" kern="1200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571750"/>
            <a:ext cx="1520432" cy="2571750"/>
          </a:xfrm>
          <a:prstGeom prst="rect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21059" y="2571750"/>
            <a:ext cx="1520432" cy="25717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42118" y="2571750"/>
            <a:ext cx="1520432" cy="2571750"/>
          </a:xfrm>
          <a:prstGeom prst="rect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63177" y="2571750"/>
            <a:ext cx="1520432" cy="25717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74713" y="2571750"/>
            <a:ext cx="1520432" cy="2571750"/>
          </a:xfrm>
          <a:prstGeom prst="rect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586811" y="2571750"/>
            <a:ext cx="1547664" cy="25717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714058"/>
            <a:ext cx="1520432" cy="18591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21059" y="714058"/>
            <a:ext cx="1520432" cy="1859153"/>
          </a:xfrm>
          <a:prstGeom prst="rect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42118" y="714058"/>
            <a:ext cx="1520432" cy="18591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63177" y="714058"/>
            <a:ext cx="1520432" cy="1859153"/>
          </a:xfrm>
          <a:prstGeom prst="rect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74713" y="714058"/>
            <a:ext cx="1520432" cy="18591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86811" y="714058"/>
            <a:ext cx="1547664" cy="1859153"/>
          </a:xfrm>
          <a:prstGeom prst="rect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7351" y="841810"/>
            <a:ext cx="1495849" cy="1200329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Наименование изделия (при наличии – наименование модели, кода, артикула)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89176" y="841810"/>
            <a:ext cx="1452314" cy="1015663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Обозначение технического регламента Таможенного союза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109607" y="841807"/>
            <a:ext cx="1369135" cy="1754326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Сведения о документе,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соответствии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 которым изготовлено средство индивидуальной защиты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(не ГОСТ!)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547487" y="841810"/>
            <a:ext cx="1866752" cy="830997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Защитные свойства (буквенные обозначения, пиктограммы)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247004" y="841810"/>
            <a:ext cx="1277327" cy="1384995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Сведения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классе защиты и климатическом поясе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(для утепл. одежды)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627610" y="841807"/>
            <a:ext cx="1192862" cy="1569660"/>
          </a:xfrm>
          <a:prstGeom prst="rect">
            <a:avLst/>
          </a:prstGeom>
          <a:solidFill>
            <a:srgbClr val="375174"/>
          </a:solidFill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Единый знак обращения продукции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государств-членов Таможенного союза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65088" y="2851959"/>
            <a:ext cx="1450359" cy="1015663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Требованиях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 утилизации средства индивидуальной защиты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624588" y="2851959"/>
            <a:ext cx="1450741" cy="1015663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Наименование изготовителя и (или) его товарный знак (при наличии)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093608" y="2851959"/>
            <a:ext cx="1407022" cy="1015663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Размер (при наличии)  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если костюм, то и в куртке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 брюках, п/к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601939" y="2851959"/>
            <a:ext cx="1481669" cy="1015663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Дату  (месяц, год) изготовления  - если костюм,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 и в куртке и в брюках, п/к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130818" y="2851959"/>
            <a:ext cx="1280045" cy="1200329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Сведения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способах ухода 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если костюм,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 и в куртке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 брюках, п/к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9" y="4067841"/>
            <a:ext cx="609601" cy="609601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3107242" y="4224238"/>
            <a:ext cx="1407022" cy="276999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96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en-US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100/170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en-US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176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690215" y="4224238"/>
            <a:ext cx="1407022" cy="276999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Июнь 2022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492" y="4165715"/>
            <a:ext cx="259125" cy="25912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17" y="4152490"/>
            <a:ext cx="259125" cy="25912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327" y="4121295"/>
            <a:ext cx="290323" cy="29032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86" y="4165715"/>
            <a:ext cx="259125" cy="25912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055" y="4170209"/>
            <a:ext cx="225456" cy="22545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317" y="1741423"/>
            <a:ext cx="256000" cy="288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34" y="1713970"/>
            <a:ext cx="360000" cy="360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036" y="2098042"/>
            <a:ext cx="360000" cy="3600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23" y="2123467"/>
            <a:ext cx="256000" cy="28800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82" y="2123467"/>
            <a:ext cx="256000" cy="28800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70" y="2123467"/>
            <a:ext cx="288000" cy="28800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00" y="1741423"/>
            <a:ext cx="256000" cy="28800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59" y="1741423"/>
            <a:ext cx="256000" cy="28800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08" y="2214311"/>
            <a:ext cx="292342" cy="267493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1570275" y="1949803"/>
            <a:ext cx="1407022" cy="276999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 ТС-019/2011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331" y="4121293"/>
            <a:ext cx="436318" cy="314149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7627611" y="2851959"/>
            <a:ext cx="1385123" cy="1015663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Рекомендации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эксплуатации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Указания по эксплуатации средств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1561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539552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915566"/>
            <a:ext cx="4572000" cy="42279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915566"/>
            <a:ext cx="4572000" cy="4227934"/>
          </a:xfrm>
          <a:prstGeom prst="rect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566542" y="205970"/>
            <a:ext cx="6010915" cy="487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4" tIns="35782" rIns="71564" bIns="35782" anchor="ctr"/>
          <a:lstStyle/>
          <a:p>
            <a:pPr defTabSz="914400" eaLnBrk="0" hangingPunct="0">
              <a:spcBef>
                <a:spcPts val="0"/>
              </a:spcBef>
            </a:pPr>
            <a:r>
              <a:rPr lang="ru-RU" altLang="ru-RU" sz="2400" b="1" dirty="0">
                <a:solidFill>
                  <a:srgbClr val="37517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Основное в ГОСТ 12.4.280-2014</a:t>
            </a:r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>
          <a:xfrm>
            <a:off x="6876256" y="3058038"/>
            <a:ext cx="2123728" cy="20854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Мд</a:t>
            </a:r>
            <a:r>
              <a:rPr lang="ru-RU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механических воздействий возможного захвата движущимися частями механизмов</a:t>
            </a: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8034" y="3819693"/>
            <a:ext cx="2144577" cy="1119306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костюмы, комплекты, </a:t>
            </a:r>
            <a:r>
              <a:rPr kumimoji="0" lang="ru-RU" alt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куртки,брюки,п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/комбинезоны, халаты, комбинезоны,</a:t>
            </a:r>
            <a:b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накидки, туники, головные уборы, нарукавники</a:t>
            </a:r>
            <a:b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другие </a:t>
            </a:r>
            <a:r>
              <a:rPr kumimoji="0" lang="ru-RU" alt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анал.изделия</a:t>
            </a:r>
            <a:endParaRPr kumimoji="0" lang="ru-RU" alt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286000" y="952038"/>
            <a:ext cx="0" cy="421200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876256" y="952038"/>
            <a:ext cx="0" cy="421200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0" y="3003798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716016" y="1117782"/>
            <a:ext cx="1728192" cy="1600438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</a:t>
            </a:r>
            <a:b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загрязнения</a:t>
            </a:r>
            <a:b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Зо</a:t>
            </a: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облегченная одежда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76256" y="1117784"/>
            <a:ext cx="1944216" cy="954107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механические истирания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16016" y="3058038"/>
            <a:ext cx="1334468" cy="738664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Мп</a:t>
            </a:r>
            <a:b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прокол, порез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G:\_КАТАЛОГ_ОТДЕЛА\__Product-Marketing\Makarova\Обучение_презентации_Бонни_слайд\Иконки\picto\w3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40" y="1111433"/>
            <a:ext cx="45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_КАТАЛОГ_ОТДЕЛА\__Product-Marketing\Makarova\Обучение_презентации_Бонни_слайд\Иконки\300s_whi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88" y="1111432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_КАТАЛОГ_ОТДЕЛА\__Product-Marketing\Makarova\Обучение_презентации_Бонни_слайд\Иконки\picto\w3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40" y="3141680"/>
            <a:ext cx="48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karova\Downloads\3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88" y="3141680"/>
            <a:ext cx="57532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makarova\Desktop\Обучение_презентации_Бонни_слайд\иконки\toilet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9" y="109543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195000"/>
            <a:ext cx="1800200" cy="523220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мужская и женская одежда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98740" y="2195000"/>
            <a:ext cx="1929246" cy="307777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одежда второго слоя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4944" y="915569"/>
            <a:ext cx="813043" cy="1446550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5" descr="C:\Users\makarova\Desktop\Обучение_презентации_Бонни_слайд\иконки\jeans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29" y="314781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makarova\Desktop\Обучение_презентации_Бонни_слайд\иконки\jacket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14" y="3127659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432609" y="4074083"/>
            <a:ext cx="2000334" cy="738664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кроме одноразовой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стерильной медицинской одежды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59" y="3085593"/>
            <a:ext cx="900000" cy="9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52" y="1150787"/>
            <a:ext cx="1044214" cy="1044214"/>
          </a:xfrm>
          <a:prstGeom prst="rect">
            <a:avLst/>
          </a:prstGeom>
        </p:spPr>
      </p:pic>
      <p:sp>
        <p:nvSpPr>
          <p:cNvPr id="20" name="Полилиния 19"/>
          <p:cNvSpPr/>
          <p:nvPr/>
        </p:nvSpPr>
        <p:spPr>
          <a:xfrm>
            <a:off x="2773608" y="1143560"/>
            <a:ext cx="474966" cy="1046630"/>
          </a:xfrm>
          <a:custGeom>
            <a:avLst/>
            <a:gdLst>
              <a:gd name="connsiteX0" fmla="*/ 195263 w 397669"/>
              <a:gd name="connsiteY0" fmla="*/ 0 h 876300"/>
              <a:gd name="connsiteX1" fmla="*/ 254794 w 397669"/>
              <a:gd name="connsiteY1" fmla="*/ 11906 h 876300"/>
              <a:gd name="connsiteX2" fmla="*/ 288132 w 397669"/>
              <a:gd name="connsiteY2" fmla="*/ 42863 h 876300"/>
              <a:gd name="connsiteX3" fmla="*/ 316707 w 397669"/>
              <a:gd name="connsiteY3" fmla="*/ 92869 h 876300"/>
              <a:gd name="connsiteX4" fmla="*/ 321469 w 397669"/>
              <a:gd name="connsiteY4" fmla="*/ 161925 h 876300"/>
              <a:gd name="connsiteX5" fmla="*/ 309563 w 397669"/>
              <a:gd name="connsiteY5" fmla="*/ 214313 h 876300"/>
              <a:gd name="connsiteX6" fmla="*/ 292894 w 397669"/>
              <a:gd name="connsiteY6" fmla="*/ 233363 h 876300"/>
              <a:gd name="connsiteX7" fmla="*/ 352425 w 397669"/>
              <a:gd name="connsiteY7" fmla="*/ 266700 h 876300"/>
              <a:gd name="connsiteX8" fmla="*/ 381000 w 397669"/>
              <a:gd name="connsiteY8" fmla="*/ 295275 h 876300"/>
              <a:gd name="connsiteX9" fmla="*/ 390525 w 397669"/>
              <a:gd name="connsiteY9" fmla="*/ 330994 h 876300"/>
              <a:gd name="connsiteX10" fmla="*/ 397669 w 397669"/>
              <a:gd name="connsiteY10" fmla="*/ 397669 h 876300"/>
              <a:gd name="connsiteX11" fmla="*/ 395288 w 397669"/>
              <a:gd name="connsiteY11" fmla="*/ 595313 h 876300"/>
              <a:gd name="connsiteX12" fmla="*/ 373857 w 397669"/>
              <a:gd name="connsiteY12" fmla="*/ 623888 h 876300"/>
              <a:gd name="connsiteX13" fmla="*/ 340519 w 397669"/>
              <a:gd name="connsiteY13" fmla="*/ 638175 h 876300"/>
              <a:gd name="connsiteX14" fmla="*/ 309563 w 397669"/>
              <a:gd name="connsiteY14" fmla="*/ 642938 h 876300"/>
              <a:gd name="connsiteX15" fmla="*/ 316707 w 397669"/>
              <a:gd name="connsiteY15" fmla="*/ 731044 h 876300"/>
              <a:gd name="connsiteX16" fmla="*/ 314325 w 397669"/>
              <a:gd name="connsiteY16" fmla="*/ 800100 h 876300"/>
              <a:gd name="connsiteX17" fmla="*/ 309563 w 397669"/>
              <a:gd name="connsiteY17" fmla="*/ 833438 h 876300"/>
              <a:gd name="connsiteX18" fmla="*/ 292894 w 397669"/>
              <a:gd name="connsiteY18" fmla="*/ 862013 h 876300"/>
              <a:gd name="connsiteX19" fmla="*/ 242888 w 397669"/>
              <a:gd name="connsiteY19" fmla="*/ 876300 h 876300"/>
              <a:gd name="connsiteX20" fmla="*/ 195263 w 397669"/>
              <a:gd name="connsiteY20" fmla="*/ 871538 h 876300"/>
              <a:gd name="connsiteX21" fmla="*/ 192882 w 397669"/>
              <a:gd name="connsiteY21" fmla="*/ 864394 h 876300"/>
              <a:gd name="connsiteX22" fmla="*/ 164307 w 397669"/>
              <a:gd name="connsiteY22" fmla="*/ 873919 h 876300"/>
              <a:gd name="connsiteX23" fmla="*/ 121444 w 397669"/>
              <a:gd name="connsiteY23" fmla="*/ 876300 h 876300"/>
              <a:gd name="connsiteX24" fmla="*/ 97632 w 397669"/>
              <a:gd name="connsiteY24" fmla="*/ 869156 h 876300"/>
              <a:gd name="connsiteX25" fmla="*/ 85725 w 397669"/>
              <a:gd name="connsiteY25" fmla="*/ 852488 h 876300"/>
              <a:gd name="connsiteX26" fmla="*/ 80963 w 397669"/>
              <a:gd name="connsiteY26" fmla="*/ 816769 h 876300"/>
              <a:gd name="connsiteX27" fmla="*/ 76200 w 397669"/>
              <a:gd name="connsiteY27" fmla="*/ 635794 h 876300"/>
              <a:gd name="connsiteX28" fmla="*/ 38100 w 397669"/>
              <a:gd name="connsiteY28" fmla="*/ 640556 h 876300"/>
              <a:gd name="connsiteX29" fmla="*/ 11907 w 397669"/>
              <a:gd name="connsiteY29" fmla="*/ 621506 h 876300"/>
              <a:gd name="connsiteX30" fmla="*/ 4763 w 397669"/>
              <a:gd name="connsiteY30" fmla="*/ 602456 h 876300"/>
              <a:gd name="connsiteX31" fmla="*/ 0 w 397669"/>
              <a:gd name="connsiteY31" fmla="*/ 314325 h 876300"/>
              <a:gd name="connsiteX32" fmla="*/ 14288 w 397669"/>
              <a:gd name="connsiteY32" fmla="*/ 285750 h 876300"/>
              <a:gd name="connsiteX33" fmla="*/ 35719 w 397669"/>
              <a:gd name="connsiteY33" fmla="*/ 264319 h 876300"/>
              <a:gd name="connsiteX34" fmla="*/ 80963 w 397669"/>
              <a:gd name="connsiteY34" fmla="*/ 233363 h 876300"/>
              <a:gd name="connsiteX35" fmla="*/ 111919 w 397669"/>
              <a:gd name="connsiteY35" fmla="*/ 228600 h 876300"/>
              <a:gd name="connsiteX36" fmla="*/ 78582 w 397669"/>
              <a:gd name="connsiteY36" fmla="*/ 190500 h 876300"/>
              <a:gd name="connsiteX37" fmla="*/ 66675 w 397669"/>
              <a:gd name="connsiteY37" fmla="*/ 152400 h 876300"/>
              <a:gd name="connsiteX38" fmla="*/ 71438 w 397669"/>
              <a:gd name="connsiteY38" fmla="*/ 95250 h 876300"/>
              <a:gd name="connsiteX39" fmla="*/ 85725 w 397669"/>
              <a:gd name="connsiteY39" fmla="*/ 47625 h 876300"/>
              <a:gd name="connsiteX40" fmla="*/ 111919 w 397669"/>
              <a:gd name="connsiteY40" fmla="*/ 21431 h 876300"/>
              <a:gd name="connsiteX41" fmla="*/ 195263 w 397669"/>
              <a:gd name="connsiteY41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97669" h="876300">
                <a:moveTo>
                  <a:pt x="195263" y="0"/>
                </a:moveTo>
                <a:lnTo>
                  <a:pt x="254794" y="11906"/>
                </a:lnTo>
                <a:lnTo>
                  <a:pt x="288132" y="42863"/>
                </a:lnTo>
                <a:lnTo>
                  <a:pt x="316707" y="92869"/>
                </a:lnTo>
                <a:lnTo>
                  <a:pt x="321469" y="161925"/>
                </a:lnTo>
                <a:lnTo>
                  <a:pt x="309563" y="214313"/>
                </a:lnTo>
                <a:lnTo>
                  <a:pt x="292894" y="233363"/>
                </a:lnTo>
                <a:lnTo>
                  <a:pt x="352425" y="266700"/>
                </a:lnTo>
                <a:lnTo>
                  <a:pt x="381000" y="295275"/>
                </a:lnTo>
                <a:lnTo>
                  <a:pt x="390525" y="330994"/>
                </a:lnTo>
                <a:lnTo>
                  <a:pt x="397669" y="397669"/>
                </a:lnTo>
                <a:cubicBezTo>
                  <a:pt x="396875" y="463550"/>
                  <a:pt x="396082" y="529432"/>
                  <a:pt x="395288" y="595313"/>
                </a:cubicBezTo>
                <a:lnTo>
                  <a:pt x="373857" y="623888"/>
                </a:lnTo>
                <a:lnTo>
                  <a:pt x="340519" y="638175"/>
                </a:lnTo>
                <a:lnTo>
                  <a:pt x="309563" y="642938"/>
                </a:lnTo>
                <a:lnTo>
                  <a:pt x="316707" y="731044"/>
                </a:lnTo>
                <a:lnTo>
                  <a:pt x="314325" y="800100"/>
                </a:lnTo>
                <a:lnTo>
                  <a:pt x="309563" y="833438"/>
                </a:lnTo>
                <a:lnTo>
                  <a:pt x="292894" y="862013"/>
                </a:lnTo>
                <a:lnTo>
                  <a:pt x="242888" y="876300"/>
                </a:lnTo>
                <a:lnTo>
                  <a:pt x="195263" y="871538"/>
                </a:lnTo>
                <a:lnTo>
                  <a:pt x="192882" y="864394"/>
                </a:lnTo>
                <a:lnTo>
                  <a:pt x="164307" y="873919"/>
                </a:lnTo>
                <a:lnTo>
                  <a:pt x="121444" y="876300"/>
                </a:lnTo>
                <a:lnTo>
                  <a:pt x="97632" y="869156"/>
                </a:lnTo>
                <a:lnTo>
                  <a:pt x="85725" y="852488"/>
                </a:lnTo>
                <a:lnTo>
                  <a:pt x="80963" y="816769"/>
                </a:lnTo>
                <a:lnTo>
                  <a:pt x="76200" y="635794"/>
                </a:lnTo>
                <a:lnTo>
                  <a:pt x="38100" y="640556"/>
                </a:lnTo>
                <a:lnTo>
                  <a:pt x="11907" y="621506"/>
                </a:lnTo>
                <a:lnTo>
                  <a:pt x="4763" y="602456"/>
                </a:lnTo>
                <a:cubicBezTo>
                  <a:pt x="3175" y="506412"/>
                  <a:pt x="1588" y="410369"/>
                  <a:pt x="0" y="314325"/>
                </a:cubicBezTo>
                <a:lnTo>
                  <a:pt x="14288" y="285750"/>
                </a:lnTo>
                <a:lnTo>
                  <a:pt x="35719" y="264319"/>
                </a:lnTo>
                <a:lnTo>
                  <a:pt x="80963" y="233363"/>
                </a:lnTo>
                <a:lnTo>
                  <a:pt x="111919" y="228600"/>
                </a:lnTo>
                <a:lnTo>
                  <a:pt x="78582" y="190500"/>
                </a:lnTo>
                <a:lnTo>
                  <a:pt x="66675" y="152400"/>
                </a:lnTo>
                <a:lnTo>
                  <a:pt x="71438" y="95250"/>
                </a:lnTo>
                <a:lnTo>
                  <a:pt x="85725" y="47625"/>
                </a:lnTo>
                <a:lnTo>
                  <a:pt x="111919" y="21431"/>
                </a:lnTo>
                <a:lnTo>
                  <a:pt x="195263" y="0"/>
                </a:lnTo>
                <a:close/>
              </a:path>
            </a:pathLst>
          </a:custGeom>
          <a:noFill/>
          <a:ln w="9525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2743481" y="1104669"/>
            <a:ext cx="523314" cy="1114888"/>
          </a:xfrm>
          <a:custGeom>
            <a:avLst/>
            <a:gdLst>
              <a:gd name="connsiteX0" fmla="*/ 214312 w 438150"/>
              <a:gd name="connsiteY0" fmla="*/ 0 h 933450"/>
              <a:gd name="connsiteX1" fmla="*/ 278606 w 438150"/>
              <a:gd name="connsiteY1" fmla="*/ 9525 h 933450"/>
              <a:gd name="connsiteX2" fmla="*/ 321468 w 438150"/>
              <a:gd name="connsiteY2" fmla="*/ 30956 h 933450"/>
              <a:gd name="connsiteX3" fmla="*/ 357187 w 438150"/>
              <a:gd name="connsiteY3" fmla="*/ 73818 h 933450"/>
              <a:gd name="connsiteX4" fmla="*/ 376237 w 438150"/>
              <a:gd name="connsiteY4" fmla="*/ 150018 h 933450"/>
              <a:gd name="connsiteX5" fmla="*/ 369093 w 438150"/>
              <a:gd name="connsiteY5" fmla="*/ 219075 h 933450"/>
              <a:gd name="connsiteX6" fmla="*/ 357187 w 438150"/>
              <a:gd name="connsiteY6" fmla="*/ 259556 h 933450"/>
              <a:gd name="connsiteX7" fmla="*/ 419100 w 438150"/>
              <a:gd name="connsiteY7" fmla="*/ 300037 h 933450"/>
              <a:gd name="connsiteX8" fmla="*/ 435768 w 438150"/>
              <a:gd name="connsiteY8" fmla="*/ 340518 h 933450"/>
              <a:gd name="connsiteX9" fmla="*/ 438150 w 438150"/>
              <a:gd name="connsiteY9" fmla="*/ 626268 h 933450"/>
              <a:gd name="connsiteX10" fmla="*/ 438150 w 438150"/>
              <a:gd name="connsiteY10" fmla="*/ 650081 h 933450"/>
              <a:gd name="connsiteX11" fmla="*/ 423862 w 438150"/>
              <a:gd name="connsiteY11" fmla="*/ 669131 h 933450"/>
              <a:gd name="connsiteX12" fmla="*/ 383381 w 438150"/>
              <a:gd name="connsiteY12" fmla="*/ 688181 h 933450"/>
              <a:gd name="connsiteX13" fmla="*/ 352425 w 438150"/>
              <a:gd name="connsiteY13" fmla="*/ 695325 h 933450"/>
              <a:gd name="connsiteX14" fmla="*/ 361950 w 438150"/>
              <a:gd name="connsiteY14" fmla="*/ 757237 h 933450"/>
              <a:gd name="connsiteX15" fmla="*/ 361950 w 438150"/>
              <a:gd name="connsiteY15" fmla="*/ 814387 h 933450"/>
              <a:gd name="connsiteX16" fmla="*/ 359568 w 438150"/>
              <a:gd name="connsiteY16" fmla="*/ 873918 h 933450"/>
              <a:gd name="connsiteX17" fmla="*/ 333375 w 438150"/>
              <a:gd name="connsiteY17" fmla="*/ 907256 h 933450"/>
              <a:gd name="connsiteX18" fmla="*/ 280987 w 438150"/>
              <a:gd name="connsiteY18" fmla="*/ 933450 h 933450"/>
              <a:gd name="connsiteX19" fmla="*/ 226218 w 438150"/>
              <a:gd name="connsiteY19" fmla="*/ 931068 h 933450"/>
              <a:gd name="connsiteX20" fmla="*/ 211931 w 438150"/>
              <a:gd name="connsiteY20" fmla="*/ 921543 h 933450"/>
              <a:gd name="connsiteX21" fmla="*/ 178593 w 438150"/>
              <a:gd name="connsiteY21" fmla="*/ 928687 h 933450"/>
              <a:gd name="connsiteX22" fmla="*/ 133350 w 438150"/>
              <a:gd name="connsiteY22" fmla="*/ 928687 h 933450"/>
              <a:gd name="connsiteX23" fmla="*/ 95250 w 438150"/>
              <a:gd name="connsiteY23" fmla="*/ 914400 h 933450"/>
              <a:gd name="connsiteX24" fmla="*/ 78581 w 438150"/>
              <a:gd name="connsiteY24" fmla="*/ 878681 h 933450"/>
              <a:gd name="connsiteX25" fmla="*/ 76200 w 438150"/>
              <a:gd name="connsiteY25" fmla="*/ 819150 h 933450"/>
              <a:gd name="connsiteX26" fmla="*/ 83343 w 438150"/>
              <a:gd name="connsiteY26" fmla="*/ 692943 h 933450"/>
              <a:gd name="connsiteX27" fmla="*/ 35718 w 438150"/>
              <a:gd name="connsiteY27" fmla="*/ 681037 h 933450"/>
              <a:gd name="connsiteX28" fmla="*/ 4762 w 438150"/>
              <a:gd name="connsiteY28" fmla="*/ 626268 h 933450"/>
              <a:gd name="connsiteX29" fmla="*/ 0 w 438150"/>
              <a:gd name="connsiteY29" fmla="*/ 342900 h 933450"/>
              <a:gd name="connsiteX30" fmla="*/ 28575 w 438150"/>
              <a:gd name="connsiteY30" fmla="*/ 285750 h 933450"/>
              <a:gd name="connsiteX31" fmla="*/ 73818 w 438150"/>
              <a:gd name="connsiteY31" fmla="*/ 259556 h 933450"/>
              <a:gd name="connsiteX32" fmla="*/ 100012 w 438150"/>
              <a:gd name="connsiteY32" fmla="*/ 245268 h 933450"/>
              <a:gd name="connsiteX33" fmla="*/ 76200 w 438150"/>
              <a:gd name="connsiteY33" fmla="*/ 197643 h 933450"/>
              <a:gd name="connsiteX34" fmla="*/ 73818 w 438150"/>
              <a:gd name="connsiteY34" fmla="*/ 142875 h 933450"/>
              <a:gd name="connsiteX35" fmla="*/ 78581 w 438150"/>
              <a:gd name="connsiteY35" fmla="*/ 95250 h 933450"/>
              <a:gd name="connsiteX36" fmla="*/ 100012 w 438150"/>
              <a:gd name="connsiteY36" fmla="*/ 59531 h 933450"/>
              <a:gd name="connsiteX37" fmla="*/ 128587 w 438150"/>
              <a:gd name="connsiteY37" fmla="*/ 23812 h 933450"/>
              <a:gd name="connsiteX38" fmla="*/ 214312 w 438150"/>
              <a:gd name="connsiteY38" fmla="*/ 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38150" h="933450">
                <a:moveTo>
                  <a:pt x="214312" y="0"/>
                </a:moveTo>
                <a:lnTo>
                  <a:pt x="278606" y="9525"/>
                </a:lnTo>
                <a:lnTo>
                  <a:pt x="321468" y="30956"/>
                </a:lnTo>
                <a:lnTo>
                  <a:pt x="357187" y="73818"/>
                </a:lnTo>
                <a:lnTo>
                  <a:pt x="376237" y="150018"/>
                </a:lnTo>
                <a:lnTo>
                  <a:pt x="369093" y="219075"/>
                </a:lnTo>
                <a:lnTo>
                  <a:pt x="357187" y="259556"/>
                </a:lnTo>
                <a:lnTo>
                  <a:pt x="419100" y="300037"/>
                </a:lnTo>
                <a:lnTo>
                  <a:pt x="435768" y="340518"/>
                </a:lnTo>
                <a:lnTo>
                  <a:pt x="438150" y="626268"/>
                </a:lnTo>
                <a:lnTo>
                  <a:pt x="438150" y="650081"/>
                </a:lnTo>
                <a:lnTo>
                  <a:pt x="423862" y="669131"/>
                </a:lnTo>
                <a:lnTo>
                  <a:pt x="383381" y="688181"/>
                </a:lnTo>
                <a:lnTo>
                  <a:pt x="352425" y="695325"/>
                </a:lnTo>
                <a:lnTo>
                  <a:pt x="361950" y="757237"/>
                </a:lnTo>
                <a:lnTo>
                  <a:pt x="361950" y="814387"/>
                </a:lnTo>
                <a:lnTo>
                  <a:pt x="359568" y="873918"/>
                </a:lnTo>
                <a:lnTo>
                  <a:pt x="333375" y="907256"/>
                </a:lnTo>
                <a:lnTo>
                  <a:pt x="280987" y="933450"/>
                </a:lnTo>
                <a:lnTo>
                  <a:pt x="226218" y="931068"/>
                </a:lnTo>
                <a:lnTo>
                  <a:pt x="211931" y="921543"/>
                </a:lnTo>
                <a:lnTo>
                  <a:pt x="178593" y="928687"/>
                </a:lnTo>
                <a:lnTo>
                  <a:pt x="133350" y="928687"/>
                </a:lnTo>
                <a:lnTo>
                  <a:pt x="95250" y="914400"/>
                </a:lnTo>
                <a:lnTo>
                  <a:pt x="78581" y="878681"/>
                </a:lnTo>
                <a:cubicBezTo>
                  <a:pt x="77787" y="858837"/>
                  <a:pt x="76994" y="838994"/>
                  <a:pt x="76200" y="819150"/>
                </a:cubicBezTo>
                <a:lnTo>
                  <a:pt x="83343" y="692943"/>
                </a:lnTo>
                <a:lnTo>
                  <a:pt x="35718" y="681037"/>
                </a:lnTo>
                <a:lnTo>
                  <a:pt x="4762" y="626268"/>
                </a:lnTo>
                <a:cubicBezTo>
                  <a:pt x="3175" y="531812"/>
                  <a:pt x="1587" y="437356"/>
                  <a:pt x="0" y="342900"/>
                </a:cubicBezTo>
                <a:lnTo>
                  <a:pt x="28575" y="285750"/>
                </a:lnTo>
                <a:lnTo>
                  <a:pt x="73818" y="259556"/>
                </a:lnTo>
                <a:lnTo>
                  <a:pt x="100012" y="245268"/>
                </a:lnTo>
                <a:lnTo>
                  <a:pt x="76200" y="197643"/>
                </a:lnTo>
                <a:lnTo>
                  <a:pt x="73818" y="142875"/>
                </a:lnTo>
                <a:lnTo>
                  <a:pt x="78581" y="95250"/>
                </a:lnTo>
                <a:lnTo>
                  <a:pt x="100012" y="59531"/>
                </a:lnTo>
                <a:lnTo>
                  <a:pt x="128587" y="23812"/>
                </a:lnTo>
                <a:lnTo>
                  <a:pt x="214312" y="0"/>
                </a:lnTo>
                <a:close/>
              </a:path>
            </a:pathLst>
          </a:custGeom>
          <a:noFill/>
          <a:ln w="12700" cap="rnd">
            <a:solidFill>
              <a:srgbClr val="E5501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4616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Маркировка по ТР ТС 019/2011</a:t>
            </a:r>
            <a:endParaRPr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3951" y="785823"/>
          <a:ext cx="8440492" cy="3112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9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9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21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90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90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53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05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05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42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133937"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Наименование изделия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(при наличии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модель, код, артикул)</a:t>
                      </a:r>
                      <a:endParaRPr sz="1300"/>
                    </a:p>
                  </a:txBody>
                  <a:tcPr marL="78203" marR="78203" marT="39101" marB="39101">
                    <a:lnR w="6350" algn="ctr">
                      <a:solidFill>
                        <a:schemeClr val="bg1">
                          <a:lumMod val="95000"/>
                        </a:schemeClr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lnB w="6350" algn="ctr">
                      <a:solidFill>
                        <a:schemeClr val="bg2"/>
                      </a:solidFill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Обозначение технического регламента Таможенного союза 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endParaRPr lang="ru-RU" sz="80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78203" marR="78203" marT="39101" marB="39101">
                    <a:lnL w="6350" algn="ctr">
                      <a:solidFill>
                        <a:schemeClr val="bg1">
                          <a:lumMod val="95000"/>
                        </a:schemeClr>
                      </a:solidFill>
                    </a:lnL>
                    <a:lnR w="6350" algn="ctr">
                      <a:solidFill>
                        <a:schemeClr val="bg1">
                          <a:lumMod val="95000"/>
                        </a:schemeClr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lnB w="6350" algn="ctr">
                      <a:solidFill>
                        <a:schemeClr val="bg2"/>
                      </a:solidFill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Сведения 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о документе, 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в соотв-ии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с которым изготовлено СИЗ 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(не ГОСТ!)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endParaRPr lang="ru-RU" sz="80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78203" marR="78203" marT="39101" marB="39101">
                    <a:lnL w="6350" algn="ctr">
                      <a:solidFill>
                        <a:schemeClr val="bg1">
                          <a:lumMod val="95000"/>
                        </a:schemeClr>
                      </a:solidFill>
                    </a:lnL>
                    <a:lnR w="6350" algn="ctr">
                      <a:solidFill>
                        <a:schemeClr val="bg1">
                          <a:lumMod val="95000"/>
                        </a:schemeClr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lnB w="6350" algn="ctr">
                      <a:solidFill>
                        <a:schemeClr val="bg2"/>
                      </a:solidFill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Защитные свойства (буквенные обозначения пиктограммы)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endParaRPr lang="ru-RU" sz="80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78203" marR="78203" marT="39101" marB="39101">
                    <a:lnL w="6350" algn="ctr">
                      <a:solidFill>
                        <a:schemeClr val="bg1">
                          <a:lumMod val="95000"/>
                        </a:schemeClr>
                      </a:solidFill>
                    </a:lnL>
                    <a:lnR w="6350" algn="ctr">
                      <a:solidFill>
                        <a:schemeClr val="bg1">
                          <a:lumMod val="95000"/>
                        </a:schemeClr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lnB w="6350" algn="ctr">
                      <a:solidFill>
                        <a:schemeClr val="bg2"/>
                      </a:solidFill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Сведения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о классе защиты и климатическом поясе 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(для утепленной одежды)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endParaRPr lang="ru-RU" sz="80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78203" marR="78203" marT="39101" marB="39101">
                    <a:lnL w="6350" algn="ctr">
                      <a:solidFill>
                        <a:schemeClr val="bg1">
                          <a:lumMod val="95000"/>
                        </a:schemeClr>
                      </a:solidFill>
                    </a:lnL>
                    <a:lnR w="6350" algn="ctr">
                      <a:solidFill>
                        <a:schemeClr val="bg1">
                          <a:lumMod val="95000"/>
                        </a:schemeClr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lnB w="6350" algn="ctr">
                      <a:solidFill>
                        <a:schemeClr val="bg2"/>
                      </a:solidFill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Единый знак обращения продукции 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на рынке государств-членов Таможенного союза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endParaRPr lang="ru-RU" sz="80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78203" marR="78203" marT="39101" marB="39101">
                    <a:lnL w="6350" algn="ctr">
                      <a:solidFill>
                        <a:schemeClr val="bg1">
                          <a:lumMod val="95000"/>
                        </a:schemeClr>
                      </a:solidFill>
                    </a:lnL>
                    <a:lnR w="6350" algn="ctr">
                      <a:solidFill>
                        <a:schemeClr val="bg1">
                          <a:lumMod val="95000"/>
                        </a:schemeClr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lnB w="6350" algn="ctr">
                      <a:solidFill>
                        <a:schemeClr val="bg2"/>
                      </a:solidFill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Требованиях к утилизации средства индивидуальной защиты 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endParaRPr lang="ru-RU" sz="80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78203" marR="78203" marT="39101" marB="39101">
                    <a:lnL w="6350" algn="ctr">
                      <a:solidFill>
                        <a:schemeClr val="bg1">
                          <a:lumMod val="95000"/>
                        </a:schemeClr>
                      </a:solidFill>
                    </a:lnL>
                    <a:lnR w="6350" algn="ctr">
                      <a:solidFill>
                        <a:schemeClr val="bg1">
                          <a:lumMod val="95000"/>
                        </a:schemeClr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lnB w="6350" algn="ctr">
                      <a:solidFill>
                        <a:schemeClr val="bg2"/>
                      </a:solidFill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Наименование изготовителя 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и (или) его товарный знак 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(при наличии); 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endParaRPr lang="ru-RU" sz="80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78203" marR="78203" marT="39101" marB="39101">
                    <a:lnL w="6350" algn="ctr">
                      <a:solidFill>
                        <a:schemeClr val="bg1">
                          <a:lumMod val="95000"/>
                        </a:schemeClr>
                      </a:solidFill>
                    </a:lnL>
                    <a:lnR w="6350" algn="ctr">
                      <a:solidFill>
                        <a:schemeClr val="bg1">
                          <a:lumMod val="95000"/>
                        </a:schemeClr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lnB w="6350" algn="ctr">
                      <a:solidFill>
                        <a:schemeClr val="bg2"/>
                      </a:solidFill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Сведения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о способах ухода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(5 символов)</a:t>
                      </a:r>
                      <a:endParaRPr sz="1300"/>
                    </a:p>
                  </a:txBody>
                  <a:tcPr marL="78203" marR="78203" marT="39101" marB="39101">
                    <a:lnL w="6350" algn="ctr">
                      <a:solidFill>
                        <a:schemeClr val="bg1">
                          <a:lumMod val="95000"/>
                        </a:schemeClr>
                      </a:solidFill>
                    </a:lnL>
                    <a:lnR w="6350" algn="ctr">
                      <a:solidFill>
                        <a:schemeClr val="bg1">
                          <a:lumMod val="95000"/>
                        </a:schemeClr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lnB w="6350" algn="ctr">
                      <a:solidFill>
                        <a:schemeClr val="bg2"/>
                      </a:solidFill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Дату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(месяц, год) изготовления</a:t>
                      </a:r>
                      <a:endParaRPr sz="1300"/>
                    </a:p>
                  </a:txBody>
                  <a:tcPr marL="78203" marR="78203" marT="39101" marB="39101">
                    <a:lnL w="6350" algn="ctr">
                      <a:solidFill>
                        <a:schemeClr val="bg1">
                          <a:lumMod val="95000"/>
                        </a:schemeClr>
                      </a:solidFill>
                    </a:lnL>
                    <a:lnR w="6350" algn="ctr">
                      <a:solidFill>
                        <a:schemeClr val="bg1">
                          <a:lumMod val="95000"/>
                        </a:schemeClr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lnB w="6350" algn="ctr">
                      <a:solidFill>
                        <a:schemeClr val="bg2"/>
                      </a:solidFill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Размер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(при наличии)</a:t>
                      </a:r>
                      <a:endParaRPr sz="1300"/>
                    </a:p>
                  </a:txBody>
                  <a:tcPr marL="78203" marR="78203" marT="39101" marB="39101">
                    <a:lnL w="6350" algn="ctr">
                      <a:solidFill>
                        <a:schemeClr val="bg1">
                          <a:lumMod val="95000"/>
                        </a:schemeClr>
                      </a:solidFill>
                    </a:lnL>
                    <a:lnT w="6350" algn="ctr">
                      <a:solidFill>
                        <a:schemeClr val="bg2"/>
                      </a:solidFill>
                    </a:lnT>
                    <a:lnB w="6350" algn="ctr">
                      <a:solidFill>
                        <a:schemeClr val="bg2"/>
                      </a:solidFill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9896"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Куртка мужская для защиты 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от пониженных температур, ветра механических воздействий (истирания) 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и общих производ. загрязнений</a:t>
                      </a: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b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900">
                          <a:solidFill>
                            <a:schemeClr val="tx1"/>
                          </a:solidFill>
                          <a:latin typeface="Arial Narrow"/>
                        </a:rPr>
                        <a:t>МОДЕЛЬ: «ДЖЕТСЕТ»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endParaRPr lang="ru-RU" sz="80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78203" marR="78203" marT="39101" marB="39101">
                    <a:lnR w="6350" algn="ctr">
                      <a:solidFill>
                        <a:schemeClr val="bg2"/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Arial Narrow"/>
                        </a:rPr>
                        <a:t>ТР ТС 019/2011 </a:t>
                      </a:r>
                      <a:endParaRPr sz="1300"/>
                    </a:p>
                  </a:txBody>
                  <a:tcPr marL="78203" marR="78203" marT="39101" marB="39101">
                    <a:lnL w="6350" algn="ctr">
                      <a:solidFill>
                        <a:schemeClr val="bg2"/>
                      </a:solidFill>
                    </a:lnL>
                    <a:lnR w="6350" algn="ctr">
                      <a:solidFill>
                        <a:schemeClr val="bg2"/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Arial Narrow"/>
                        </a:rPr>
                        <a:t>СТО 86546719-102-2017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endParaRPr lang="ru-RU" sz="120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78203" marR="78203" marT="39101" marB="39101">
                    <a:lnL w="6350" algn="ctr">
                      <a:solidFill>
                        <a:schemeClr val="bg2"/>
                      </a:solidFill>
                    </a:lnL>
                    <a:lnR w="6350" algn="ctr">
                      <a:solidFill>
                        <a:schemeClr val="bg2"/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Narrow"/>
                          <a:cs typeface="Times New Roman"/>
                        </a:rPr>
                        <a:t>Защитные</a:t>
                      </a:r>
                      <a:r>
                        <a:rPr lang="ru-RU" sz="12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Narrow"/>
                          <a:cs typeface="Times New Roman"/>
                        </a:rPr>
                        <a:t> свойства:        Тнв Ми З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endParaRPr lang="ru-RU" sz="120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78203" marR="78203" marT="39101" marB="39101">
                    <a:lnL w="6350" algn="ctr">
                      <a:solidFill>
                        <a:schemeClr val="bg2"/>
                      </a:solidFill>
                    </a:lnL>
                    <a:lnR w="6350" algn="ctr">
                      <a:solidFill>
                        <a:schemeClr val="bg2"/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Arial Narrow"/>
                        </a:rPr>
                        <a:t>Класс защиты: 3-4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Arial Narrow"/>
                        </a:rPr>
                        <a:t>Климатический пояс: </a:t>
                      </a:r>
                      <a:br>
                        <a:rPr lang="ru-RU" sz="1200">
                          <a:solidFill>
                            <a:schemeClr val="tx1"/>
                          </a:solidFill>
                          <a:latin typeface="Arial Narrow"/>
                        </a:rPr>
                      </a:br>
                      <a:r>
                        <a:rPr lang="ru-RU" sz="1200">
                          <a:solidFill>
                            <a:schemeClr val="tx1"/>
                          </a:solidFill>
                          <a:latin typeface="Arial Narrow"/>
                        </a:rPr>
                        <a:t>IV и «Особый» 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endParaRPr lang="ru-RU" sz="120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78203" marR="78203" marT="39101" marB="39101">
                    <a:lnL w="6350" algn="ctr">
                      <a:solidFill>
                        <a:schemeClr val="bg2"/>
                      </a:solidFill>
                    </a:lnL>
                    <a:lnR w="6350" algn="ctr">
                      <a:solidFill>
                        <a:schemeClr val="bg2"/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endParaRPr lang="ru-RU" sz="80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78203" marR="78203" marT="39101" marB="39101">
                    <a:lnL w="6350" algn="ctr">
                      <a:solidFill>
                        <a:schemeClr val="bg2"/>
                      </a:solidFill>
                    </a:lnL>
                    <a:lnR w="6350" algn="ctr">
                      <a:solidFill>
                        <a:schemeClr val="bg2"/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endParaRPr lang="ru-RU" sz="80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78203" marR="78203" marT="39101" marB="39101">
                    <a:lnL w="6350" algn="ctr">
                      <a:solidFill>
                        <a:schemeClr val="bg2"/>
                      </a:solidFill>
                    </a:lnL>
                    <a:lnR w="6350" algn="ctr">
                      <a:solidFill>
                        <a:schemeClr val="bg2"/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Изготовитель: ООО Промкомплектация</a:t>
                      </a:r>
                    </a:p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Адрес изготовителя: 142400,  Московская обл., Г. Ногинск, ул. Рогожская, д.89, офис 211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Тел.: +7 (495) 665-76-65, 665-79-79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r>
                        <a:rPr lang="ru-RU" sz="800">
                          <a:solidFill>
                            <a:schemeClr val="tx1"/>
                          </a:solidFill>
                          <a:latin typeface="Arial Narrow"/>
                        </a:rPr>
                        <a:t>Страна-изготовитель: Российская Федерация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endParaRPr lang="ru-RU" sz="80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78203" marR="78203" marT="39101" marB="39101">
                    <a:lnL w="6350" algn="ctr">
                      <a:solidFill>
                        <a:schemeClr val="bg2"/>
                      </a:solidFill>
                    </a:lnL>
                    <a:lnR w="6350" algn="ctr">
                      <a:solidFill>
                        <a:schemeClr val="bg2"/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endParaRPr lang="ru-RU" sz="80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78203" marR="78203" marT="39101" marB="39101">
                    <a:lnL w="6350" algn="ctr">
                      <a:solidFill>
                        <a:schemeClr val="bg2"/>
                      </a:solidFill>
                    </a:lnL>
                    <a:lnR w="6350" algn="ctr">
                      <a:solidFill>
                        <a:schemeClr val="bg2"/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Arial Narrow"/>
                        </a:rPr>
                        <a:t>Октябрь 2024</a:t>
                      </a:r>
                      <a:endParaRPr sz="1300"/>
                    </a:p>
                  </a:txBody>
                  <a:tcPr marL="78203" marR="78203" marT="39101" marB="39101">
                    <a:lnL w="6350" algn="ctr">
                      <a:solidFill>
                        <a:schemeClr val="bg2"/>
                      </a:solidFill>
                    </a:lnL>
                    <a:lnR w="6350" algn="ctr">
                      <a:solidFill>
                        <a:schemeClr val="bg2"/>
                      </a:solidFill>
                    </a:lnR>
                    <a:lnT w="6350" algn="ctr">
                      <a:solidFill>
                        <a:schemeClr val="bg2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Arial Narrow"/>
                        </a:rPr>
                        <a:t>рост: 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Arial Narrow"/>
                        </a:rPr>
                        <a:t>обхват груди:</a:t>
                      </a:r>
                      <a:endParaRPr sz="1300"/>
                    </a:p>
                    <a:p>
                      <a:pPr marL="0" lvl="0" indent="0" algn="l">
                        <a:defRPr/>
                      </a:pPr>
                      <a:endParaRPr lang="ru-RU" sz="120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78203" marR="78203" marT="39101" marB="39101">
                    <a:lnL w="6350" algn="ctr">
                      <a:solidFill>
                        <a:schemeClr val="bg2"/>
                      </a:solidFill>
                    </a:lnL>
                    <a:lnT w="6350" algn="ctr">
                      <a:solidFill>
                        <a:schemeClr val="bg2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5" name="Picture 1" descr="Пиктограммы Книга, EAS, Утил быт"/>
          <p:cNvPicPr>
            <a:picLocks noChangeAspect="1" noChangeArrowheads="1"/>
          </p:cNvPicPr>
          <p:nvPr/>
        </p:nvPicPr>
        <p:blipFill>
          <a:blip r:embed="rId2"/>
          <a:srcRect t="32173" b="35402"/>
          <a:stretch/>
        </p:blipFill>
        <p:spPr bwMode="auto">
          <a:xfrm>
            <a:off x="4494588" y="2017497"/>
            <a:ext cx="379916" cy="323485"/>
          </a:xfrm>
          <a:prstGeom prst="rect">
            <a:avLst/>
          </a:prstGeom>
          <a:noFill/>
        </p:spPr>
      </p:pic>
      <p:pic>
        <p:nvPicPr>
          <p:cNvPr id="26" name="Picture 2" descr="Тн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886096" y="2815657"/>
            <a:ext cx="256935" cy="294406"/>
          </a:xfrm>
          <a:prstGeom prst="rect">
            <a:avLst/>
          </a:prstGeom>
          <a:noFill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/>
          <a:srcRect l="77988" t="15034" r="12715" b="78822"/>
          <a:stretch/>
        </p:blipFill>
        <p:spPr bwMode="auto">
          <a:xfrm>
            <a:off x="3151720" y="2777129"/>
            <a:ext cx="255231" cy="338673"/>
          </a:xfrm>
          <a:prstGeom prst="rect">
            <a:avLst/>
          </a:prstGeom>
          <a:noFill/>
        </p:spPr>
      </p:pic>
      <p:pic>
        <p:nvPicPr>
          <p:cNvPr id="31" name="Picture 1" descr="Пиктограммы Книга, EAS, Утил быт"/>
          <p:cNvPicPr>
            <a:picLocks noChangeAspect="1" noChangeArrowheads="1"/>
          </p:cNvPicPr>
          <p:nvPr/>
        </p:nvPicPr>
        <p:blipFill>
          <a:blip r:embed="rId2"/>
          <a:srcRect t="62977"/>
          <a:stretch/>
        </p:blipFill>
        <p:spPr bwMode="auto">
          <a:xfrm>
            <a:off x="5206120" y="1971637"/>
            <a:ext cx="379916" cy="369346"/>
          </a:xfrm>
          <a:prstGeom prst="rect">
            <a:avLst/>
          </a:prstGeom>
          <a:noFill/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rcRect t="45502" b="6337"/>
          <a:stretch/>
        </p:blipFill>
        <p:spPr bwMode="auto">
          <a:xfrm>
            <a:off x="6794741" y="1956135"/>
            <a:ext cx="757154" cy="116404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079815" y="3235245"/>
            <a:ext cx="2021030" cy="1528146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 bwMode="auto">
          <a:xfrm>
            <a:off x="1308065" y="2544947"/>
            <a:ext cx="1466317" cy="2218445"/>
            <a:chOff x="-2168410" y="2356500"/>
            <a:chExt cx="1904693" cy="2881679"/>
          </a:xfrm>
        </p:grpSpPr>
        <p:sp>
          <p:nvSpPr>
            <p:cNvPr id="35" name="Прямоугольник: скругленные углы 34"/>
            <p:cNvSpPr/>
            <p:nvPr/>
          </p:nvSpPr>
          <p:spPr bwMode="auto">
            <a:xfrm>
              <a:off x="-2168410" y="2356500"/>
              <a:ext cx="1904693" cy="2881679"/>
            </a:xfrm>
            <a:prstGeom prst="roundRect">
              <a:avLst>
                <a:gd name="adj" fmla="val 75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30">
                <a:defRPr/>
              </a:pPr>
              <a:endParaRPr lang="ru-RU" sz="1796" ker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7"/>
            <a:srcRect t="13055"/>
            <a:stretch/>
          </p:blipFill>
          <p:spPr bwMode="auto">
            <a:xfrm>
              <a:off x="-2039040" y="2523250"/>
              <a:ext cx="1645952" cy="2548178"/>
            </a:xfrm>
            <a:prstGeom prst="rect">
              <a:avLst/>
            </a:prstGeom>
          </p:spPr>
        </p:pic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8"/>
          <a:srcRect b="42813"/>
          <a:stretch/>
        </p:blipFill>
        <p:spPr bwMode="auto">
          <a:xfrm>
            <a:off x="6665424" y="2304590"/>
            <a:ext cx="2292074" cy="2940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w="http://schemas.openxmlformats.org/wordprocessingml/2006/main" xmlns:m="http://schemas.openxmlformats.org/officeDocument/2006/math" xmlns=""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6732240" y="-931443"/>
            <a:ext cx="2866018" cy="2866018"/>
          </a:xfrm>
          <a:prstGeom prst="ellipse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Прямоугольник 4"/>
          <p:cNvSpPr>
            <a:spLocks noChangeArrowheads="1"/>
          </p:cNvSpPr>
          <p:nvPr/>
        </p:nvSpPr>
        <p:spPr bwMode="auto">
          <a:xfrm>
            <a:off x="6895726" y="-142358"/>
            <a:ext cx="2702532" cy="139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4" tIns="35782" rIns="71564" bIns="35782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ТР ТС 019/2011 п.4.10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B201218A-D2DF-4061-8EA0-23AA10E40B8B}"/>
              </a:ext>
            </a:extLst>
          </p:cNvPr>
          <p:cNvSpPr/>
          <p:nvPr/>
        </p:nvSpPr>
        <p:spPr>
          <a:xfrm>
            <a:off x="2641875" y="3240760"/>
            <a:ext cx="2866018" cy="28660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89364E1-AA79-4A30-AEC8-D7159DF6AF4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4"/>
          <a:stretch/>
        </p:blipFill>
        <p:spPr>
          <a:xfrm>
            <a:off x="3529419" y="4079409"/>
            <a:ext cx="1090930" cy="602104"/>
          </a:xfrm>
          <a:prstGeom prst="rect">
            <a:avLst/>
          </a:prstGeom>
        </p:spPr>
      </p:pic>
      <p:pic>
        <p:nvPicPr>
          <p:cNvPr id="33" name="Picture 252" descr="Размерный ярлык Универсальный c полн разм сеткой 146-212_80-164 ора 1077750">
            <a:extLst>
              <a:ext uri="{FF2B5EF4-FFF2-40B4-BE49-F238E27FC236}">
                <a16:creationId xmlns:a16="http://schemas.microsoft.com/office/drawing/2014/main" id="{CE95E71B-B6DF-4EE3-B41B-1BD644E171A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7"/>
          <a:stretch/>
        </p:blipFill>
        <p:spPr bwMode="auto">
          <a:xfrm>
            <a:off x="5210746" y="1217773"/>
            <a:ext cx="1295187" cy="18516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F8667B3-B4D0-46FB-BC8A-DD21B256D59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34777" r="3279" b="377"/>
          <a:stretch/>
        </p:blipFill>
        <p:spPr bwMode="auto">
          <a:xfrm>
            <a:off x="6963199" y="2283091"/>
            <a:ext cx="1623060" cy="185166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68" descr="Символы по уходу с расшифровкой №1">
            <a:extLst>
              <a:ext uri="{FF2B5EF4-FFF2-40B4-BE49-F238E27FC236}">
                <a16:creationId xmlns:a16="http://schemas.microsoft.com/office/drawing/2014/main" id="{48A357E0-04D8-4EDF-B8D4-ACF09B40BD49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4" b="2520"/>
          <a:stretch/>
        </p:blipFill>
        <p:spPr bwMode="auto">
          <a:xfrm>
            <a:off x="3306247" y="501566"/>
            <a:ext cx="1428730" cy="18516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2D104AA-A2D0-4B2E-A95E-262CF1DF9B7D}"/>
              </a:ext>
            </a:extLst>
          </p:cNvPr>
          <p:cNvSpPr txBox="1"/>
          <p:nvPr/>
        </p:nvSpPr>
        <p:spPr>
          <a:xfrm>
            <a:off x="3149223" y="3768484"/>
            <a:ext cx="1851325" cy="264670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 ОБЯЗАТЕЛЕН</a:t>
            </a: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4" b="1030"/>
          <a:stretch/>
        </p:blipFill>
        <p:spPr bwMode="auto">
          <a:xfrm>
            <a:off x="817245" y="230016"/>
            <a:ext cx="1834006" cy="32458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27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67E6706-A4EF-DD34-E77C-F6CE80C7DE3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6008F18-3797-E23A-58F2-E9B77C533C6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48069" y="612475"/>
            <a:ext cx="1651203" cy="292337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1600" dirty="0">
                <a:latin typeface="Arial"/>
                <a:cs typeface="Arial"/>
              </a:rPr>
              <a:t>Выбор СИЗ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E22CD0F-BCDF-3A76-EF3E-DA13AB1054DD}"/>
              </a:ext>
            </a:extLst>
          </p:cNvPr>
          <p:cNvSpPr txBox="1"/>
          <p:nvPr/>
        </p:nvSpPr>
        <p:spPr bwMode="auto">
          <a:xfrm>
            <a:off x="6557709" y="612474"/>
            <a:ext cx="2190755" cy="87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 dirty="0">
                <a:cs typeface="Arial"/>
              </a:rPr>
              <a:t>Чтение и проверка сертификатов,</a:t>
            </a:r>
            <a:br>
              <a:rPr lang="ru-RU" sz="1600" dirty="0">
                <a:cs typeface="Arial"/>
              </a:rPr>
            </a:br>
            <a:r>
              <a:rPr lang="ru-RU" sz="1600" dirty="0">
                <a:cs typeface="Arial"/>
              </a:rPr>
              <a:t>деклараций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BED6ACA-A36B-D8BF-BD84-0CC616C63BB7}"/>
              </a:ext>
            </a:extLst>
          </p:cNvPr>
          <p:cNvSpPr txBox="1"/>
          <p:nvPr/>
        </p:nvSpPr>
        <p:spPr bwMode="auto">
          <a:xfrm>
            <a:off x="748069" y="2233373"/>
            <a:ext cx="1728192" cy="843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>
                <a:solidFill>
                  <a:schemeClr val="bg1">
                    <a:lumMod val="85000"/>
                  </a:schemeClr>
                </a:solidFill>
                <a:cs typeface="Arial"/>
              </a:rPr>
              <a:t>Проверка документов</a:t>
            </a:r>
            <a:br>
              <a:rPr lang="ru-RU" sz="1600">
                <a:solidFill>
                  <a:schemeClr val="bg1">
                    <a:lumMod val="85000"/>
                  </a:schemeClr>
                </a:solidFill>
                <a:cs typeface="Arial"/>
              </a:rPr>
            </a:br>
            <a:r>
              <a:rPr lang="ru-RU" sz="1600">
                <a:solidFill>
                  <a:schemeClr val="bg1">
                    <a:lumMod val="85000"/>
                  </a:schemeClr>
                </a:solidFill>
                <a:cs typeface="Arial"/>
              </a:rPr>
              <a:t>при приемке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B9BAF39C-A23E-767B-A0ED-0AC3ED824CA3}"/>
              </a:ext>
            </a:extLst>
          </p:cNvPr>
          <p:cNvSpPr txBox="1"/>
          <p:nvPr/>
        </p:nvSpPr>
        <p:spPr bwMode="auto">
          <a:xfrm>
            <a:off x="748068" y="3867918"/>
            <a:ext cx="2599795" cy="648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>
                <a:solidFill>
                  <a:schemeClr val="bg1">
                    <a:lumMod val="85000"/>
                  </a:schemeClr>
                </a:solidFill>
                <a:cs typeface="Arial"/>
              </a:rPr>
              <a:t>Проверка брака</a:t>
            </a:r>
            <a:endParaRPr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Font typeface="Arial"/>
              <a:buNone/>
              <a:defRPr/>
            </a:pPr>
            <a:r>
              <a:rPr lang="ru-RU" sz="1600">
                <a:solidFill>
                  <a:schemeClr val="bg1">
                    <a:lumMod val="85000"/>
                  </a:schemeClr>
                </a:solidFill>
                <a:cs typeface="Arial"/>
              </a:rPr>
              <a:t>при приемке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5045E441-FE7C-2060-69D4-0EBF0497E92F}"/>
              </a:ext>
            </a:extLst>
          </p:cNvPr>
          <p:cNvSpPr txBox="1"/>
          <p:nvPr/>
        </p:nvSpPr>
        <p:spPr bwMode="auto">
          <a:xfrm>
            <a:off x="7131905" y="2298009"/>
            <a:ext cx="1947893" cy="696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>
                <a:solidFill>
                  <a:schemeClr val="bg1">
                    <a:lumMod val="85000"/>
                  </a:schemeClr>
                </a:solidFill>
                <a:cs typeface="Arial"/>
              </a:rPr>
              <a:t>Проверка маркировки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9A0A36BC-1B46-AE6A-E431-17A078DB1805}"/>
              </a:ext>
            </a:extLst>
          </p:cNvPr>
          <p:cNvSpPr txBox="1"/>
          <p:nvPr/>
        </p:nvSpPr>
        <p:spPr bwMode="auto">
          <a:xfrm>
            <a:off x="6557709" y="3717482"/>
            <a:ext cx="2371283" cy="726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>
                <a:solidFill>
                  <a:schemeClr val="bg1">
                    <a:lumMod val="85000"/>
                  </a:schemeClr>
                </a:solidFill>
                <a:cs typeface="Arial"/>
              </a:rPr>
              <a:t>Идентификация товара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87F1BCE-E7CA-AAE6-3E34-11AD45461F83}"/>
              </a:ext>
            </a:extLst>
          </p:cNvPr>
          <p:cNvSpPr/>
          <p:nvPr/>
        </p:nvSpPr>
        <p:spPr bwMode="auto">
          <a:xfrm>
            <a:off x="3114383" y="1082148"/>
            <a:ext cx="2881386" cy="2881386"/>
          </a:xfrm>
          <a:prstGeom prst="ellipse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772D48-A03D-8349-F4C4-C5EF903A2FE2}"/>
              </a:ext>
            </a:extLst>
          </p:cNvPr>
          <p:cNvSpPr/>
          <p:nvPr/>
        </p:nvSpPr>
        <p:spPr bwMode="auto">
          <a:xfrm>
            <a:off x="3511938" y="2033476"/>
            <a:ext cx="2086277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3200" b="1">
                <a:solidFill>
                  <a:schemeClr val="bg1"/>
                </a:solidFill>
                <a:latin typeface="Arial"/>
                <a:cs typeface="Arial"/>
              </a:rPr>
              <a:t>Входной</a:t>
            </a:r>
            <a:br>
              <a:rPr lang="ru-RU" sz="32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3200" b="1">
                <a:solidFill>
                  <a:schemeClr val="bg1"/>
                </a:solidFill>
                <a:latin typeface="Arial"/>
                <a:cs typeface="Arial"/>
              </a:rPr>
              <a:t>контроль</a:t>
            </a:r>
            <a:endParaRPr lang="ru-RU" sz="3200">
              <a:solidFill>
                <a:schemeClr val="bg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D73806F-F172-3D02-49FB-F7C3A79ED795}"/>
              </a:ext>
            </a:extLst>
          </p:cNvPr>
          <p:cNvSpPr/>
          <p:nvPr/>
        </p:nvSpPr>
        <p:spPr bwMode="auto">
          <a:xfrm>
            <a:off x="2718860" y="666268"/>
            <a:ext cx="3672433" cy="3672433"/>
          </a:xfrm>
          <a:prstGeom prst="ellipse">
            <a:avLst/>
          </a:prstGeom>
          <a:noFill/>
          <a:ln cap="rnd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88E229E-8A7B-E49C-7788-80FF3860C88A}"/>
              </a:ext>
            </a:extLst>
          </p:cNvPr>
          <p:cNvSpPr/>
          <p:nvPr/>
        </p:nvSpPr>
        <p:spPr bwMode="auto">
          <a:xfrm>
            <a:off x="3247281" y="109514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D1F9593D-6455-AE3E-6E2A-1853BD1D56F2}"/>
              </a:ext>
            </a:extLst>
          </p:cNvPr>
          <p:cNvSpPr/>
          <p:nvPr/>
        </p:nvSpPr>
        <p:spPr bwMode="auto">
          <a:xfrm>
            <a:off x="2651833" y="2502484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8B61B23E-94D5-8343-53A0-65E047D7F6BD}"/>
              </a:ext>
            </a:extLst>
          </p:cNvPr>
          <p:cNvSpPr/>
          <p:nvPr/>
        </p:nvSpPr>
        <p:spPr bwMode="auto">
          <a:xfrm>
            <a:off x="3328814" y="3875949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0152811-0E5D-49B8-F16A-B8A5A70C34C7}"/>
              </a:ext>
            </a:extLst>
          </p:cNvPr>
          <p:cNvSpPr/>
          <p:nvPr/>
        </p:nvSpPr>
        <p:spPr bwMode="auto">
          <a:xfrm>
            <a:off x="5711024" y="109514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F3A0E35-2E17-0BE7-804C-40B0D486EF68}"/>
              </a:ext>
            </a:extLst>
          </p:cNvPr>
          <p:cNvSpPr/>
          <p:nvPr/>
        </p:nvSpPr>
        <p:spPr bwMode="auto">
          <a:xfrm>
            <a:off x="6307008" y="2502484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9B9A6A-08C5-F342-3869-67FA4A1326DD}"/>
              </a:ext>
            </a:extLst>
          </p:cNvPr>
          <p:cNvSpPr/>
          <p:nvPr/>
        </p:nvSpPr>
        <p:spPr bwMode="auto">
          <a:xfrm>
            <a:off x="5711024" y="3819159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21" name="Соединительная линия уступом 20">
            <a:extLst>
              <a:ext uri="{FF2B5EF4-FFF2-40B4-BE49-F238E27FC236}">
                <a16:creationId xmlns:a16="http://schemas.microsoft.com/office/drawing/2014/main" id="{B43C5A01-BE04-4084-A41F-0564261AC5F0}"/>
              </a:ext>
            </a:extLst>
          </p:cNvPr>
          <p:cNvCxnSpPr>
            <a:cxnSpLocks/>
          </p:cNvCxnSpPr>
          <p:nvPr/>
        </p:nvCxnSpPr>
        <p:spPr bwMode="auto">
          <a:xfrm>
            <a:off x="2085222" y="777420"/>
            <a:ext cx="1209684" cy="371632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>
            <a:extLst>
              <a:ext uri="{FF2B5EF4-FFF2-40B4-BE49-F238E27FC236}">
                <a16:creationId xmlns:a16="http://schemas.microsoft.com/office/drawing/2014/main" id="{D5BE3A44-E91A-B25C-C3EB-E4F4E0919CD9}"/>
              </a:ext>
            </a:extLst>
          </p:cNvPr>
          <p:cNvCxnSpPr>
            <a:cxnSpLocks/>
          </p:cNvCxnSpPr>
          <p:nvPr/>
        </p:nvCxnSpPr>
        <p:spPr bwMode="auto">
          <a:xfrm flipV="1">
            <a:off x="2418995" y="3965301"/>
            <a:ext cx="958734" cy="332692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>
            <a:extLst>
              <a:ext uri="{FF2B5EF4-FFF2-40B4-BE49-F238E27FC236}">
                <a16:creationId xmlns:a16="http://schemas.microsoft.com/office/drawing/2014/main" id="{CA2599B1-0C22-87C7-74A8-DFEFED37AAD5}"/>
              </a:ext>
            </a:extLst>
          </p:cNvPr>
          <p:cNvCxnSpPr>
            <a:cxnSpLocks/>
          </p:cNvCxnSpPr>
          <p:nvPr/>
        </p:nvCxnSpPr>
        <p:spPr bwMode="auto">
          <a:xfrm flipV="1">
            <a:off x="2080505" y="2578835"/>
            <a:ext cx="652637" cy="157181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>
            <a:extLst>
              <a:ext uri="{FF2B5EF4-FFF2-40B4-BE49-F238E27FC236}">
                <a16:creationId xmlns:a16="http://schemas.microsoft.com/office/drawing/2014/main" id="{3636A156-9EBA-C12C-44C8-1E56EEBDBD3E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5797845" y="834076"/>
            <a:ext cx="726346" cy="314975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>
            <a:extLst>
              <a:ext uri="{FF2B5EF4-FFF2-40B4-BE49-F238E27FC236}">
                <a16:creationId xmlns:a16="http://schemas.microsoft.com/office/drawing/2014/main" id="{7F25EDD5-B65B-EDE5-6684-35F1205555E1}"/>
              </a:ext>
            </a:extLst>
          </p:cNvPr>
          <p:cNvCxnSpPr>
            <a:cxnSpLocks/>
            <a:stCxn id="9" idx="1"/>
          </p:cNvCxnSpPr>
          <p:nvPr/>
        </p:nvCxnSpPr>
        <p:spPr bwMode="auto">
          <a:xfrm rot="10800000">
            <a:off x="5798913" y="3875950"/>
            <a:ext cx="758796" cy="204771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>
            <a:extLst>
              <a:ext uri="{FF2B5EF4-FFF2-40B4-BE49-F238E27FC236}">
                <a16:creationId xmlns:a16="http://schemas.microsoft.com/office/drawing/2014/main" id="{D736C473-AEDD-1C3F-673B-2328E44D6467}"/>
              </a:ext>
            </a:extLst>
          </p:cNvPr>
          <p:cNvCxnSpPr>
            <a:cxnSpLocks/>
          </p:cNvCxnSpPr>
          <p:nvPr/>
        </p:nvCxnSpPr>
        <p:spPr bwMode="auto">
          <a:xfrm>
            <a:off x="6377010" y="2574493"/>
            <a:ext cx="647921" cy="173599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946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 bwMode="auto">
          <a:xfrm>
            <a:off x="-203678" y="3345601"/>
            <a:ext cx="3312368" cy="2394500"/>
          </a:xfrm>
          <a:prstGeom prst="roundRect">
            <a:avLst>
              <a:gd name="adj" fmla="val 3116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348062" y="1256805"/>
            <a:ext cx="7128594" cy="548505"/>
          </a:xfrm>
          <a:prstGeom prst="rect">
            <a:avLst/>
          </a:prstGeom>
          <a:noFill/>
          <a:ln>
            <a:noFill/>
          </a:ln>
        </p:spPr>
        <p:txBody>
          <a:bodyPr wrap="square" lIns="104287" tIns="52144" rIns="104287" bIns="52144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cs typeface="Arial"/>
              </a:rPr>
              <a:t>проверяется добуквенное соответствие информации</a:t>
            </a:r>
            <a:br>
              <a:rPr lang="ru-RU" sz="1600">
                <a:cs typeface="Arial"/>
              </a:rPr>
            </a:br>
            <a:r>
              <a:rPr lang="ru-RU" sz="1600">
                <a:cs typeface="Arial"/>
              </a:rPr>
              <a:t>в сертификате и в маркировке </a:t>
            </a:r>
            <a:endParaRPr lang="en-US" sz="1600">
              <a:cs typeface="Arial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27606" y="128496"/>
            <a:ext cx="6995962" cy="74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4" tIns="35782" rIns="71564" bIns="35782" anchor="ctr"/>
          <a:lstStyle>
            <a:defPPr>
              <a:defRPr lang="ru-RU"/>
            </a:defPPr>
            <a:lvl1pPr marR="0" lvl="0" indent="0" algn="ctr" defTabSz="91440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spc="0" normalizeH="0" baseline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algn="l"/>
            <a:r>
              <a:rPr lang="ru-RU" dirty="0"/>
              <a:t>Что проверяет Роспотребнадзор</a:t>
            </a:r>
          </a:p>
          <a:p>
            <a:pPr algn="l"/>
            <a:r>
              <a:rPr lang="ru-RU" dirty="0"/>
              <a:t>при проверке продукции</a:t>
            </a:r>
          </a:p>
        </p:txBody>
      </p:sp>
      <p:pic>
        <p:nvPicPr>
          <p:cNvPr id="2050" name="Picture 2" descr="https://rospotrebnadzor.ru/bitrix/templates/rospotrebnadzor/images/logo2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698457" y="126540"/>
            <a:ext cx="905793" cy="996373"/>
          </a:xfrm>
          <a:prstGeom prst="rect">
            <a:avLst/>
          </a:prstGeom>
          <a:noFill/>
        </p:spPr>
      </p:pic>
      <p:pic>
        <p:nvPicPr>
          <p:cNvPr id="2051" name="Picture 3" descr="C:\Users\makarova\Desktop\Обучение_презентации_Бонни_слайд\иконки\research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99592" y="1104852"/>
            <a:ext cx="2030178" cy="20301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3507854"/>
            <a:ext cx="30243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>
                <a:solidFill>
                  <a:schemeClr val="bg1"/>
                </a:solidFill>
                <a:latin typeface="Arial"/>
                <a:cs typeface="Arial"/>
              </a:rPr>
              <a:t>Все это – идентифицирующие признаки, которые отражаются </a:t>
            </a:r>
            <a:br>
              <a:rPr lang="ru-RU" sz="16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600" b="1">
                <a:solidFill>
                  <a:schemeClr val="bg1"/>
                </a:solidFill>
                <a:latin typeface="Arial"/>
                <a:cs typeface="Arial"/>
              </a:rPr>
              <a:t>в сертификате </a:t>
            </a:r>
            <a:br>
              <a:rPr lang="ru-RU" sz="16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600" b="1">
                <a:solidFill>
                  <a:schemeClr val="bg1"/>
                </a:solidFill>
                <a:latin typeface="Arial"/>
                <a:cs typeface="Arial"/>
              </a:rPr>
              <a:t>и в маркировке</a:t>
            </a: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348062" y="1927458"/>
            <a:ext cx="54109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>
                <a:latin typeface="Arial"/>
                <a:cs typeface="Arial"/>
              </a:rPr>
              <a:t>половая принадлежность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348062" y="2424197"/>
            <a:ext cx="47899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>
                <a:latin typeface="Arial"/>
                <a:cs typeface="Arial"/>
              </a:rPr>
              <a:t>состав материалов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348062" y="2884899"/>
            <a:ext cx="54109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>
                <a:latin typeface="Arial"/>
                <a:cs typeface="Arial"/>
              </a:rPr>
              <a:t>отделки материалов (ВО, МВО, НМВО)</a:t>
            </a:r>
            <a:endParaRPr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348062" y="3345601"/>
            <a:ext cx="54109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>
                <a:latin typeface="Arial"/>
                <a:cs typeface="Arial"/>
              </a:rPr>
              <a:t>покрытие материала (ПВХ, мембрана, ПУ)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348062" y="3806303"/>
            <a:ext cx="54109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>
                <a:latin typeface="Arial"/>
                <a:cs typeface="Arial"/>
              </a:rPr>
              <a:t>защитные свойства и класс защиты </a:t>
            </a:r>
            <a:endParaRPr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354848" y="4267004"/>
            <a:ext cx="37756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latin typeface="Arial"/>
                <a:cs typeface="Arial"/>
              </a:rPr>
              <a:t>комплектность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2699792" y="1353201"/>
            <a:ext cx="6444208" cy="2730717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  <a:defRPr/>
            </a:pPr>
            <a:r>
              <a:rPr lang="ru-RU"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br>
              <a:rPr lang="ru-RU"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endParaRPr lang="ru-RU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1" name="Picture 2" descr="https://rospotrebnadzor.ru/bitrix/templates/rospotrebnadzor/images/logo2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698457" y="126540"/>
            <a:ext cx="905793" cy="99637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 bwMode="auto">
          <a:xfrm>
            <a:off x="3247491" y="1149675"/>
            <a:ext cx="5616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>
                <a:latin typeface="Arial"/>
                <a:cs typeface="Arial"/>
              </a:rPr>
              <a:t>использовать сертификаты на импортную продукцию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ru-RU" sz="1600">
                <a:latin typeface="Arial"/>
                <a:cs typeface="Arial"/>
              </a:rPr>
              <a:t>                                для российской продукции и наоборот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247491" y="1794129"/>
            <a:ext cx="5075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>
                <a:latin typeface="Arial"/>
                <a:cs typeface="Arial"/>
              </a:rPr>
              <a:t>использовать сертификаты на аналогичную продукцию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247491" y="2438585"/>
            <a:ext cx="5922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>
                <a:latin typeface="Arial"/>
                <a:cs typeface="Arial"/>
              </a:rPr>
              <a:t>использовать материалы, не обладающие свойствами,   прописанными в сертификате</a:t>
            </a:r>
            <a:endParaRPr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247491" y="3083040"/>
            <a:ext cx="6005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>
                <a:latin typeface="Arial"/>
                <a:cs typeface="Arial"/>
              </a:rPr>
              <a:t>использовать сертификат на костюм для поставки </a:t>
            </a:r>
            <a:br>
              <a:rPr lang="ru-RU" sz="1600">
                <a:latin typeface="Arial"/>
                <a:cs typeface="Arial"/>
              </a:rPr>
            </a:br>
            <a:r>
              <a:rPr lang="ru-RU" sz="1600">
                <a:latin typeface="Arial"/>
                <a:cs typeface="Arial"/>
              </a:rPr>
              <a:t>куртки и брюк</a:t>
            </a:r>
            <a:endParaRPr lang="ru-RU" sz="160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247490" y="3727495"/>
            <a:ext cx="49969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latin typeface="Arial"/>
                <a:cs typeface="Arial"/>
              </a:rPr>
              <a:t>игнорировать гендерную принадлежность</a:t>
            </a:r>
            <a:endParaRPr lang="ru-RU" sz="1600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247490" y="4155926"/>
            <a:ext cx="53567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>
                <a:latin typeface="Arial"/>
                <a:cs typeface="Arial"/>
              </a:rPr>
              <a:t>игнорировать защитные свойства и класс защиты </a:t>
            </a:r>
            <a:endParaRPr/>
          </a:p>
        </p:txBody>
      </p:sp>
      <p:pic>
        <p:nvPicPr>
          <p:cNvPr id="3074" name="Picture 2" descr="C:\Users\makarova\Downloads\free-icon-stop-violence-4603168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88679" y="1287800"/>
            <a:ext cx="2054260" cy="2054260"/>
          </a:xfrm>
          <a:prstGeom prst="rect">
            <a:avLst/>
          </a:prstGeom>
          <a:noFill/>
        </p:spPr>
      </p:pic>
      <p:sp>
        <p:nvSpPr>
          <p:cNvPr id="16" name="Скругленный прямоугольник 15"/>
          <p:cNvSpPr/>
          <p:nvPr/>
        </p:nvSpPr>
        <p:spPr bwMode="auto">
          <a:xfrm>
            <a:off x="-252536" y="3345601"/>
            <a:ext cx="3312368" cy="2394500"/>
          </a:xfrm>
          <a:prstGeom prst="roundRect">
            <a:avLst>
              <a:gd name="adj" fmla="val 3116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28904" y="3619772"/>
            <a:ext cx="2774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>
                <a:solidFill>
                  <a:schemeClr val="bg1"/>
                </a:solidFill>
                <a:latin typeface="Arial"/>
                <a:cs typeface="Arial"/>
              </a:rPr>
              <a:t>Несоблюдение этих правил служит признаком контрафактной продукции,</a:t>
            </a:r>
            <a:br>
              <a:rPr lang="ru-RU" sz="14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400">
                <a:solidFill>
                  <a:schemeClr val="bg1"/>
                </a:solidFill>
                <a:latin typeface="Arial"/>
                <a:cs typeface="Arial"/>
              </a:rPr>
              <a:t>то есть не соответствующей документам о подтверждении соответствия </a:t>
            </a:r>
            <a:endParaRPr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5B007BA-11F1-44B9-43E7-D311E0622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06" y="128496"/>
            <a:ext cx="6995962" cy="74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4" tIns="35782" rIns="71564" bIns="35782" anchor="ctr"/>
          <a:lstStyle>
            <a:defPPr>
              <a:defRPr lang="ru-RU"/>
            </a:defPPr>
            <a:lvl1pPr marR="0" lvl="0" indent="0" algn="ctr" defTabSz="91440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spc="0" normalizeH="0" baseline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algn="l"/>
            <a:r>
              <a:rPr lang="ru-RU" dirty="0"/>
              <a:t>Что проверяет Роспотребнадзор</a:t>
            </a:r>
          </a:p>
          <a:p>
            <a:pPr algn="l"/>
            <a:r>
              <a:rPr lang="ru-RU" dirty="0"/>
              <a:t>при проверке продукции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/>
          <p:nvPr/>
        </p:nvSpPr>
        <p:spPr bwMode="auto">
          <a:xfrm>
            <a:off x="6732240" y="195486"/>
            <a:ext cx="216024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4" tIns="35782" rIns="71564" bIns="35782" anchor="ctr"/>
          <a:lstStyle>
            <a:defPPr>
              <a:defRPr lang="ru-RU"/>
            </a:defPPr>
            <a:lvl1pPr marR="0" lvl="0" indent="0" defTabSz="91440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spc="0" normalizeH="0" baseline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algn="r"/>
            <a:r>
              <a:rPr lang="ru-RU" sz="1800" dirty="0"/>
              <a:t>РЕКОМЕНДАЦИИ</a:t>
            </a:r>
            <a:br>
              <a:rPr lang="ru-RU" sz="1800" dirty="0"/>
            </a:br>
            <a:r>
              <a:rPr lang="ru-RU" sz="1800" dirty="0"/>
              <a:t>ПО ЭКСПЛУАТАЦИИ</a:t>
            </a:r>
            <a:endParaRPr sz="1800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/>
        </p:blipFill>
        <p:spPr bwMode="auto">
          <a:xfrm>
            <a:off x="-3895" y="-854"/>
            <a:ext cx="6671825" cy="514435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 bwMode="auto">
          <a:xfrm>
            <a:off x="4860032" y="1406090"/>
            <a:ext cx="6120680" cy="576064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5004048" y="267494"/>
            <a:ext cx="3755465" cy="7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4" tIns="35782" rIns="71564" bIns="35782" anchor="ctr"/>
          <a:lstStyle>
            <a:defPPr>
              <a:defRPr lang="ru-RU"/>
            </a:defPPr>
            <a:lvl1pPr marR="0" lvl="0" indent="0" defTabSz="91440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spc="0" normalizeH="0" baseline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r>
              <a:rPr lang="ru-RU" sz="2000" dirty="0"/>
              <a:t>ТЕХНИЧЕСКИЙ РЕГЛАМЕНТ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4048" y="1517991"/>
            <a:ext cx="4104456" cy="398562"/>
          </a:xfrm>
          <a:prstGeom prst="rect">
            <a:avLst/>
          </a:prstGeom>
        </p:spPr>
        <p:txBody>
          <a:bodyPr lIns="70955" tIns="35478" rIns="70955" bIns="35478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algn="l">
              <a:defRPr/>
            </a:pPr>
            <a:r>
              <a:rPr lang="ru-RU" sz="1800" b="1">
                <a:solidFill>
                  <a:schemeClr val="bg1"/>
                </a:solidFill>
                <a:latin typeface="Arial"/>
                <a:cs typeface="Arial"/>
              </a:rPr>
              <a:t>? НА ЧТО ОБРАЩАТЬ ВНИМАНИЕ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t="19093" r="18879" b="11486"/>
          <a:stretch/>
        </p:blipFill>
        <p:spPr bwMode="auto">
          <a:xfrm>
            <a:off x="-252536" y="-668610"/>
            <a:ext cx="5154250" cy="5904656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076056" y="2237445"/>
            <a:ext cx="3888432" cy="245691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0955" tIns="35478" rIns="70955" bIns="35478">
            <a:spAutoFit/>
          </a:bodyPr>
          <a:lstStyle>
            <a:lvl1pPr defTabSz="76200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1pPr>
            <a:lvl2pPr defTabSz="76200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2pPr>
            <a:lvl3pPr defTabSz="76200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3pPr>
            <a:lvl4pPr defTabSz="76200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4pPr>
            <a:lvl5pPr defTabSz="76200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5pPr>
            <a:lvl6pPr marL="2514600" indent="-228600" defTabSz="76200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»"/>
              <a:defRPr sz="20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6pPr>
            <a:lvl7pPr marL="2971800" indent="-228600" defTabSz="76200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»"/>
              <a:defRPr sz="20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7pPr>
            <a:lvl8pPr marL="3429000" indent="-228600" defTabSz="76200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»"/>
              <a:defRPr sz="20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8pPr>
            <a:lvl9pPr marL="3886200" indent="-228600" defTabSz="76200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»"/>
              <a:defRPr sz="20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9pPr>
          </a:lstStyle>
          <a:p>
            <a:pPr>
              <a:spcBef>
                <a:spcPts val="0"/>
              </a:spcBef>
              <a:buFont typeface="Times New Roman"/>
              <a:buNone/>
              <a:defRPr/>
            </a:pPr>
            <a:r>
              <a:rPr lang="ru-RU" sz="1800">
                <a:solidFill>
                  <a:schemeClr val="tx1"/>
                </a:solidFill>
                <a:latin typeface="Arial"/>
                <a:cs typeface="Arial"/>
              </a:rPr>
              <a:t>Маркировка:</a:t>
            </a:r>
          </a:p>
          <a:p>
            <a:pPr marL="194424" indent="-194424">
              <a:spcBef>
                <a:spcPts val="0"/>
              </a:spcBef>
              <a:buFontTx/>
              <a:buChar char="-"/>
              <a:defRPr/>
            </a:pPr>
            <a:endParaRPr lang="ru-RU" sz="1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ru-RU" sz="1800">
                <a:solidFill>
                  <a:schemeClr val="tx1"/>
                </a:solidFill>
                <a:latin typeface="Arial"/>
                <a:cs typeface="Arial"/>
              </a:rPr>
              <a:t>Указан знак Ростест</a:t>
            </a:r>
            <a:br>
              <a:rPr lang="ru-RU" sz="1800">
                <a:solidFill>
                  <a:schemeClr val="tx1"/>
                </a:solidFill>
                <a:latin typeface="Arial"/>
                <a:cs typeface="Arial"/>
              </a:rPr>
            </a:br>
            <a:endParaRPr lang="ru-RU" sz="1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ru-RU" sz="1800">
                <a:solidFill>
                  <a:schemeClr val="tx1"/>
                </a:solidFill>
                <a:latin typeface="Arial"/>
                <a:cs typeface="Arial"/>
              </a:rPr>
              <a:t>Указан отменённый ГОСТ</a:t>
            </a:r>
            <a:br>
              <a:rPr lang="ru-RU" sz="1800">
                <a:solidFill>
                  <a:schemeClr val="tx1"/>
                </a:solidFill>
                <a:latin typeface="Arial"/>
                <a:cs typeface="Arial"/>
              </a:rPr>
            </a:br>
            <a:endParaRPr lang="ru-RU" sz="1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ru-RU" sz="1800">
                <a:solidFill>
                  <a:schemeClr val="tx1"/>
                </a:solidFill>
                <a:latin typeface="Arial"/>
                <a:cs typeface="Arial"/>
              </a:rPr>
              <a:t>Не указаны идентифицирующие признаки (модель, артикул) </a:t>
            </a:r>
          </a:p>
          <a:p>
            <a:pPr>
              <a:spcBef>
                <a:spcPts val="0"/>
              </a:spcBef>
              <a:buFont typeface="Times New Roman"/>
              <a:buNone/>
              <a:defRPr/>
            </a:pPr>
            <a:endParaRPr lang="ru-RU" sz="110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9" name="Соединительная линия уступом 8"/>
          <p:cNvCxnSpPr>
            <a:cxnSpLocks/>
          </p:cNvCxnSpPr>
          <p:nvPr/>
        </p:nvCxnSpPr>
        <p:spPr bwMode="auto">
          <a:xfrm>
            <a:off x="1403648" y="1347614"/>
            <a:ext cx="3744416" cy="1440160"/>
          </a:xfrm>
          <a:prstGeom prst="bentConnector3">
            <a:avLst>
              <a:gd name="adj1" fmla="val 50000"/>
            </a:avLst>
          </a:prstGeom>
          <a:ln w="25400" cap="rnd">
            <a:solidFill>
              <a:srgbClr val="FF0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>
            <a:cxnSpLocks/>
          </p:cNvCxnSpPr>
          <p:nvPr/>
        </p:nvCxnSpPr>
        <p:spPr bwMode="auto">
          <a:xfrm>
            <a:off x="3131840" y="2139702"/>
            <a:ext cx="2016224" cy="1161746"/>
          </a:xfrm>
          <a:prstGeom prst="bentConnector3">
            <a:avLst>
              <a:gd name="adj1" fmla="val 50000"/>
            </a:avLst>
          </a:prstGeom>
          <a:ln w="25400" cap="rnd">
            <a:solidFill>
              <a:srgbClr val="FF0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cxnSpLocks/>
          </p:cNvCxnSpPr>
          <p:nvPr/>
        </p:nvCxnSpPr>
        <p:spPr bwMode="auto">
          <a:xfrm>
            <a:off x="1763687" y="2931790"/>
            <a:ext cx="3384376" cy="936104"/>
          </a:xfrm>
          <a:prstGeom prst="bentConnector3">
            <a:avLst>
              <a:gd name="adj1" fmla="val 50000"/>
            </a:avLst>
          </a:prstGeom>
          <a:ln w="25400" cap="rnd">
            <a:solidFill>
              <a:srgbClr val="FF0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 bwMode="auto">
          <a:xfrm>
            <a:off x="5076056" y="3562572"/>
            <a:ext cx="32912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100">
                <a:latin typeface="Arial"/>
                <a:cs typeface="Arial"/>
              </a:rPr>
              <a:t>ГОСТ от повышенных температур, а защита Тр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004048" y="2355726"/>
            <a:ext cx="3963754" cy="14566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0955" tIns="35478" rIns="70955" bIns="35478">
            <a:spAutoFit/>
          </a:bodyPr>
          <a:lstStyle>
            <a:lvl1pPr defTabSz="76200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1pPr>
            <a:lvl2pPr defTabSz="76200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2pPr>
            <a:lvl3pPr defTabSz="76200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3pPr>
            <a:lvl4pPr defTabSz="76200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4pPr>
            <a:lvl5pPr defTabSz="76200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5pPr>
            <a:lvl6pPr marL="2514600" indent="-228600" defTabSz="76200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»"/>
              <a:defRPr sz="20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6pPr>
            <a:lvl7pPr marL="2971800" indent="-228600" defTabSz="76200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»"/>
              <a:defRPr sz="20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7pPr>
            <a:lvl8pPr marL="3429000" indent="-228600" defTabSz="76200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»"/>
              <a:defRPr sz="20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8pPr>
            <a:lvl9pPr marL="3886200" indent="-228600" defTabSz="76200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»"/>
              <a:defRPr sz="2000">
                <a:solidFill>
                  <a:srgbClr val="000000"/>
                </a:solidFill>
                <a:latin typeface="Calibri"/>
                <a:ea typeface="Arial Unicode MS"/>
                <a:cs typeface="Arial Unicode MS"/>
              </a:defRPr>
            </a:lvl9pPr>
          </a:lstStyle>
          <a:p>
            <a:pPr>
              <a:spcBef>
                <a:spcPts val="0"/>
              </a:spcBef>
              <a:buFont typeface="Times New Roman"/>
              <a:buNone/>
              <a:defRPr/>
            </a:pPr>
            <a:r>
              <a:rPr lang="ru-RU" sz="1800">
                <a:solidFill>
                  <a:schemeClr val="tx1"/>
                </a:solidFill>
                <a:latin typeface="Arial"/>
                <a:cs typeface="Arial"/>
              </a:rPr>
              <a:t>Что не так?</a:t>
            </a:r>
            <a:endParaRPr/>
          </a:p>
          <a:p>
            <a:pPr>
              <a:spcBef>
                <a:spcPts val="0"/>
              </a:spcBef>
              <a:buFont typeface="Times New Roman"/>
              <a:buNone/>
              <a:defRPr/>
            </a:pPr>
            <a:endParaRPr lang="ru-RU" sz="18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ru-RU" sz="1800">
                <a:solidFill>
                  <a:schemeClr val="tx1"/>
                </a:solidFill>
                <a:latin typeface="Arial"/>
                <a:cs typeface="Arial"/>
              </a:rPr>
              <a:t>Не существует защитного свойства МВО, МУ, это свойство относится</a:t>
            </a:r>
            <a:br>
              <a:rPr lang="ru-RU" sz="18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ru-RU" sz="1800">
                <a:solidFill>
                  <a:schemeClr val="tx1"/>
                </a:solidFill>
                <a:latin typeface="Arial"/>
                <a:cs typeface="Arial"/>
              </a:rPr>
              <a:t>к тканям</a:t>
            </a:r>
          </a:p>
        </p:txBody>
      </p:sp>
      <p:grpSp>
        <p:nvGrpSpPr>
          <p:cNvPr id="14" name="Группа 13"/>
          <p:cNvGrpSpPr/>
          <p:nvPr/>
        </p:nvGrpSpPr>
        <p:grpSpPr bwMode="auto">
          <a:xfrm>
            <a:off x="0" y="-65848"/>
            <a:ext cx="4560646" cy="5275196"/>
            <a:chOff x="0" y="-65848"/>
            <a:chExt cx="4560646" cy="527519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rcRect l="21260" r="21464"/>
            <a:stretch/>
          </p:blipFill>
          <p:spPr bwMode="auto">
            <a:xfrm>
              <a:off x="0" y="-65848"/>
              <a:ext cx="4560646" cy="5275196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 bwMode="auto">
            <a:xfrm>
              <a:off x="1763687" y="3507854"/>
              <a:ext cx="162983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1" name="Скругленный прямоугольник 10"/>
          <p:cNvSpPr/>
          <p:nvPr/>
        </p:nvSpPr>
        <p:spPr bwMode="auto">
          <a:xfrm>
            <a:off x="4860032" y="1406090"/>
            <a:ext cx="6120680" cy="576064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004048" y="1517991"/>
            <a:ext cx="4104456" cy="398562"/>
          </a:xfrm>
          <a:prstGeom prst="rect">
            <a:avLst/>
          </a:prstGeom>
        </p:spPr>
        <p:txBody>
          <a:bodyPr lIns="70955" tIns="35478" rIns="70955" bIns="35478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algn="l">
              <a:defRPr/>
            </a:pPr>
            <a:r>
              <a:rPr lang="ru-RU" sz="1800" b="1">
                <a:solidFill>
                  <a:schemeClr val="bg1"/>
                </a:solidFill>
                <a:latin typeface="Arial"/>
                <a:cs typeface="Arial"/>
              </a:rPr>
              <a:t>? НА ЧТО ОБРАЩАТЬ ВНИМАНИЕ</a:t>
            </a:r>
          </a:p>
        </p:txBody>
      </p:sp>
      <p:cxnSp>
        <p:nvCxnSpPr>
          <p:cNvPr id="13" name="Соединительная линия уступом 12"/>
          <p:cNvCxnSpPr>
            <a:cxnSpLocks/>
          </p:cNvCxnSpPr>
          <p:nvPr/>
        </p:nvCxnSpPr>
        <p:spPr bwMode="auto">
          <a:xfrm>
            <a:off x="2195736" y="1717272"/>
            <a:ext cx="2952327" cy="1214518"/>
          </a:xfrm>
          <a:prstGeom prst="bentConnector3">
            <a:avLst>
              <a:gd name="adj1" fmla="val 50000"/>
            </a:avLst>
          </a:prstGeom>
          <a:ln w="25400" cap="rnd">
            <a:solidFill>
              <a:srgbClr val="FF00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8889C93-8CF3-7164-5014-724E8A60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267494"/>
            <a:ext cx="3755465" cy="7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4" tIns="35782" rIns="71564" bIns="35782" anchor="ctr"/>
          <a:lstStyle>
            <a:defPPr>
              <a:defRPr lang="ru-RU"/>
            </a:defPPr>
            <a:lvl1pPr marR="0" lvl="0" indent="0" defTabSz="91440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spc="0" normalizeH="0" baseline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r>
              <a:rPr lang="ru-RU" sz="2000" dirty="0"/>
              <a:t>ТЕХНИЧЕСКИЙ РЕГЛАМЕНТ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0436574-E40B-DA82-E5DA-72587A5A7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52B94BB-BB6C-D278-1892-592B6C98BFB6}"/>
              </a:ext>
            </a:extLst>
          </p:cNvPr>
          <p:cNvSpPr txBox="1"/>
          <p:nvPr/>
        </p:nvSpPr>
        <p:spPr>
          <a:xfrm>
            <a:off x="484476" y="405770"/>
            <a:ext cx="2090185" cy="25935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>
            <a:defPPr>
              <a:defRPr lang="ru-RU"/>
            </a:defPPr>
            <a:lvl1pPr marL="10844" defTabSz="913055">
              <a:spcBef>
                <a:spcPts val="90"/>
              </a:spcBef>
              <a:defRPr sz="1600" b="1" kern="0">
                <a:solidFill>
                  <a:srgbClr val="375174"/>
                </a:solidFill>
                <a:latin typeface="Arial Narrow" pitchFamily="34" charset="0"/>
                <a:cs typeface="Arial"/>
              </a:defRPr>
            </a:lvl1pPr>
          </a:lstStyle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ПРИЛОЖЕНИЕ №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375174"/>
              </a:solidFill>
              <a:effectLst/>
              <a:uLnTx/>
              <a:uFillTx/>
              <a:latin typeface="Arial Narrow" pitchFamily="34" charset="0"/>
              <a:ea typeface="+mn-ea"/>
              <a:cs typeface="Arial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67BFFC56-F09F-7B6E-3161-A0B44CC2E2F4}"/>
              </a:ext>
            </a:extLst>
          </p:cNvPr>
          <p:cNvSpPr txBox="1"/>
          <p:nvPr/>
        </p:nvSpPr>
        <p:spPr>
          <a:xfrm>
            <a:off x="463487" y="120977"/>
            <a:ext cx="4862501" cy="25771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/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Оператор технологических установок (№3300)</a:t>
            </a:r>
          </a:p>
        </p:txBody>
      </p:sp>
      <p:grpSp>
        <p:nvGrpSpPr>
          <p:cNvPr id="4" name="Group 195">
            <a:extLst>
              <a:ext uri="{FF2B5EF4-FFF2-40B4-BE49-F238E27FC236}">
                <a16:creationId xmlns:a16="http://schemas.microsoft.com/office/drawing/2014/main" id="{0C257AFB-8075-EF55-750A-E6EB17AA39E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617431" y="2992534"/>
            <a:ext cx="482600" cy="482600"/>
            <a:chOff x="2961952" y="4572982"/>
            <a:chExt cx="482600" cy="482600"/>
          </a:xfrm>
        </p:grpSpPr>
        <p:sp>
          <p:nvSpPr>
            <p:cNvPr id="5" name="Oval 185">
              <a:extLst>
                <a:ext uri="{FF2B5EF4-FFF2-40B4-BE49-F238E27FC236}">
                  <a16:creationId xmlns:a16="http://schemas.microsoft.com/office/drawing/2014/main" id="{EBF421FC-B62E-3158-295D-58492E8C2335}"/>
                </a:ext>
              </a:extLst>
            </p:cNvPr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2961952" y="4572982"/>
              <a:ext cx="482600" cy="482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144">
              <a:extLst>
                <a:ext uri="{FF2B5EF4-FFF2-40B4-BE49-F238E27FC236}">
                  <a16:creationId xmlns:a16="http://schemas.microsoft.com/office/drawing/2014/main" id="{8D039982-2048-079A-C763-122AE6658D24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149277" y="4706043"/>
              <a:ext cx="127000" cy="204788"/>
            </a:xfrm>
            <a:custGeom>
              <a:avLst/>
              <a:gdLst>
                <a:gd name="T0" fmla="*/ 41 w 321"/>
                <a:gd name="T1" fmla="*/ 0 h 516"/>
                <a:gd name="T2" fmla="*/ 55 w 321"/>
                <a:gd name="T3" fmla="*/ 4 h 516"/>
                <a:gd name="T4" fmla="*/ 69 w 321"/>
                <a:gd name="T5" fmla="*/ 11 h 516"/>
                <a:gd name="T6" fmla="*/ 309 w 321"/>
                <a:gd name="T7" fmla="*/ 233 h 516"/>
                <a:gd name="T8" fmla="*/ 318 w 321"/>
                <a:gd name="T9" fmla="*/ 245 h 516"/>
                <a:gd name="T10" fmla="*/ 321 w 321"/>
                <a:gd name="T11" fmla="*/ 259 h 516"/>
                <a:gd name="T12" fmla="*/ 318 w 321"/>
                <a:gd name="T13" fmla="*/ 272 h 516"/>
                <a:gd name="T14" fmla="*/ 309 w 321"/>
                <a:gd name="T15" fmla="*/ 285 h 516"/>
                <a:gd name="T16" fmla="*/ 69 w 321"/>
                <a:gd name="T17" fmla="*/ 506 h 516"/>
                <a:gd name="T18" fmla="*/ 55 w 321"/>
                <a:gd name="T19" fmla="*/ 514 h 516"/>
                <a:gd name="T20" fmla="*/ 41 w 321"/>
                <a:gd name="T21" fmla="*/ 516 h 516"/>
                <a:gd name="T22" fmla="*/ 25 w 321"/>
                <a:gd name="T23" fmla="*/ 514 h 516"/>
                <a:gd name="T24" fmla="*/ 13 w 321"/>
                <a:gd name="T25" fmla="*/ 506 h 516"/>
                <a:gd name="T26" fmla="*/ 4 w 321"/>
                <a:gd name="T27" fmla="*/ 493 h 516"/>
                <a:gd name="T28" fmla="*/ 0 w 321"/>
                <a:gd name="T29" fmla="*/ 479 h 516"/>
                <a:gd name="T30" fmla="*/ 4 w 321"/>
                <a:gd name="T31" fmla="*/ 466 h 516"/>
                <a:gd name="T32" fmla="*/ 13 w 321"/>
                <a:gd name="T33" fmla="*/ 453 h 516"/>
                <a:gd name="T34" fmla="*/ 225 w 321"/>
                <a:gd name="T35" fmla="*/ 259 h 516"/>
                <a:gd name="T36" fmla="*/ 13 w 321"/>
                <a:gd name="T37" fmla="*/ 63 h 516"/>
                <a:gd name="T38" fmla="*/ 4 w 321"/>
                <a:gd name="T39" fmla="*/ 51 h 516"/>
                <a:gd name="T40" fmla="*/ 0 w 321"/>
                <a:gd name="T41" fmla="*/ 37 h 516"/>
                <a:gd name="T42" fmla="*/ 4 w 321"/>
                <a:gd name="T43" fmla="*/ 23 h 516"/>
                <a:gd name="T44" fmla="*/ 13 w 321"/>
                <a:gd name="T45" fmla="*/ 11 h 516"/>
                <a:gd name="T46" fmla="*/ 25 w 321"/>
                <a:gd name="T47" fmla="*/ 4 h 516"/>
                <a:gd name="T48" fmla="*/ 41 w 321"/>
                <a:gd name="T4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516">
                  <a:moveTo>
                    <a:pt x="41" y="0"/>
                  </a:moveTo>
                  <a:lnTo>
                    <a:pt x="55" y="4"/>
                  </a:lnTo>
                  <a:lnTo>
                    <a:pt x="69" y="11"/>
                  </a:lnTo>
                  <a:lnTo>
                    <a:pt x="309" y="233"/>
                  </a:lnTo>
                  <a:lnTo>
                    <a:pt x="318" y="245"/>
                  </a:lnTo>
                  <a:lnTo>
                    <a:pt x="321" y="259"/>
                  </a:lnTo>
                  <a:lnTo>
                    <a:pt x="318" y="272"/>
                  </a:lnTo>
                  <a:lnTo>
                    <a:pt x="309" y="285"/>
                  </a:lnTo>
                  <a:lnTo>
                    <a:pt x="69" y="506"/>
                  </a:lnTo>
                  <a:lnTo>
                    <a:pt x="55" y="514"/>
                  </a:lnTo>
                  <a:lnTo>
                    <a:pt x="41" y="516"/>
                  </a:lnTo>
                  <a:lnTo>
                    <a:pt x="25" y="514"/>
                  </a:lnTo>
                  <a:lnTo>
                    <a:pt x="13" y="506"/>
                  </a:lnTo>
                  <a:lnTo>
                    <a:pt x="4" y="493"/>
                  </a:lnTo>
                  <a:lnTo>
                    <a:pt x="0" y="479"/>
                  </a:lnTo>
                  <a:lnTo>
                    <a:pt x="4" y="466"/>
                  </a:lnTo>
                  <a:lnTo>
                    <a:pt x="13" y="453"/>
                  </a:lnTo>
                  <a:lnTo>
                    <a:pt x="225" y="259"/>
                  </a:lnTo>
                  <a:lnTo>
                    <a:pt x="13" y="63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13" y="11"/>
                  </a:lnTo>
                  <a:lnTo>
                    <a:pt x="25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Скругленный прямоугольник 32">
            <a:extLst>
              <a:ext uri="{FF2B5EF4-FFF2-40B4-BE49-F238E27FC236}">
                <a16:creationId xmlns:a16="http://schemas.microsoft.com/office/drawing/2014/main" id="{21258780-5D7F-012C-29B4-290421A32608}"/>
              </a:ext>
            </a:extLst>
          </p:cNvPr>
          <p:cNvSpPr/>
          <p:nvPr/>
        </p:nvSpPr>
        <p:spPr>
          <a:xfrm>
            <a:off x="3545947" y="3335892"/>
            <a:ext cx="409915" cy="267483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Ми</a:t>
            </a:r>
          </a:p>
        </p:txBody>
      </p:sp>
      <p:grpSp>
        <p:nvGrpSpPr>
          <p:cNvPr id="8" name="Group 28">
            <a:extLst>
              <a:ext uri="{FF2B5EF4-FFF2-40B4-BE49-F238E27FC236}">
                <a16:creationId xmlns:a16="http://schemas.microsoft.com/office/drawing/2014/main" id="{E5C014ED-D9BB-BE72-875B-C84509731AC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1578991" y="1858019"/>
            <a:ext cx="482600" cy="482600"/>
            <a:chOff x="2961952" y="4572982"/>
            <a:chExt cx="482600" cy="482600"/>
          </a:xfrm>
        </p:grpSpPr>
        <p:sp>
          <p:nvSpPr>
            <p:cNvPr id="9" name="Oval 29">
              <a:extLst>
                <a:ext uri="{FF2B5EF4-FFF2-40B4-BE49-F238E27FC236}">
                  <a16:creationId xmlns:a16="http://schemas.microsoft.com/office/drawing/2014/main" id="{B39AD854-AEC5-FC7C-07E9-CAC0331E231D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2961952" y="4572982"/>
              <a:ext cx="482600" cy="482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44">
              <a:extLst>
                <a:ext uri="{FF2B5EF4-FFF2-40B4-BE49-F238E27FC236}">
                  <a16:creationId xmlns:a16="http://schemas.microsoft.com/office/drawing/2014/main" id="{138CA447-8163-C15A-39F8-4EAB095DB6A4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3115664" y="4703564"/>
              <a:ext cx="124124" cy="200151"/>
            </a:xfrm>
            <a:custGeom>
              <a:avLst/>
              <a:gdLst>
                <a:gd name="T0" fmla="*/ 41 w 321"/>
                <a:gd name="T1" fmla="*/ 0 h 516"/>
                <a:gd name="T2" fmla="*/ 55 w 321"/>
                <a:gd name="T3" fmla="*/ 4 h 516"/>
                <a:gd name="T4" fmla="*/ 69 w 321"/>
                <a:gd name="T5" fmla="*/ 11 h 516"/>
                <a:gd name="T6" fmla="*/ 309 w 321"/>
                <a:gd name="T7" fmla="*/ 233 h 516"/>
                <a:gd name="T8" fmla="*/ 318 w 321"/>
                <a:gd name="T9" fmla="*/ 245 h 516"/>
                <a:gd name="T10" fmla="*/ 321 w 321"/>
                <a:gd name="T11" fmla="*/ 259 h 516"/>
                <a:gd name="T12" fmla="*/ 318 w 321"/>
                <a:gd name="T13" fmla="*/ 272 h 516"/>
                <a:gd name="T14" fmla="*/ 309 w 321"/>
                <a:gd name="T15" fmla="*/ 285 h 516"/>
                <a:gd name="T16" fmla="*/ 69 w 321"/>
                <a:gd name="T17" fmla="*/ 506 h 516"/>
                <a:gd name="T18" fmla="*/ 55 w 321"/>
                <a:gd name="T19" fmla="*/ 514 h 516"/>
                <a:gd name="T20" fmla="*/ 41 w 321"/>
                <a:gd name="T21" fmla="*/ 516 h 516"/>
                <a:gd name="T22" fmla="*/ 25 w 321"/>
                <a:gd name="T23" fmla="*/ 514 h 516"/>
                <a:gd name="T24" fmla="*/ 13 w 321"/>
                <a:gd name="T25" fmla="*/ 506 h 516"/>
                <a:gd name="T26" fmla="*/ 4 w 321"/>
                <a:gd name="T27" fmla="*/ 493 h 516"/>
                <a:gd name="T28" fmla="*/ 0 w 321"/>
                <a:gd name="T29" fmla="*/ 479 h 516"/>
                <a:gd name="T30" fmla="*/ 4 w 321"/>
                <a:gd name="T31" fmla="*/ 466 h 516"/>
                <a:gd name="T32" fmla="*/ 13 w 321"/>
                <a:gd name="T33" fmla="*/ 453 h 516"/>
                <a:gd name="T34" fmla="*/ 225 w 321"/>
                <a:gd name="T35" fmla="*/ 259 h 516"/>
                <a:gd name="T36" fmla="*/ 13 w 321"/>
                <a:gd name="T37" fmla="*/ 63 h 516"/>
                <a:gd name="T38" fmla="*/ 4 w 321"/>
                <a:gd name="T39" fmla="*/ 51 h 516"/>
                <a:gd name="T40" fmla="*/ 0 w 321"/>
                <a:gd name="T41" fmla="*/ 37 h 516"/>
                <a:gd name="T42" fmla="*/ 4 w 321"/>
                <a:gd name="T43" fmla="*/ 23 h 516"/>
                <a:gd name="T44" fmla="*/ 13 w 321"/>
                <a:gd name="T45" fmla="*/ 11 h 516"/>
                <a:gd name="T46" fmla="*/ 25 w 321"/>
                <a:gd name="T47" fmla="*/ 4 h 516"/>
                <a:gd name="T48" fmla="*/ 41 w 321"/>
                <a:gd name="T4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516">
                  <a:moveTo>
                    <a:pt x="41" y="0"/>
                  </a:moveTo>
                  <a:lnTo>
                    <a:pt x="55" y="4"/>
                  </a:lnTo>
                  <a:lnTo>
                    <a:pt x="69" y="11"/>
                  </a:lnTo>
                  <a:lnTo>
                    <a:pt x="309" y="233"/>
                  </a:lnTo>
                  <a:lnTo>
                    <a:pt x="318" y="245"/>
                  </a:lnTo>
                  <a:lnTo>
                    <a:pt x="321" y="259"/>
                  </a:lnTo>
                  <a:lnTo>
                    <a:pt x="318" y="272"/>
                  </a:lnTo>
                  <a:lnTo>
                    <a:pt x="309" y="285"/>
                  </a:lnTo>
                  <a:lnTo>
                    <a:pt x="69" y="506"/>
                  </a:lnTo>
                  <a:lnTo>
                    <a:pt x="55" y="514"/>
                  </a:lnTo>
                  <a:lnTo>
                    <a:pt x="41" y="516"/>
                  </a:lnTo>
                  <a:lnTo>
                    <a:pt x="25" y="514"/>
                  </a:lnTo>
                  <a:lnTo>
                    <a:pt x="13" y="506"/>
                  </a:lnTo>
                  <a:lnTo>
                    <a:pt x="4" y="493"/>
                  </a:lnTo>
                  <a:lnTo>
                    <a:pt x="0" y="479"/>
                  </a:lnTo>
                  <a:lnTo>
                    <a:pt x="4" y="466"/>
                  </a:lnTo>
                  <a:lnTo>
                    <a:pt x="13" y="453"/>
                  </a:lnTo>
                  <a:lnTo>
                    <a:pt x="225" y="259"/>
                  </a:lnTo>
                  <a:lnTo>
                    <a:pt x="13" y="63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13" y="11"/>
                  </a:lnTo>
                  <a:lnTo>
                    <a:pt x="25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1" name="Таблица 2">
            <a:extLst>
              <a:ext uri="{FF2B5EF4-FFF2-40B4-BE49-F238E27FC236}">
                <a16:creationId xmlns:a16="http://schemas.microsoft.com/office/drawing/2014/main" id="{BCE14774-B0D8-3145-D01C-AB0009154C7B}"/>
              </a:ext>
            </a:extLst>
          </p:cNvPr>
          <p:cNvGraphicFramePr>
            <a:graphicFrameLocks noGrp="1"/>
          </p:cNvGraphicFramePr>
          <p:nvPr/>
        </p:nvGraphicFramePr>
        <p:xfrm>
          <a:off x="452021" y="728643"/>
          <a:ext cx="8488646" cy="105101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107921">
                  <a:extLst>
                    <a:ext uri="{9D8B030D-6E8A-4147-A177-3AD203B41FA5}">
                      <a16:colId xmlns:a16="http://schemas.microsoft.com/office/drawing/2014/main" val="1250791082"/>
                    </a:ext>
                  </a:extLst>
                </a:gridCol>
                <a:gridCol w="3743441">
                  <a:extLst>
                    <a:ext uri="{9D8B030D-6E8A-4147-A177-3AD203B41FA5}">
                      <a16:colId xmlns:a16="http://schemas.microsoft.com/office/drawing/2014/main" val="4046250502"/>
                    </a:ext>
                  </a:extLst>
                </a:gridCol>
                <a:gridCol w="1637284">
                  <a:extLst>
                    <a:ext uri="{9D8B030D-6E8A-4147-A177-3AD203B41FA5}">
                      <a16:colId xmlns:a16="http://schemas.microsoft.com/office/drawing/2014/main" val="2997002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Опасность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Опасное событие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Защитное свойство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6948328"/>
                  </a:ext>
                </a:extLst>
              </a:tr>
              <a:tr h="680179">
                <a:tc>
                  <a:txBody>
                    <a:bodyPr/>
                    <a:lstStyle/>
                    <a:p>
                      <a:pPr algn="l" defTabSz="913055"/>
                      <a:r>
                        <a:rPr lang="ru-RU" sz="1000" b="1" dirty="0">
                          <a:solidFill>
                            <a:prstClr val="black"/>
                          </a:solidFill>
                        </a:rPr>
                        <a:t>2. Опасность, связанная с воздействием ОПЗ</a:t>
                      </a:r>
                    </a:p>
                    <a:p>
                      <a:pPr algn="l" defTabSz="913055"/>
                      <a:r>
                        <a:rPr lang="ru-RU" sz="1000" u="none" dirty="0">
                          <a:solidFill>
                            <a:prstClr val="black"/>
                          </a:solidFill>
                        </a:rPr>
                        <a:t>2.1 Общие производственные загрязнения</a:t>
                      </a:r>
                      <a:endParaRPr lang="ru-RU" sz="1000" i="1" u="none" dirty="0">
                        <a:solidFill>
                          <a:prstClr val="black"/>
                        </a:solidFill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prstClr val="black"/>
                          </a:solidFill>
                        </a:rPr>
                        <a:t>2.1.1 Ухудшения здоровья работника в результате воздействие ОПЗ</a:t>
                      </a:r>
                      <a:endParaRPr lang="ru-RU" sz="1000" dirty="0">
                        <a:solidFill>
                          <a:prstClr val="black"/>
                        </a:solidFill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6499201"/>
                  </a:ext>
                </a:extLst>
              </a:tr>
            </a:tbl>
          </a:graphicData>
        </a:graphic>
      </p:graphicFrame>
      <p:sp>
        <p:nvSpPr>
          <p:cNvPr id="12" name="Скругленный прямоугольник 32">
            <a:extLst>
              <a:ext uri="{FF2B5EF4-FFF2-40B4-BE49-F238E27FC236}">
                <a16:creationId xmlns:a16="http://schemas.microsoft.com/office/drawing/2014/main" id="{0DDA9A19-6A8A-5A69-3A7D-FF3826CB03DE}"/>
              </a:ext>
            </a:extLst>
          </p:cNvPr>
          <p:cNvSpPr/>
          <p:nvPr/>
        </p:nvSpPr>
        <p:spPr>
          <a:xfrm>
            <a:off x="7993537" y="1333035"/>
            <a:ext cx="409915" cy="267483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З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33AB19-E06A-E394-4C18-C44D9A4EB5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536" y="1231712"/>
            <a:ext cx="470130" cy="4701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68724D-7950-A139-23A6-3EFCDAABE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19" y="2780551"/>
            <a:ext cx="521172" cy="5211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0884EF-71F0-EE04-3E8B-55F0372C14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648" y="2766827"/>
            <a:ext cx="537112" cy="5371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0B8FFA-A3E6-4D27-54E2-66E6D201B0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635127" y="1859143"/>
            <a:ext cx="988593" cy="32209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AF66D08-2E92-15DB-FCC2-B2C5F1960D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6754" y="2423660"/>
            <a:ext cx="1287075" cy="18094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993E108-A2CB-572C-D67F-7084DEFF7C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376" y="4393502"/>
            <a:ext cx="4721429" cy="482600"/>
          </a:xfrm>
          <a:prstGeom prst="rect">
            <a:avLst/>
          </a:prstGeom>
        </p:spPr>
      </p:pic>
      <p:sp>
        <p:nvSpPr>
          <p:cNvPr id="19" name="Скругленный прямоугольник 32">
            <a:extLst>
              <a:ext uri="{FF2B5EF4-FFF2-40B4-BE49-F238E27FC236}">
                <a16:creationId xmlns:a16="http://schemas.microsoft.com/office/drawing/2014/main" id="{B4B0C03D-1FD7-C2E1-F23D-F8672E42C736}"/>
              </a:ext>
            </a:extLst>
          </p:cNvPr>
          <p:cNvSpPr/>
          <p:nvPr/>
        </p:nvSpPr>
        <p:spPr>
          <a:xfrm>
            <a:off x="2911312" y="3335892"/>
            <a:ext cx="409915" cy="267483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З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D3B1AB2-ECA0-AA25-2603-11AFC19DBA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6573" y="2181178"/>
            <a:ext cx="1198465" cy="2334788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BF09FCDF-8B88-45F1-A35C-1E3B15910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3556" y="3090908"/>
            <a:ext cx="988593" cy="31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FDD1A17-A023-5CFC-83FA-93CE7858F957}"/>
              </a:ext>
            </a:extLst>
          </p:cNvPr>
          <p:cNvSpPr/>
          <p:nvPr/>
        </p:nvSpPr>
        <p:spPr>
          <a:xfrm>
            <a:off x="452021" y="665127"/>
            <a:ext cx="8488645" cy="115872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DA1E439-7310-5626-4246-B8675AE96889}"/>
              </a:ext>
            </a:extLst>
          </p:cNvPr>
          <p:cNvSpPr/>
          <p:nvPr/>
        </p:nvSpPr>
        <p:spPr>
          <a:xfrm>
            <a:off x="6876256" y="1898826"/>
            <a:ext cx="1685918" cy="261714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021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4F3C32A-A192-02D4-7751-F3C96118E7C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AB9657B-6040-A05B-1076-4D20C7F0BAF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48069" y="612475"/>
            <a:ext cx="1651203" cy="292337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Выбор СИЗ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22309F7-26C5-9737-3A1A-EA40C86C685F}"/>
              </a:ext>
            </a:extLst>
          </p:cNvPr>
          <p:cNvSpPr txBox="1"/>
          <p:nvPr/>
        </p:nvSpPr>
        <p:spPr bwMode="auto">
          <a:xfrm>
            <a:off x="6557709" y="612474"/>
            <a:ext cx="2190755" cy="87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 dirty="0">
                <a:solidFill>
                  <a:schemeClr val="bg1">
                    <a:lumMod val="85000"/>
                  </a:schemeClr>
                </a:solidFill>
                <a:cs typeface="Arial"/>
              </a:rPr>
              <a:t>Чтение и проверка сертификатов,</a:t>
            </a:r>
            <a:br>
              <a:rPr lang="ru-RU" sz="1600" dirty="0">
                <a:solidFill>
                  <a:schemeClr val="bg1">
                    <a:lumMod val="85000"/>
                  </a:schemeClr>
                </a:solidFill>
                <a:cs typeface="Arial"/>
              </a:rPr>
            </a:br>
            <a:r>
              <a:rPr lang="ru-RU" sz="1600" dirty="0">
                <a:solidFill>
                  <a:schemeClr val="bg1">
                    <a:lumMod val="85000"/>
                  </a:schemeClr>
                </a:solidFill>
                <a:cs typeface="Arial"/>
              </a:rPr>
              <a:t>деклараций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4943CFE-64D4-0FBE-432D-F8CFEEBD0496}"/>
              </a:ext>
            </a:extLst>
          </p:cNvPr>
          <p:cNvSpPr txBox="1"/>
          <p:nvPr/>
        </p:nvSpPr>
        <p:spPr bwMode="auto">
          <a:xfrm>
            <a:off x="748069" y="2233373"/>
            <a:ext cx="1728192" cy="843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>
                <a:cs typeface="Arial"/>
              </a:rPr>
              <a:t>Проверка документов</a:t>
            </a:r>
            <a:br>
              <a:rPr lang="ru-RU" sz="1600">
                <a:cs typeface="Arial"/>
              </a:rPr>
            </a:br>
            <a:r>
              <a:rPr lang="ru-RU" sz="1600">
                <a:cs typeface="Arial"/>
              </a:rPr>
              <a:t>при приемке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5FFC4572-6C1F-F2B7-0DE8-D2E6BBC87BBE}"/>
              </a:ext>
            </a:extLst>
          </p:cNvPr>
          <p:cNvSpPr txBox="1"/>
          <p:nvPr/>
        </p:nvSpPr>
        <p:spPr bwMode="auto">
          <a:xfrm>
            <a:off x="748068" y="3867918"/>
            <a:ext cx="2599795" cy="648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>
                <a:cs typeface="Arial"/>
              </a:rPr>
              <a:t>Проверка брака</a:t>
            </a:r>
            <a:endParaRPr/>
          </a:p>
          <a:p>
            <a:pPr marL="0" indent="0">
              <a:buFont typeface="Arial"/>
              <a:buNone/>
              <a:defRPr/>
            </a:pPr>
            <a:r>
              <a:rPr lang="ru-RU" sz="1600">
                <a:cs typeface="Arial"/>
              </a:rPr>
              <a:t>при приемке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31935D44-9D72-0D2F-3A12-536D2CAFF77F}"/>
              </a:ext>
            </a:extLst>
          </p:cNvPr>
          <p:cNvSpPr txBox="1"/>
          <p:nvPr/>
        </p:nvSpPr>
        <p:spPr bwMode="auto">
          <a:xfrm>
            <a:off x="7131905" y="2298009"/>
            <a:ext cx="1947893" cy="696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>
                <a:solidFill>
                  <a:schemeClr val="bg1">
                    <a:lumMod val="85000"/>
                  </a:schemeClr>
                </a:solidFill>
                <a:cs typeface="Arial"/>
              </a:rPr>
              <a:t>Проверка маркировки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EAF190E9-4F2F-A4A0-BE6B-43429D4383F1}"/>
              </a:ext>
            </a:extLst>
          </p:cNvPr>
          <p:cNvSpPr txBox="1"/>
          <p:nvPr/>
        </p:nvSpPr>
        <p:spPr bwMode="auto">
          <a:xfrm>
            <a:off x="6557709" y="3717482"/>
            <a:ext cx="2371283" cy="726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>
                <a:solidFill>
                  <a:schemeClr val="bg1">
                    <a:lumMod val="85000"/>
                  </a:schemeClr>
                </a:solidFill>
                <a:cs typeface="Arial"/>
              </a:rPr>
              <a:t>Идентификация товара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11049A1-499C-F01C-406E-42B5433D7C7A}"/>
              </a:ext>
            </a:extLst>
          </p:cNvPr>
          <p:cNvSpPr/>
          <p:nvPr/>
        </p:nvSpPr>
        <p:spPr bwMode="auto">
          <a:xfrm>
            <a:off x="3114383" y="1082148"/>
            <a:ext cx="2881386" cy="2881386"/>
          </a:xfrm>
          <a:prstGeom prst="ellipse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14AF52A-F12E-8BAB-69DB-794396227426}"/>
              </a:ext>
            </a:extLst>
          </p:cNvPr>
          <p:cNvSpPr/>
          <p:nvPr/>
        </p:nvSpPr>
        <p:spPr bwMode="auto">
          <a:xfrm>
            <a:off x="3511938" y="2033476"/>
            <a:ext cx="2086277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3200" b="1">
                <a:solidFill>
                  <a:schemeClr val="bg1"/>
                </a:solidFill>
                <a:latin typeface="Arial"/>
                <a:cs typeface="Arial"/>
              </a:rPr>
              <a:t>Входной</a:t>
            </a:r>
            <a:br>
              <a:rPr lang="ru-RU" sz="32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3200" b="1">
                <a:solidFill>
                  <a:schemeClr val="bg1"/>
                </a:solidFill>
                <a:latin typeface="Arial"/>
                <a:cs typeface="Arial"/>
              </a:rPr>
              <a:t>контроль</a:t>
            </a:r>
            <a:endParaRPr lang="ru-RU" sz="3200">
              <a:solidFill>
                <a:schemeClr val="bg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C67E1ED-BB9E-9245-B800-CD601127A18E}"/>
              </a:ext>
            </a:extLst>
          </p:cNvPr>
          <p:cNvSpPr/>
          <p:nvPr/>
        </p:nvSpPr>
        <p:spPr bwMode="auto">
          <a:xfrm>
            <a:off x="2718860" y="666268"/>
            <a:ext cx="3672433" cy="3672433"/>
          </a:xfrm>
          <a:prstGeom prst="ellipse">
            <a:avLst/>
          </a:prstGeom>
          <a:noFill/>
          <a:ln cap="rnd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EEC734A-4A8F-E908-0442-53B6E5800B28}"/>
              </a:ext>
            </a:extLst>
          </p:cNvPr>
          <p:cNvSpPr/>
          <p:nvPr/>
        </p:nvSpPr>
        <p:spPr bwMode="auto">
          <a:xfrm>
            <a:off x="3247281" y="109514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F6D047E-4A2C-7AA6-407E-CC18BEA215ED}"/>
              </a:ext>
            </a:extLst>
          </p:cNvPr>
          <p:cNvSpPr/>
          <p:nvPr/>
        </p:nvSpPr>
        <p:spPr bwMode="auto">
          <a:xfrm>
            <a:off x="2651833" y="2502484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6A02D96E-9DC2-7017-74DA-2B532CA85035}"/>
              </a:ext>
            </a:extLst>
          </p:cNvPr>
          <p:cNvSpPr/>
          <p:nvPr/>
        </p:nvSpPr>
        <p:spPr bwMode="auto">
          <a:xfrm>
            <a:off x="3328814" y="3875949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0C21945-5643-369D-A046-AB95B97B10CE}"/>
              </a:ext>
            </a:extLst>
          </p:cNvPr>
          <p:cNvSpPr/>
          <p:nvPr/>
        </p:nvSpPr>
        <p:spPr bwMode="auto">
          <a:xfrm>
            <a:off x="5711024" y="109514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DF980044-BF25-15F5-9DA6-65291E2F1F25}"/>
              </a:ext>
            </a:extLst>
          </p:cNvPr>
          <p:cNvSpPr/>
          <p:nvPr/>
        </p:nvSpPr>
        <p:spPr bwMode="auto">
          <a:xfrm>
            <a:off x="6307008" y="2502484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D825324-6A61-5917-0AF4-85D42AD6CFFF}"/>
              </a:ext>
            </a:extLst>
          </p:cNvPr>
          <p:cNvSpPr/>
          <p:nvPr/>
        </p:nvSpPr>
        <p:spPr bwMode="auto">
          <a:xfrm>
            <a:off x="5711024" y="3819159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21" name="Соединительная линия уступом 20">
            <a:extLst>
              <a:ext uri="{FF2B5EF4-FFF2-40B4-BE49-F238E27FC236}">
                <a16:creationId xmlns:a16="http://schemas.microsoft.com/office/drawing/2014/main" id="{7389EFBF-A273-C9C4-DAB0-61657B8CE016}"/>
              </a:ext>
            </a:extLst>
          </p:cNvPr>
          <p:cNvCxnSpPr>
            <a:cxnSpLocks/>
          </p:cNvCxnSpPr>
          <p:nvPr/>
        </p:nvCxnSpPr>
        <p:spPr bwMode="auto">
          <a:xfrm>
            <a:off x="2085222" y="777420"/>
            <a:ext cx="1209684" cy="371632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>
            <a:extLst>
              <a:ext uri="{FF2B5EF4-FFF2-40B4-BE49-F238E27FC236}">
                <a16:creationId xmlns:a16="http://schemas.microsoft.com/office/drawing/2014/main" id="{1DC21846-CE03-3960-9D3F-6FB3FC6DC497}"/>
              </a:ext>
            </a:extLst>
          </p:cNvPr>
          <p:cNvCxnSpPr>
            <a:cxnSpLocks/>
          </p:cNvCxnSpPr>
          <p:nvPr/>
        </p:nvCxnSpPr>
        <p:spPr bwMode="auto">
          <a:xfrm flipV="1">
            <a:off x="2418995" y="3965301"/>
            <a:ext cx="958734" cy="332692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>
            <a:extLst>
              <a:ext uri="{FF2B5EF4-FFF2-40B4-BE49-F238E27FC236}">
                <a16:creationId xmlns:a16="http://schemas.microsoft.com/office/drawing/2014/main" id="{C03CD6E2-1B37-F1CF-AF9B-DEB5DEDE140D}"/>
              </a:ext>
            </a:extLst>
          </p:cNvPr>
          <p:cNvCxnSpPr>
            <a:cxnSpLocks/>
          </p:cNvCxnSpPr>
          <p:nvPr/>
        </p:nvCxnSpPr>
        <p:spPr bwMode="auto">
          <a:xfrm flipV="1">
            <a:off x="2080505" y="2578835"/>
            <a:ext cx="652637" cy="157181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>
            <a:extLst>
              <a:ext uri="{FF2B5EF4-FFF2-40B4-BE49-F238E27FC236}">
                <a16:creationId xmlns:a16="http://schemas.microsoft.com/office/drawing/2014/main" id="{682E437F-CB18-0199-EA15-BDB7208AFDE2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5797845" y="834076"/>
            <a:ext cx="726346" cy="314975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>
            <a:extLst>
              <a:ext uri="{FF2B5EF4-FFF2-40B4-BE49-F238E27FC236}">
                <a16:creationId xmlns:a16="http://schemas.microsoft.com/office/drawing/2014/main" id="{60BA7210-909D-1700-2F9B-D859271BAA03}"/>
              </a:ext>
            </a:extLst>
          </p:cNvPr>
          <p:cNvCxnSpPr>
            <a:cxnSpLocks/>
            <a:stCxn id="9" idx="1"/>
          </p:cNvCxnSpPr>
          <p:nvPr/>
        </p:nvCxnSpPr>
        <p:spPr bwMode="auto">
          <a:xfrm rot="10800000">
            <a:off x="5798913" y="3875950"/>
            <a:ext cx="758796" cy="204771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>
            <a:extLst>
              <a:ext uri="{FF2B5EF4-FFF2-40B4-BE49-F238E27FC236}">
                <a16:creationId xmlns:a16="http://schemas.microsoft.com/office/drawing/2014/main" id="{1B48BE41-151A-325D-26F0-CD106BD60261}"/>
              </a:ext>
            </a:extLst>
          </p:cNvPr>
          <p:cNvCxnSpPr>
            <a:cxnSpLocks/>
          </p:cNvCxnSpPr>
          <p:nvPr/>
        </p:nvCxnSpPr>
        <p:spPr bwMode="auto">
          <a:xfrm>
            <a:off x="6377010" y="2574493"/>
            <a:ext cx="647921" cy="173599"/>
          </a:xfrm>
          <a:prstGeom prst="bentConnector3">
            <a:avLst>
              <a:gd name="adj1" fmla="val 50000"/>
            </a:avLst>
          </a:prstGeom>
          <a:ln w="25400" cap="rnd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020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0989" y="976"/>
            <a:ext cx="3426843" cy="51415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21034"/>
            <a:ext cx="8229600" cy="53597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4" tIns="35782" rIns="71564" bIns="35782" anchor="ctr"/>
          <a:lstStyle/>
          <a:p>
            <a:pPr defTabSz="914400" rtl="0" eaLnBrk="0" hangingPunct="0">
              <a:lnSpc>
                <a:spcPct val="100000"/>
              </a:lnSpc>
            </a:pPr>
            <a:r>
              <a:rPr lang="ru-RU" sz="2400" kern="1200" dirty="0">
                <a:solidFill>
                  <a:srgbClr val="37517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СИЗ поступили на склад</a:t>
            </a:r>
            <a:endParaRPr sz="2400" kern="1200" dirty="0">
              <a:solidFill>
                <a:srgbClr val="37517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 bwMode="auto">
          <a:xfrm>
            <a:off x="3358377" y="1435673"/>
            <a:ext cx="2667172" cy="1136077"/>
            <a:chOff x="3833738" y="2582822"/>
            <a:chExt cx="3118646" cy="1328381"/>
          </a:xfrm>
        </p:grpSpPr>
        <p:sp>
          <p:nvSpPr>
            <p:cNvPr id="6" name="Прямоугольник 5"/>
            <p:cNvSpPr/>
            <p:nvPr/>
          </p:nvSpPr>
          <p:spPr bwMode="auto">
            <a:xfrm>
              <a:off x="3833738" y="2582822"/>
              <a:ext cx="2667472" cy="60653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230">
                <a:lnSpc>
                  <a:spcPct val="90000"/>
                </a:lnSpc>
                <a:defRPr/>
              </a:pPr>
              <a:r>
                <a:rPr lang="ru-RU" sz="1539" b="1" kern="0">
                  <a:solidFill>
                    <a:srgbClr val="003287"/>
                  </a:solidFill>
                  <a:latin typeface="Arial"/>
                  <a:cs typeface="Arial"/>
                </a:rPr>
                <a:t>Документальный </a:t>
              </a:r>
              <a:endParaRPr sz="1796" kern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914230">
                <a:lnSpc>
                  <a:spcPct val="90000"/>
                </a:lnSpc>
                <a:defRPr/>
              </a:pPr>
              <a:r>
                <a:rPr lang="ru-RU" sz="1539" b="1" kern="0">
                  <a:solidFill>
                    <a:srgbClr val="003287"/>
                  </a:solidFill>
                  <a:latin typeface="Arial"/>
                  <a:cs typeface="Arial"/>
                </a:rPr>
                <a:t>контроль СИЗ: </a:t>
              </a:r>
              <a:endParaRPr sz="1796" kern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7" name="Прямоугольник 6"/>
            <p:cNvSpPr/>
            <p:nvPr/>
          </p:nvSpPr>
          <p:spPr bwMode="auto">
            <a:xfrm>
              <a:off x="3833738" y="3157041"/>
              <a:ext cx="3118646" cy="75416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230">
                <a:defRPr/>
              </a:pPr>
              <a:r>
                <a:rPr lang="ru-RU" sz="1197" kern="0">
                  <a:solidFill>
                    <a:prstClr val="black"/>
                  </a:solidFill>
                  <a:latin typeface="Arial"/>
                  <a:cs typeface="Arial"/>
                </a:rPr>
                <a:t>Контроль СИЗ, проводимый </a:t>
              </a:r>
              <a:br>
                <a:rPr lang="ru-RU" sz="1197" kern="0">
                  <a:solidFill>
                    <a:prstClr val="black"/>
                  </a:solidFill>
                  <a:latin typeface="Arial"/>
                  <a:cs typeface="Arial"/>
                </a:rPr>
              </a:br>
              <a:r>
                <a:rPr lang="ru-RU" sz="1197" kern="0">
                  <a:solidFill>
                    <a:prstClr val="black"/>
                  </a:solidFill>
                  <a:latin typeface="Arial"/>
                  <a:cs typeface="Arial"/>
                </a:rPr>
                <a:t>на основе изучения и анализа сопроводительных документов</a:t>
              </a:r>
              <a:endParaRPr sz="1796" kern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 bwMode="auto">
          <a:xfrm>
            <a:off x="3358377" y="2810618"/>
            <a:ext cx="2667172" cy="1136650"/>
            <a:chOff x="3833738" y="4190505"/>
            <a:chExt cx="3118646" cy="1329051"/>
          </a:xfrm>
        </p:grpSpPr>
        <p:sp>
          <p:nvSpPr>
            <p:cNvPr id="8" name="Прямоугольник 7"/>
            <p:cNvSpPr/>
            <p:nvPr/>
          </p:nvSpPr>
          <p:spPr bwMode="auto">
            <a:xfrm>
              <a:off x="3833738" y="4190505"/>
              <a:ext cx="2667472" cy="60653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230">
                <a:lnSpc>
                  <a:spcPct val="90000"/>
                </a:lnSpc>
                <a:defRPr/>
              </a:pPr>
              <a:r>
                <a:rPr lang="ru-RU" sz="1539" b="1" kern="0">
                  <a:solidFill>
                    <a:srgbClr val="003287"/>
                  </a:solidFill>
                  <a:latin typeface="Arial"/>
                  <a:cs typeface="Arial"/>
                </a:rPr>
                <a:t>Органолептический контроль: </a:t>
              </a:r>
              <a:endParaRPr sz="1796" kern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9" name="Прямоугольник 8"/>
            <p:cNvSpPr/>
            <p:nvPr/>
          </p:nvSpPr>
          <p:spPr bwMode="auto">
            <a:xfrm>
              <a:off x="3833738" y="4765394"/>
              <a:ext cx="3118646" cy="75416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230">
                <a:defRPr/>
              </a:pPr>
              <a:r>
                <a:rPr lang="ru-RU" sz="1197" kern="0">
                  <a:solidFill>
                    <a:prstClr val="black"/>
                  </a:solidFill>
                  <a:latin typeface="Arial"/>
                  <a:cs typeface="Arial"/>
                </a:rPr>
                <a:t>Контроль, при котором первичная информация воспринимается органами чувств</a:t>
              </a:r>
              <a:endParaRPr sz="1796" kern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 bwMode="auto">
          <a:xfrm>
            <a:off x="6129084" y="1435674"/>
            <a:ext cx="2667172" cy="1872945"/>
            <a:chOff x="7073445" y="2582822"/>
            <a:chExt cx="3118646" cy="2189980"/>
          </a:xfrm>
        </p:grpSpPr>
        <p:sp>
          <p:nvSpPr>
            <p:cNvPr id="10" name="Прямоугольник 9"/>
            <p:cNvSpPr/>
            <p:nvPr/>
          </p:nvSpPr>
          <p:spPr bwMode="auto">
            <a:xfrm>
              <a:off x="7073445" y="2582822"/>
              <a:ext cx="2667472" cy="60653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230">
                <a:lnSpc>
                  <a:spcPct val="90000"/>
                </a:lnSpc>
                <a:defRPr/>
              </a:pPr>
              <a:r>
                <a:rPr lang="ru-RU" sz="1539" b="1" kern="0">
                  <a:solidFill>
                    <a:srgbClr val="003287"/>
                  </a:solidFill>
                  <a:latin typeface="Arial"/>
                  <a:cs typeface="Arial"/>
                </a:rPr>
                <a:t>Инструментальный</a:t>
              </a:r>
              <a:br>
                <a:rPr lang="ru-RU" sz="1539" b="1" kern="0">
                  <a:solidFill>
                    <a:srgbClr val="003287"/>
                  </a:solidFill>
                  <a:latin typeface="Arial"/>
                  <a:cs typeface="Arial"/>
                </a:rPr>
              </a:br>
              <a:r>
                <a:rPr lang="ru-RU" sz="1539" b="1" kern="0">
                  <a:solidFill>
                    <a:srgbClr val="003287"/>
                  </a:solidFill>
                  <a:latin typeface="Arial"/>
                  <a:cs typeface="Arial"/>
                </a:rPr>
                <a:t>контроль СИЗ: </a:t>
              </a:r>
              <a:endParaRPr sz="1796" kern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 bwMode="auto">
            <a:xfrm>
              <a:off x="7073445" y="3157041"/>
              <a:ext cx="3118646" cy="161576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230">
                <a:defRPr/>
              </a:pPr>
              <a:r>
                <a:rPr lang="ru-RU" sz="1197" kern="0">
                  <a:solidFill>
                    <a:prstClr val="black"/>
                  </a:solidFill>
                  <a:latin typeface="Arial"/>
                  <a:cs typeface="Arial"/>
                </a:rPr>
                <a:t>Контроль СИЗ, осуществляемый</a:t>
              </a:r>
              <a:br>
                <a:rPr lang="ru-RU" sz="1197" kern="0">
                  <a:solidFill>
                    <a:prstClr val="black"/>
                  </a:solidFill>
                  <a:latin typeface="Arial"/>
                  <a:cs typeface="Arial"/>
                </a:rPr>
              </a:br>
              <a:r>
                <a:rPr lang="ru-RU" sz="1197" kern="0">
                  <a:solidFill>
                    <a:prstClr val="black"/>
                  </a:solidFill>
                  <a:latin typeface="Arial"/>
                  <a:cs typeface="Arial"/>
                </a:rPr>
                <a:t>с применением средств измерений, с целью проверки значений или характеристик показателей качества СИЗ, указанных в нормативных </a:t>
              </a:r>
              <a:br>
                <a:rPr lang="ru-RU" sz="1197" kern="0">
                  <a:solidFill>
                    <a:prstClr val="black"/>
                  </a:solidFill>
                  <a:latin typeface="Arial"/>
                  <a:cs typeface="Arial"/>
                </a:rPr>
              </a:br>
              <a:r>
                <a:rPr lang="ru-RU" sz="1197" kern="0">
                  <a:solidFill>
                    <a:prstClr val="black"/>
                  </a:solidFill>
                  <a:latin typeface="Arial"/>
                  <a:cs typeface="Arial"/>
                </a:rPr>
                <a:t>или технических документах</a:t>
              </a:r>
              <a:endParaRPr sz="1796" kern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23" name="Рисунок 22" descr="Глаза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2053937" y="2802813"/>
            <a:ext cx="713351" cy="713351"/>
          </a:xfrm>
          <a:prstGeom prst="rect">
            <a:avLst/>
          </a:prstGeom>
        </p:spPr>
      </p:pic>
      <p:pic>
        <p:nvPicPr>
          <p:cNvPr id="25" name="Рисунок 24" descr="Линейка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2053937" y="4052824"/>
            <a:ext cx="713351" cy="713351"/>
          </a:xfrm>
          <a:prstGeom prst="rect">
            <a:avLst/>
          </a:prstGeom>
        </p:spPr>
      </p:pic>
      <p:pic>
        <p:nvPicPr>
          <p:cNvPr id="27" name="Рисунок 26" descr="Контрольный список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2075997" y="1677202"/>
            <a:ext cx="713351" cy="7133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w="http://schemas.openxmlformats.org/wordprocessingml/2006/main" xmlns:m="http://schemas.openxmlformats.org/officeDocument/2006/math" xmlns=""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Полилиния: фигура 17"/>
          <p:cNvSpPr/>
          <p:nvPr/>
        </p:nvSpPr>
        <p:spPr bwMode="auto">
          <a:xfrm>
            <a:off x="3249752" y="1782257"/>
            <a:ext cx="3145482" cy="2598064"/>
          </a:xfrm>
          <a:custGeom>
            <a:avLst/>
            <a:gdLst>
              <a:gd name="connsiteX0" fmla="*/ 30480 w 3677920"/>
              <a:gd name="connsiteY0" fmla="*/ 1188720 h 3037840"/>
              <a:gd name="connsiteX1" fmla="*/ 3606800 w 3677920"/>
              <a:gd name="connsiteY1" fmla="*/ 0 h 3037840"/>
              <a:gd name="connsiteX2" fmla="*/ 3586480 w 3677920"/>
              <a:gd name="connsiteY2" fmla="*/ 243840 h 3037840"/>
              <a:gd name="connsiteX3" fmla="*/ 2905760 w 3677920"/>
              <a:gd name="connsiteY3" fmla="*/ 660400 h 3037840"/>
              <a:gd name="connsiteX4" fmla="*/ 2651760 w 3677920"/>
              <a:gd name="connsiteY4" fmla="*/ 1432560 h 3037840"/>
              <a:gd name="connsiteX5" fmla="*/ 2773680 w 3677920"/>
              <a:gd name="connsiteY5" fmla="*/ 1879600 h 3037840"/>
              <a:gd name="connsiteX6" fmla="*/ 3078480 w 3677920"/>
              <a:gd name="connsiteY6" fmla="*/ 2550160 h 3037840"/>
              <a:gd name="connsiteX7" fmla="*/ 3545840 w 3677920"/>
              <a:gd name="connsiteY7" fmla="*/ 2824480 h 3037840"/>
              <a:gd name="connsiteX8" fmla="*/ 3677920 w 3677920"/>
              <a:gd name="connsiteY8" fmla="*/ 3037840 h 3037840"/>
              <a:gd name="connsiteX9" fmla="*/ 0 w 3677920"/>
              <a:gd name="connsiteY9" fmla="*/ 1625600 h 3037840"/>
              <a:gd name="connsiteX10" fmla="*/ 30480 w 3677920"/>
              <a:gd name="connsiteY10" fmla="*/ 1188720 h 303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7920" h="3037840" extrusionOk="0">
                <a:moveTo>
                  <a:pt x="30480" y="1188720"/>
                </a:moveTo>
                <a:lnTo>
                  <a:pt x="3606800" y="0"/>
                </a:lnTo>
                <a:lnTo>
                  <a:pt x="3586480" y="243840"/>
                </a:lnTo>
                <a:lnTo>
                  <a:pt x="2905760" y="660400"/>
                </a:lnTo>
                <a:lnTo>
                  <a:pt x="2651760" y="1432560"/>
                </a:lnTo>
                <a:lnTo>
                  <a:pt x="2773680" y="1879600"/>
                </a:lnTo>
                <a:lnTo>
                  <a:pt x="3078480" y="2550160"/>
                </a:lnTo>
                <a:lnTo>
                  <a:pt x="3545840" y="2824480"/>
                </a:lnTo>
                <a:lnTo>
                  <a:pt x="3677920" y="3037840"/>
                </a:lnTo>
                <a:lnTo>
                  <a:pt x="0" y="1625600"/>
                </a:lnTo>
                <a:lnTo>
                  <a:pt x="30480" y="118872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30">
              <a:defRPr/>
            </a:pPr>
            <a:endParaRPr lang="ru-RU" sz="1796" kern="0">
              <a:solidFill>
                <a:prstClr val="white"/>
              </a:solidFill>
              <a:latin typeface="Arial"/>
              <a:cs typeface="Arial"/>
            </a:endParaRP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/>
        </p:nvGraphicFramePr>
        <p:xfrm>
          <a:off x="5064669" y="1585743"/>
          <a:ext cx="3341323" cy="2974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/>
        </p:nvGraphicFramePr>
        <p:xfrm>
          <a:off x="261142" y="1560723"/>
          <a:ext cx="3341323" cy="2974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 bwMode="auto">
          <a:xfrm>
            <a:off x="1023036" y="2473488"/>
            <a:ext cx="1909094" cy="1197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30">
              <a:defRPr/>
            </a:pPr>
            <a:r>
              <a:rPr lang="ru-RU" sz="1197" kern="0">
                <a:solidFill>
                  <a:prstClr val="black"/>
                </a:solidFill>
                <a:latin typeface="Arial"/>
                <a:cs typeface="Arial"/>
              </a:rPr>
              <a:t>Входной контроль каждой партии СИЗ, осуществляется, </a:t>
            </a:r>
            <a:br>
              <a:rPr lang="ru-RU" sz="1197" ker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ru-RU" sz="1197" kern="0">
                <a:solidFill>
                  <a:prstClr val="black"/>
                </a:solidFill>
                <a:latin typeface="Arial"/>
                <a:cs typeface="Arial"/>
              </a:rPr>
              <a:t>в объеме не менее </a:t>
            </a:r>
            <a:br>
              <a:rPr lang="ru-RU" sz="1197" ker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ru-RU" sz="1197" b="1" kern="0">
                <a:solidFill>
                  <a:srgbClr val="F06900"/>
                </a:solidFill>
                <a:latin typeface="Arial"/>
                <a:cs typeface="Arial"/>
              </a:rPr>
              <a:t>5% </a:t>
            </a:r>
            <a:r>
              <a:rPr lang="ru-RU" sz="1197" kern="0">
                <a:solidFill>
                  <a:prstClr val="black"/>
                </a:solidFill>
                <a:latin typeface="Arial"/>
                <a:cs typeface="Arial"/>
              </a:rPr>
              <a:t>от партии 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914230">
              <a:defRPr/>
            </a:pPr>
            <a:r>
              <a:rPr lang="ru-RU" sz="1197" kern="0">
                <a:solidFill>
                  <a:prstClr val="black"/>
                </a:solidFill>
                <a:latin typeface="Arial"/>
                <a:cs typeface="Arial"/>
              </a:rPr>
              <a:t>спецодежды* 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965535" y="2657742"/>
            <a:ext cx="1539593" cy="829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30">
              <a:defRPr/>
            </a:pPr>
            <a:r>
              <a:rPr lang="ru-RU" sz="1197" kern="0">
                <a:solidFill>
                  <a:prstClr val="black"/>
                </a:solidFill>
                <a:latin typeface="Arial"/>
                <a:cs typeface="Arial"/>
              </a:rPr>
              <a:t>Контроль каждой единицы СИЗ</a:t>
            </a:r>
            <a:br>
              <a:rPr lang="ru-RU" sz="1197" ker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ru-RU" sz="1197" kern="0">
                <a:solidFill>
                  <a:prstClr val="black"/>
                </a:solidFill>
                <a:latin typeface="Arial"/>
                <a:cs typeface="Arial"/>
              </a:rPr>
              <a:t>в поступившей </a:t>
            </a:r>
            <a:br>
              <a:rPr lang="ru-RU" sz="1197" ker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ru-RU" sz="1197" kern="0">
                <a:solidFill>
                  <a:prstClr val="black"/>
                </a:solidFill>
                <a:latin typeface="Arial"/>
                <a:cs typeface="Arial"/>
              </a:rPr>
              <a:t>партии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23531" y="847407"/>
            <a:ext cx="4071088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30">
              <a:defRPr/>
            </a:pPr>
            <a:r>
              <a:rPr lang="ru-RU" sz="2052" b="1" kern="0">
                <a:solidFill>
                  <a:prstClr val="black"/>
                </a:solidFill>
                <a:latin typeface="Arial"/>
                <a:cs typeface="Arial"/>
              </a:rPr>
              <a:t>Выборочный контроль СИЗ(одежда):</a:t>
            </a:r>
            <a:endParaRPr lang="ru-RU" sz="2737" b="1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4941502" y="847408"/>
            <a:ext cx="3652118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30">
              <a:defRPr/>
            </a:pPr>
            <a:r>
              <a:rPr lang="ru-RU" sz="2052" b="1" kern="0">
                <a:solidFill>
                  <a:prstClr val="black"/>
                </a:solidFill>
                <a:latin typeface="Arial"/>
                <a:cs typeface="Arial"/>
              </a:rPr>
              <a:t>Сплошной контроль СИЗ: </a:t>
            </a:r>
            <a:endParaRPr sz="1796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 bwMode="auto">
          <a:xfrm>
            <a:off x="457199" y="149167"/>
            <a:ext cx="8229601" cy="5031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71564" tIns="35782" rIns="71564" bIns="35782" rtlCol="0" anchor="ctr" anchorCtr="0">
            <a:spAutoFit/>
          </a:bodyPr>
          <a:lstStyle/>
          <a:p>
            <a:pPr defTabSz="914400" rtl="0" eaLnBrk="0" hangingPunct="0">
              <a:lnSpc>
                <a:spcPct val="100000"/>
              </a:lnSpc>
            </a:pPr>
            <a:r>
              <a:rPr lang="ru-RU" sz="2800" kern="1200" dirty="0">
                <a:solidFill>
                  <a:srgbClr val="37517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Или все или …  </a:t>
            </a:r>
            <a:r>
              <a:rPr lang="ru-RU" sz="2800" kern="1200" dirty="0">
                <a:solidFill>
                  <a:srgbClr val="F069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5%</a:t>
            </a:r>
            <a:endParaRPr sz="2800" kern="1200" dirty="0">
              <a:solidFill>
                <a:srgbClr val="F069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08937" y="4480844"/>
            <a:ext cx="2585964" cy="276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30">
              <a:defRPr/>
            </a:pPr>
            <a:r>
              <a:rPr lang="ru-RU" sz="1197" ker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*но не менее 5 упаковочных мест</a:t>
            </a:r>
            <a:endParaRPr lang="ru-RU" sz="1197" kern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w="http://schemas.openxmlformats.org/wordprocessingml/2006/main" xmlns:m="http://schemas.openxmlformats.org/officeDocument/2006/math" xmlns=""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354790" y="2589164"/>
            <a:ext cx="6385630" cy="648072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ru-RU" sz="3200">
                <a:solidFill>
                  <a:srgbClr val="375174"/>
                </a:solidFill>
                <a:latin typeface="Arial"/>
                <a:cs typeface="Arial"/>
              </a:rPr>
              <a:t>допустимые и недопустимые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027325" y="1059582"/>
            <a:ext cx="5040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375174"/>
                </a:solidFill>
                <a:latin typeface="Arial"/>
                <a:cs typeface="Arial"/>
              </a:rPr>
              <a:t>Дефекты продукции</a:t>
            </a:r>
            <a:endParaRPr lang="ru-RU" sz="2400" dirty="0">
              <a:solidFill>
                <a:srgbClr val="375174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 bwMode="auto">
          <a:xfrm>
            <a:off x="395536" y="680816"/>
            <a:ext cx="3767502" cy="3767502"/>
          </a:xfrm>
          <a:prstGeom prst="ellipse">
            <a:avLst/>
          </a:prstGeom>
          <a:solidFill>
            <a:srgbClr val="72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25572" y="1827202"/>
            <a:ext cx="2707431" cy="147473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5400" b="1" dirty="0">
                <a:solidFill>
                  <a:schemeClr val="bg1"/>
                </a:solidFill>
                <a:latin typeface="Arial"/>
                <a:cs typeface="Arial"/>
              </a:rPr>
              <a:t>Выбор СИЗ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724128" y="771550"/>
            <a:ext cx="4752528" cy="400110"/>
          </a:xfrm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ru-RU" sz="2000">
                <a:cs typeface="Arial"/>
              </a:rPr>
              <a:t>НОРМЫ ВЫДАЧИ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5724128" y="3664089"/>
            <a:ext cx="424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>
                <a:latin typeface="Arial"/>
                <a:cs typeface="Arial"/>
              </a:rPr>
              <a:t>КЛАССЫ</a:t>
            </a:r>
            <a:br>
              <a:rPr lang="ru-RU" sz="2000">
                <a:latin typeface="Arial"/>
                <a:cs typeface="Arial"/>
              </a:rPr>
            </a:br>
            <a:r>
              <a:rPr lang="ru-RU" sz="2000">
                <a:latin typeface="Arial"/>
                <a:cs typeface="Arial"/>
              </a:rPr>
              <a:t>И УРОВНИ ЗАЩИТЫ</a:t>
            </a:r>
          </a:p>
        </p:txBody>
      </p:sp>
      <p:sp>
        <p:nvSpPr>
          <p:cNvPr id="7" name="Дуга 6"/>
          <p:cNvSpPr/>
          <p:nvPr/>
        </p:nvSpPr>
        <p:spPr bwMode="auto">
          <a:xfrm>
            <a:off x="4788024" y="-495773"/>
            <a:ext cx="6063745" cy="6120681"/>
          </a:xfrm>
          <a:prstGeom prst="arc">
            <a:avLst>
              <a:gd name="adj1" fmla="val 5298305"/>
              <a:gd name="adj2" fmla="val 15997908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бъект 2"/>
          <p:cNvSpPr txBox="1"/>
          <p:nvPr/>
        </p:nvSpPr>
        <p:spPr bwMode="auto">
          <a:xfrm>
            <a:off x="5724128" y="1735730"/>
            <a:ext cx="4752528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2000">
                <a:cs typeface="Arial"/>
              </a:rPr>
              <a:t>ВИД СИЗ</a:t>
            </a:r>
          </a:p>
        </p:txBody>
      </p:sp>
      <p:sp>
        <p:nvSpPr>
          <p:cNvPr id="9" name="Объект 2"/>
          <p:cNvSpPr txBox="1"/>
          <p:nvPr/>
        </p:nvSpPr>
        <p:spPr bwMode="auto">
          <a:xfrm>
            <a:off x="5724128" y="2699910"/>
            <a:ext cx="4752528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2000">
                <a:cs typeface="Arial"/>
              </a:rPr>
              <a:t>ЗАЩИТНЫЕ СВОЙСТВА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4963606" y="700497"/>
            <a:ext cx="542216" cy="5422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 bwMode="auto">
          <a:xfrm>
            <a:off x="4568690" y="1664677"/>
            <a:ext cx="542216" cy="5422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 bwMode="auto">
          <a:xfrm>
            <a:off x="4538152" y="2628857"/>
            <a:ext cx="542216" cy="5422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 bwMode="auto">
          <a:xfrm>
            <a:off x="4844958" y="3746924"/>
            <a:ext cx="542216" cy="5422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 bwMode="auto">
          <a:xfrm>
            <a:off x="4874714" y="611605"/>
            <a:ext cx="720000" cy="7200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 bwMode="auto">
          <a:xfrm>
            <a:off x="4479798" y="1580338"/>
            <a:ext cx="720000" cy="7200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 bwMode="auto">
          <a:xfrm>
            <a:off x="4446798" y="2542234"/>
            <a:ext cx="720000" cy="7200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 bwMode="auto">
          <a:xfrm>
            <a:off x="4750906" y="3658032"/>
            <a:ext cx="720000" cy="7200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133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Picture 2" descr="C:\Documents and Settings\tpilipenko\Рабочий стол\фото брака\IMG_8847-13-02-17-12-59.jpeg"/>
          <p:cNvPicPr>
            <a:picLocks noChangeAspect="1" noChangeArrowheads="1"/>
          </p:cNvPicPr>
          <p:nvPr/>
        </p:nvPicPr>
        <p:blipFill>
          <a:blip r:embed="rId2"/>
          <a:srcRect l="31101" t="32211" r="39182" b="41884"/>
          <a:stretch/>
        </p:blipFill>
        <p:spPr bwMode="auto">
          <a:xfrm>
            <a:off x="2314811" y="0"/>
            <a:ext cx="2260353" cy="274527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" name="Рисунок 7" descr="cid:image041.jpg@01D31B9E.5D2BCA50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787026" y="2587630"/>
            <a:ext cx="2928793" cy="255476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" name="Рисунок 30" descr="cid:image045.jpg@01D31B9E.5D2BCA50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-340076" y="0"/>
            <a:ext cx="3132869" cy="274527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4" descr="C:\Documents and Settings\tpilipenko\Рабочий стол\фото брака\Копия DSCF7197_20170926110025.092_X.JPG"/>
          <p:cNvPicPr>
            <a:picLocks noChangeAspect="1" noChangeArrowheads="1"/>
          </p:cNvPicPr>
          <p:nvPr/>
        </p:nvPicPr>
        <p:blipFill>
          <a:blip r:embed="rId5"/>
          <a:srcRect t="14198"/>
          <a:stretch/>
        </p:blipFill>
        <p:spPr bwMode="auto">
          <a:xfrm rot="5400000">
            <a:off x="3654692" y="1508496"/>
            <a:ext cx="4415738" cy="2841739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43840" y="55267"/>
            <a:ext cx="4565647" cy="648072"/>
          </a:xfrm>
          <a:prstGeom prst="rect">
            <a:avLst/>
          </a:prstGeom>
        </p:spPr>
        <p:txBody>
          <a:bodyPr lIns="70955" tIns="35478" rIns="70955" bIns="35478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algn="r">
              <a:defRPr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НЕДОПУСТИМЫЕ ДЕФЕКТЫ СПЕЦИАЛЬНОЙ ОДЕЖДЫ 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любого рода дефекты, механические повреждения, пятна ржавчины, отсутствие деталей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Picture 5" descr="C:\Documents and Settings\tpilipenko\Рабочий стол\фото брака\DSCF1101.JPG"/>
          <p:cNvPicPr>
            <a:picLocks noChangeAspect="1" noChangeArrowheads="1"/>
          </p:cNvPicPr>
          <p:nvPr/>
        </p:nvPicPr>
        <p:blipFill>
          <a:blip r:embed="rId6"/>
          <a:srcRect l="24889"/>
          <a:stretch/>
        </p:blipFill>
        <p:spPr bwMode="auto">
          <a:xfrm>
            <a:off x="6501379" y="721496"/>
            <a:ext cx="4265188" cy="456311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" name="Picture 6" descr="мусор"/>
          <p:cNvPicPr>
            <a:picLocks noChangeAspect="1" noChangeArrowheads="1"/>
          </p:cNvPicPr>
          <p:nvPr/>
        </p:nvPicPr>
        <p:blipFill>
          <a:blip r:embed="rId7"/>
          <a:srcRect r="23492"/>
          <a:stretch/>
        </p:blipFill>
        <p:spPr bwMode="auto">
          <a:xfrm>
            <a:off x="-331132" y="2571750"/>
            <a:ext cx="2761270" cy="266094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Объект 8"/>
          <p:cNvPicPr>
            <a:picLocks noChangeAspect="1"/>
          </p:cNvPicPr>
          <p:nvPr/>
        </p:nvPicPr>
        <p:blipFill>
          <a:blip r:embed="rId2"/>
          <a:srcRect r="2631" b="12587"/>
          <a:stretch/>
        </p:blipFill>
        <p:spPr bwMode="auto">
          <a:xfrm>
            <a:off x="0" y="0"/>
            <a:ext cx="9252520" cy="5695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 bwMode="auto">
          <a:xfrm>
            <a:off x="0" y="10975"/>
            <a:ext cx="9252520" cy="5684905"/>
          </a:xfrm>
          <a:prstGeom prst="rect">
            <a:avLst/>
          </a:prstGeom>
          <a:solidFill>
            <a:schemeClr val="tx1">
              <a:alpha val="5899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11188" y="185476"/>
            <a:ext cx="6726269" cy="360040"/>
          </a:xfrm>
          <a:prstGeom prst="rect">
            <a:avLst/>
          </a:prstGeom>
        </p:spPr>
        <p:txBody>
          <a:bodyPr lIns="70955" tIns="35478" rIns="70955" bIns="35478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algn="l">
              <a:defRPr/>
            </a:pPr>
            <a:r>
              <a:rPr lang="ru-RU" sz="1800" b="1" dirty="0">
                <a:solidFill>
                  <a:schemeClr val="bg1"/>
                </a:solidFill>
                <a:latin typeface="Arial"/>
                <a:cs typeface="Arial"/>
              </a:rPr>
              <a:t>ТРЕБОВАНИЯ К СПЕЦИАЛЬНОЙ ОДЕЖДЕ </a:t>
            </a:r>
            <a:endParaRPr dirty="0"/>
          </a:p>
        </p:txBody>
      </p:sp>
      <p:pic>
        <p:nvPicPr>
          <p:cNvPr id="4" name="Picture 3" descr="C:\Documents and Settings\tpilipenko\Рабочий стол\фото брака\DSCF6223.JPG"/>
          <p:cNvPicPr>
            <a:picLocks noChangeAspect="1" noChangeArrowheads="1"/>
          </p:cNvPicPr>
          <p:nvPr/>
        </p:nvPicPr>
        <p:blipFill>
          <a:blip r:embed="rId3"/>
          <a:srcRect l="9823" r="-37" b="13146"/>
          <a:stretch/>
        </p:blipFill>
        <p:spPr bwMode="auto">
          <a:xfrm>
            <a:off x="5743017" y="6160"/>
            <a:ext cx="3305616" cy="15384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589031" y="1513064"/>
            <a:ext cx="4836659" cy="1549607"/>
          </a:xfrm>
          <a:prstGeom prst="rect">
            <a:avLst/>
          </a:prstGeom>
          <a:noFill/>
          <a:ln>
            <a:noFill/>
          </a:ln>
        </p:spPr>
        <p:txBody>
          <a:bodyPr wrap="square" lIns="71579" tIns="35790" rIns="71579" bIns="35790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ea typeface="3M Circular TT Bold"/>
                <a:cs typeface="3M Circular TT Bold"/>
              </a:rPr>
              <a:t>Асимметрия деталей	</a:t>
            </a:r>
            <a:endParaRPr dirty="0"/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ea typeface="3M Circular TT Bold"/>
                <a:cs typeface="3M Circular TT Bold"/>
              </a:rPr>
              <a:t>Допуски:</a:t>
            </a:r>
            <a:endParaRPr dirty="0"/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ea typeface="3M Circular TT Bold"/>
                <a:cs typeface="3M Circular TT Bold"/>
              </a:rPr>
              <a:t>0,5 см – длина рукавов,  концы воротника,  кокетки, манжеты рукавов</a:t>
            </a:r>
            <a:endParaRPr dirty="0"/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ea typeface="3M Circular TT Bold"/>
                <a:cs typeface="3M Circular TT Bold"/>
              </a:rPr>
              <a:t>0,7 см – усилительные  накладки, карманы, шлевки, хлястики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96086" y="572004"/>
            <a:ext cx="36504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latin typeface="Arial"/>
                <a:cs typeface="Arial"/>
              </a:rPr>
              <a:t>СООТВЕТСТВИЕ РАЗМЕРОВ ИЗДЕЛИЯ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960281" y="3228407"/>
            <a:ext cx="4198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400" b="1" dirty="0">
                <a:solidFill>
                  <a:schemeClr val="bg1"/>
                </a:solidFill>
                <a:latin typeface="Arial"/>
                <a:cs typeface="Arial"/>
              </a:rPr>
              <a:t>СИММЕТРИЧНОСТЬ ФОРМ</a:t>
            </a:r>
            <a:br>
              <a:rPr lang="ru-RU" sz="14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400" b="1" dirty="0">
                <a:solidFill>
                  <a:schemeClr val="bg1"/>
                </a:solidFill>
                <a:latin typeface="Arial"/>
                <a:cs typeface="Arial"/>
              </a:rPr>
              <a:t>И РАСПОЛОЖЕНИЯ ПАРНЫХ ДЕТАЛЕЙ</a:t>
            </a:r>
          </a:p>
        </p:txBody>
      </p:sp>
      <p:sp>
        <p:nvSpPr>
          <p:cNvPr id="10" name="Овал 9"/>
          <p:cNvSpPr/>
          <p:nvPr/>
        </p:nvSpPr>
        <p:spPr bwMode="auto">
          <a:xfrm rot="19369471">
            <a:off x="5795332" y="320921"/>
            <a:ext cx="1368152" cy="1017802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Рисунок 6" descr="cid:image042.jpg@01D31B9E.5D2BCA50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743017" y="1712559"/>
            <a:ext cx="3318023" cy="13953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Овал 12"/>
          <p:cNvSpPr/>
          <p:nvPr/>
        </p:nvSpPr>
        <p:spPr bwMode="auto">
          <a:xfrm rot="13102850">
            <a:off x="7575667" y="320921"/>
            <a:ext cx="1368152" cy="1017802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t="22037"/>
          <a:stretch/>
        </p:blipFill>
        <p:spPr bwMode="auto">
          <a:xfrm>
            <a:off x="2030482" y="0"/>
            <a:ext cx="7567705" cy="3211164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6" name="Picture 2" descr="C:\Users\User1502\Desktop\Рисунок1.jpg"/>
          <p:cNvPicPr>
            <a:picLocks noChangeAspect="1" noChangeArrowheads="1"/>
          </p:cNvPicPr>
          <p:nvPr/>
        </p:nvPicPr>
        <p:blipFill>
          <a:blip r:embed="rId3"/>
          <a:srcRect r="2801"/>
          <a:stretch/>
        </p:blipFill>
        <p:spPr bwMode="auto">
          <a:xfrm>
            <a:off x="33107" y="0"/>
            <a:ext cx="4820413" cy="5236046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Рисунок 9" descr="cid:image044.jpg@01D31B9E.5D2BCA50"/>
          <p:cNvPicPr>
            <a:picLocks noChangeAspect="1" noChangeArrowheads="1"/>
          </p:cNvPicPr>
          <p:nvPr/>
        </p:nvPicPr>
        <p:blipFill>
          <a:blip r:embed="rId4"/>
          <a:srcRect t="50000"/>
          <a:stretch/>
        </p:blipFill>
        <p:spPr bwMode="auto">
          <a:xfrm>
            <a:off x="4747403" y="3153749"/>
            <a:ext cx="4410842" cy="2363604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36531" y="193005"/>
            <a:ext cx="4787308" cy="360040"/>
          </a:xfrm>
          <a:prstGeom prst="rect">
            <a:avLst/>
          </a:prstGeom>
        </p:spPr>
        <p:txBody>
          <a:bodyPr lIns="70955" tIns="35478" rIns="70955" bIns="35478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algn="l">
              <a:defRPr/>
            </a:pPr>
            <a:r>
              <a:rPr lang="ru-RU" sz="1600" b="1" dirty="0">
                <a:solidFill>
                  <a:schemeClr val="bg1"/>
                </a:solidFill>
                <a:latin typeface="Arial"/>
                <a:cs typeface="Arial"/>
              </a:rPr>
              <a:t>ТРЕБОВАНИЯ К СПЕЦИАЛЬНОЙ ОДЕЖДЕ </a:t>
            </a:r>
            <a:endParaRPr sz="4000" dirty="0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462078" y="1728216"/>
            <a:ext cx="4136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latin typeface="Arial"/>
                <a:cs typeface="Arial"/>
              </a:rPr>
              <a:t>НАДЛЕЖАЩЕЕ КАЧЕСТВО СТРОЧЕК, ШВОВ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5897011" y="2211710"/>
            <a:ext cx="2915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latin typeface="Arial"/>
                <a:cs typeface="Arial"/>
              </a:rPr>
              <a:t>ПРАВИЛЬНОСТЬ ОБРАБОТКИ ЗАСТЕЖЕК, СКРЕПОК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5" descr="кор"/>
          <p:cNvPicPr>
            <a:picLocks noChangeAspect="1" noChangeArrowheads="1"/>
          </p:cNvPicPr>
          <p:nvPr/>
        </p:nvPicPr>
        <p:blipFill>
          <a:blip r:embed="rId2"/>
          <a:srcRect b="4173"/>
          <a:stretch/>
        </p:blipFill>
        <p:spPr bwMode="auto">
          <a:xfrm>
            <a:off x="-468560" y="-1786"/>
            <a:ext cx="687198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91418" y="744167"/>
            <a:ext cx="6234782" cy="429831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28284" y="744167"/>
            <a:ext cx="6726269" cy="360040"/>
          </a:xfrm>
          <a:prstGeom prst="rect">
            <a:avLst/>
          </a:prstGeom>
        </p:spPr>
        <p:txBody>
          <a:bodyPr lIns="70955" tIns="35478" rIns="70955" bIns="35478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algn="l">
              <a:defRPr/>
            </a:pPr>
            <a:r>
              <a:rPr lang="ru-RU" sz="1800" b="1">
                <a:solidFill>
                  <a:schemeClr val="bg1"/>
                </a:solidFill>
                <a:latin typeface="Arial"/>
                <a:cs typeface="Arial"/>
              </a:rPr>
              <a:t>ТРЕБОВАНИЯ</a:t>
            </a:r>
            <a:br>
              <a:rPr lang="ru-RU" sz="18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800" b="1">
                <a:solidFill>
                  <a:schemeClr val="bg1"/>
                </a:solidFill>
                <a:latin typeface="Arial"/>
                <a:cs typeface="Arial"/>
              </a:rPr>
              <a:t>К СПЕЦИАЛЬНОЙ</a:t>
            </a:r>
            <a:br>
              <a:rPr lang="ru-RU" sz="18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800" b="1">
                <a:solidFill>
                  <a:schemeClr val="bg1"/>
                </a:solidFill>
                <a:latin typeface="Arial"/>
                <a:cs typeface="Arial"/>
              </a:rPr>
              <a:t>ОДЕЖДЕ 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628284" y="1850160"/>
            <a:ext cx="281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bg1"/>
                </a:solidFill>
                <a:latin typeface="Arial"/>
                <a:cs typeface="Arial"/>
              </a:rPr>
              <a:t>РАВНОМЕРНОСТЬ НАСТИЛА </a:t>
            </a:r>
            <a:br>
              <a:rPr lang="ru-RU" sz="14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400" b="1">
                <a:solidFill>
                  <a:schemeClr val="bg1"/>
                </a:solidFill>
                <a:latin typeface="Arial"/>
                <a:cs typeface="Arial"/>
              </a:rPr>
              <a:t>УТЕПЛИТЕЛЯ</a:t>
            </a:r>
          </a:p>
        </p:txBody>
      </p:sp>
      <p:sp>
        <p:nvSpPr>
          <p:cNvPr id="6" name="Content Placeholder 1"/>
          <p:cNvSpPr txBox="1"/>
          <p:nvPr/>
        </p:nvSpPr>
        <p:spPr bwMode="auto">
          <a:xfrm>
            <a:off x="578350" y="2859782"/>
            <a:ext cx="315162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>
                <a:solidFill>
                  <a:schemeClr val="bg1"/>
                </a:solidFill>
              </a:rPr>
              <a:t>Утепленная подкладка меньше верха изделия	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" name="Скругленный прямоугольник 36"/>
          <p:cNvSpPr/>
          <p:nvPr/>
        </p:nvSpPr>
        <p:spPr bwMode="auto">
          <a:xfrm>
            <a:off x="4537070" y="2152434"/>
            <a:ext cx="5053455" cy="1158267"/>
          </a:xfrm>
          <a:prstGeom prst="roundRect">
            <a:avLst>
              <a:gd name="adj" fmla="val 4264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 bwMode="auto">
          <a:xfrm>
            <a:off x="-540568" y="1734975"/>
            <a:ext cx="5053455" cy="1158267"/>
          </a:xfrm>
          <a:prstGeom prst="roundRect">
            <a:avLst>
              <a:gd name="adj" fmla="val 4264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 txBox="1"/>
          <p:nvPr/>
        </p:nvSpPr>
        <p:spPr bwMode="auto">
          <a:xfrm>
            <a:off x="611188" y="267494"/>
            <a:ext cx="7993062" cy="381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ru-RU" sz="2000" b="1" dirty="0">
                <a:latin typeface="Arial"/>
                <a:ea typeface="Arial"/>
                <a:cs typeface="Arial"/>
              </a:rPr>
              <a:t>ДОПУСТИМЫЕ ОТКЛОНЕНИЯ В СПЕЦИАЛЬНОЙ ОДЕЖДЕ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755576" y="915566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b="1">
                <a:latin typeface="Arial"/>
                <a:cs typeface="Arial"/>
              </a:rPr>
              <a:t>0,2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403648" y="970315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см.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871478" y="1856969"/>
            <a:ext cx="270883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1200">
                <a:solidFill>
                  <a:schemeClr val="bg1"/>
                </a:solidFill>
                <a:latin typeface="Arial"/>
                <a:cs typeface="Arial"/>
              </a:rPr>
              <a:t>Искривление швов втачивания рукавов, воротника, стачивания рельефов на длине 15 см. 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778052" y="2838493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b="1">
                <a:latin typeface="Arial"/>
                <a:cs typeface="Arial"/>
              </a:rPr>
              <a:t>0,5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1426124" y="2893242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см.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4732457" y="3645065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b="1">
                <a:latin typeface="Arial"/>
                <a:cs typeface="Arial"/>
              </a:rPr>
              <a:t>1,5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5380529" y="3699814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см.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778052" y="1734975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b="1">
                <a:solidFill>
                  <a:schemeClr val="bg1"/>
                </a:solidFill>
                <a:latin typeface="Arial"/>
                <a:cs typeface="Arial"/>
              </a:rPr>
              <a:t>0,3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1426124" y="1789724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 b="1">
                <a:solidFill>
                  <a:schemeClr val="bg1"/>
                </a:solidFill>
                <a:latin typeface="Arial"/>
                <a:cs typeface="Arial"/>
              </a:rPr>
              <a:t>см.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4696892" y="915565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b="1">
                <a:latin typeface="Arial"/>
                <a:cs typeface="Arial"/>
              </a:rPr>
              <a:t>0,7</a:t>
            </a:r>
          </a:p>
        </p:txBody>
      </p:sp>
      <p:sp>
        <p:nvSpPr>
          <p:cNvPr id="23" name="TextBox 22"/>
          <p:cNvSpPr txBox="1"/>
          <p:nvPr/>
        </p:nvSpPr>
        <p:spPr bwMode="auto">
          <a:xfrm>
            <a:off x="5344964" y="970314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см.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4696892" y="2363570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b="1">
                <a:solidFill>
                  <a:schemeClr val="bg1"/>
                </a:solidFill>
                <a:latin typeface="Arial"/>
                <a:cs typeface="Arial"/>
              </a:rPr>
              <a:t>1,0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5344964" y="2418319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 b="1">
                <a:solidFill>
                  <a:schemeClr val="bg1"/>
                </a:solidFill>
                <a:latin typeface="Arial"/>
                <a:cs typeface="Arial"/>
              </a:rPr>
              <a:t>см.</a:t>
            </a: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1871478" y="988735"/>
            <a:ext cx="2700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latin typeface="Arial"/>
                <a:cs typeface="Arial"/>
              </a:rPr>
              <a:t>Изменение ширины шва на открытых частях изделия </a:t>
            </a:r>
            <a:endParaRPr lang="ru-RU" sz="1200"/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1852844" y="2454156"/>
            <a:ext cx="2727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bg1"/>
                </a:solidFill>
                <a:latin typeface="Arial"/>
                <a:cs typeface="Arial"/>
              </a:rPr>
              <a:t>Несоответствие пуговиц и петель </a:t>
            </a: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1844875" y="2893242"/>
            <a:ext cx="2668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latin typeface="Arial"/>
                <a:cs typeface="Arial"/>
              </a:rPr>
              <a:t>Искривленный край воротника, борта, низа рукавов, брюк </a:t>
            </a:r>
            <a:endParaRPr lang="ru-RU" sz="1200"/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1844875" y="3284877"/>
            <a:ext cx="2692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latin typeface="Arial"/>
                <a:cs typeface="Arial"/>
              </a:rPr>
              <a:t>Несимметричность длины рукавов,  концов воротника, кокеток, манжет рукавов, усилительных  накладок, карманов, шлевок, хлястиков </a:t>
            </a:r>
            <a:endParaRPr lang="ru-RU" sz="1200"/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1844875" y="4080994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200">
                <a:latin typeface="Arial"/>
                <a:cs typeface="Arial"/>
              </a:rPr>
              <a:t>Неравномерное расстояние между строчками в стеганых деталях изделиях, верх </a:t>
            </a:r>
            <a:endParaRPr lang="ru-RU" sz="1200"/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5868144" y="986856"/>
            <a:ext cx="273610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1200">
                <a:latin typeface="Arial"/>
                <a:cs typeface="Arial"/>
              </a:rPr>
              <a:t>Расхождение нижнего борта</a:t>
            </a:r>
            <a:br>
              <a:rPr lang="ru-RU" sz="1200">
                <a:latin typeface="Arial"/>
                <a:cs typeface="Arial"/>
              </a:rPr>
            </a:br>
            <a:r>
              <a:rPr lang="ru-RU" sz="1200">
                <a:latin typeface="Arial"/>
                <a:cs typeface="Arial"/>
              </a:rPr>
              <a:t>по отношению с верхним </a:t>
            </a:r>
            <a:br>
              <a:rPr lang="ru-RU" sz="1200">
                <a:latin typeface="Arial"/>
                <a:cs typeface="Arial"/>
              </a:rPr>
            </a:br>
            <a:r>
              <a:rPr lang="ru-RU" sz="1200">
                <a:latin typeface="Arial"/>
                <a:cs typeface="Arial"/>
              </a:rPr>
              <a:t>– короче/длиннее </a:t>
            </a:r>
          </a:p>
        </p:txBody>
      </p:sp>
      <p:sp>
        <p:nvSpPr>
          <p:cNvPr id="34" name="Прямоугольник 33"/>
          <p:cNvSpPr/>
          <p:nvPr/>
        </p:nvSpPr>
        <p:spPr bwMode="auto">
          <a:xfrm>
            <a:off x="5868144" y="2372426"/>
            <a:ext cx="273610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1200">
                <a:solidFill>
                  <a:schemeClr val="bg1"/>
                </a:solidFill>
                <a:latin typeface="Arial"/>
                <a:cs typeface="Arial"/>
              </a:rPr>
              <a:t>Искривленный край низа и краев изделия </a:t>
            </a:r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5868144" y="3699814"/>
            <a:ext cx="2736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latin typeface="Arial"/>
                <a:cs typeface="Arial"/>
              </a:rPr>
              <a:t>Неравномерное расстояние между строчками в подкладке </a:t>
            </a:r>
            <a:endParaRPr lang="ru-RU" sz="12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755576" y="1453096"/>
            <a:ext cx="4248472" cy="1944216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2000" b="1" dirty="0">
                <a:solidFill>
                  <a:srgbClr val="375174"/>
                </a:solidFill>
                <a:latin typeface="Arial"/>
                <a:cs typeface="Arial"/>
              </a:rPr>
              <a:t>Памятка по приемке спецодежды, спецобуви и средств индивидуальной защиты в соответствии с </a:t>
            </a:r>
          </a:p>
          <a:p>
            <a:pPr>
              <a:defRPr/>
            </a:pPr>
            <a:r>
              <a:rPr lang="ru-RU" sz="2000" b="1" dirty="0">
                <a:solidFill>
                  <a:srgbClr val="375174"/>
                </a:solidFill>
                <a:latin typeface="Arial"/>
                <a:cs typeface="Arial"/>
              </a:rPr>
              <a:t>Техническим Регламентом Таможенного Союза 019/2011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46A37D-A48C-407A-96DD-6EA203C370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52996"/>
            <a:ext cx="3744416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68654" y="154178"/>
            <a:ext cx="2769235" cy="417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0604" y="243838"/>
            <a:ext cx="3558540" cy="48173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7F0EE-B2E6-4BD0-B1A0-277911147551}"/>
              </a:ext>
            </a:extLst>
          </p:cNvPr>
          <p:cNvSpPr txBox="1"/>
          <p:nvPr/>
        </p:nvSpPr>
        <p:spPr>
          <a:xfrm>
            <a:off x="4067944" y="1910030"/>
            <a:ext cx="4599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FreeSetDemiBold" panose="020B0703050504020204" pitchFamily="34" charset="-52"/>
              </a:rPr>
              <a:t>Формирование Норм выдачи СИЗ </a:t>
            </a:r>
            <a:r>
              <a:rPr lang="ru-RU" sz="2000" u="sng" dirty="0">
                <a:latin typeface="FreeSetDemiBold" panose="020B0703050504020204" pitchFamily="34" charset="-52"/>
              </a:rPr>
              <a:t>для каждого рабочего места</a:t>
            </a:r>
            <a:br>
              <a:rPr lang="ru-RU" sz="2000" u="sng" dirty="0">
                <a:latin typeface="FreeSetDemiBold" panose="020B0703050504020204" pitchFamily="34" charset="-52"/>
              </a:rPr>
            </a:br>
            <a:r>
              <a:rPr lang="ru-RU" sz="2000" dirty="0">
                <a:latin typeface="FreeSetDemiBold" panose="020B0703050504020204" pitchFamily="34" charset="-52"/>
              </a:rPr>
              <a:t>с учетом </a:t>
            </a:r>
            <a:r>
              <a:rPr lang="ru-RU" sz="2000" u="sng" dirty="0">
                <a:latin typeface="FreeSetDemiBold" panose="020B0703050504020204" pitchFamily="34" charset="-52"/>
              </a:rPr>
              <a:t>класса защиты</a:t>
            </a:r>
            <a:br>
              <a:rPr lang="ru-RU" sz="2000" dirty="0">
                <a:latin typeface="FreeSetDemiBold" panose="020B0703050504020204" pitchFamily="34" charset="-52"/>
              </a:rPr>
            </a:br>
            <a:r>
              <a:rPr lang="ru-RU" sz="2000" dirty="0">
                <a:latin typeface="FreeSetDemiBold" panose="020B0703050504020204" pitchFamily="34" charset="-52"/>
              </a:rPr>
              <a:t>по </a:t>
            </a:r>
            <a:r>
              <a:rPr lang="ru-RU" sz="2000" u="sng" dirty="0">
                <a:latin typeface="FreeSetDemiBold" panose="020B0703050504020204" pitchFamily="34" charset="-52"/>
              </a:rPr>
              <a:t>каждому защитному свойству</a:t>
            </a:r>
          </a:p>
        </p:txBody>
      </p:sp>
    </p:spTree>
    <p:extLst>
      <p:ext uri="{BB962C8B-B14F-4D97-AF65-F5344CB8AC3E}">
        <p14:creationId xmlns:p14="http://schemas.microsoft.com/office/powerpoint/2010/main" val="3327714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87574"/>
            <a:ext cx="7772400" cy="1102519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964630"/>
              </p:ext>
            </p:extLst>
          </p:nvPr>
        </p:nvGraphicFramePr>
        <p:xfrm>
          <a:off x="1027894" y="2859782"/>
          <a:ext cx="7088213" cy="18573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5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573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zh-CN" sz="1400" b="0" u="non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Специалист по формированию нормирования СИЗ</a:t>
                      </a:r>
                    </a:p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zh-CN" sz="1400" b="0" u="non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Карпухин Денис</a:t>
                      </a:r>
                    </a:p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zh-CN" sz="1400" b="0" u="non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8 927 614 05 36</a:t>
                      </a:r>
                    </a:p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altLang="zh-CN" sz="1400" b="0" u="non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dkarpukhin@samara.vostok.ru</a:t>
                      </a:r>
                      <a:endParaRPr lang="ru-RU" altLang="zh-CN" sz="1400" b="0" u="non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zh-CN" sz="1400" b="0" u="non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«Самара-Восток-Сервис»</a:t>
                      </a:r>
                      <a:endParaRPr lang="ru-RU" sz="1400" b="0" u="non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zh-CN" sz="1400" b="0" u="non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Бренд-менеджер по СИЗ</a:t>
                      </a:r>
                      <a:endParaRPr lang="en-US" altLang="zh-CN" sz="1400" b="0" u="non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ru-RU" altLang="zh-CN" sz="1400" b="0" u="non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zh-CN" sz="1400" b="0" u="non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Мишова Мария</a:t>
                      </a:r>
                    </a:p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zh-CN" sz="1400" b="0" u="non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8 917 117 79 67</a:t>
                      </a:r>
                      <a:endParaRPr lang="en-US" altLang="zh-CN" sz="1400" b="0" u="non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altLang="zh-CN" sz="1400" b="0" u="non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mmishova@samara.vostok.ru</a:t>
                      </a:r>
                      <a:endParaRPr lang="ru-RU" altLang="zh-CN" sz="1400" b="0" u="non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zh-CN" sz="1400" b="0" u="non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«Самара-Восток-Сервис»</a:t>
                      </a:r>
                      <a:endParaRPr lang="ru-RU" sz="1400" b="0" u="none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1201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45AED72-3D0C-E934-E32F-688CC657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2" b="10500"/>
          <a:stretch/>
        </p:blipFill>
        <p:spPr bwMode="auto">
          <a:xfrm>
            <a:off x="0" y="2499742"/>
            <a:ext cx="9143936" cy="264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E6E4A90-7F70-9900-40E3-55CB0E17E67A}"/>
              </a:ext>
            </a:extLst>
          </p:cNvPr>
          <p:cNvGrpSpPr/>
          <p:nvPr/>
        </p:nvGrpSpPr>
        <p:grpSpPr>
          <a:xfrm>
            <a:off x="539552" y="555526"/>
            <a:ext cx="4915690" cy="1224958"/>
            <a:chOff x="1187623" y="1822186"/>
            <a:chExt cx="8784975" cy="1224958"/>
          </a:xfrm>
        </p:grpSpPr>
        <p:sp>
          <p:nvSpPr>
            <p:cNvPr id="2" name="TextBox 1"/>
            <p:cNvSpPr txBox="1"/>
            <p:nvPr/>
          </p:nvSpPr>
          <p:spPr>
            <a:xfrm>
              <a:off x="1187623" y="2277836"/>
              <a:ext cx="8784975" cy="769308"/>
            </a:xfrm>
            <a:prstGeom prst="rect">
              <a:avLst/>
            </a:prstGeom>
            <a:noFill/>
          </p:spPr>
          <p:txBody>
            <a:bodyPr wrap="square" lIns="91308" tIns="45654" rIns="91308" bIns="45654" rtlCol="0">
              <a:spAutoFit/>
            </a:bodyPr>
            <a:lstStyle/>
            <a:p>
              <a:pPr marL="0" marR="0" lvl="0" indent="0" algn="l" defTabSz="913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sng" strike="noStrike" kern="0" cap="none" spc="-9" normalizeH="0" baseline="0" noProof="0" dirty="0">
                  <a:ln>
                    <a:noFill/>
                  </a:ln>
                  <a:solidFill>
                    <a:srgbClr val="375174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/>
                </a:rPr>
                <a:t>Профессия:</a:t>
              </a:r>
              <a:r>
                <a:rPr kumimoji="0" lang="ru-RU" sz="2200" b="1" i="0" u="none" strike="noStrike" kern="0" cap="none" spc="-9" normalizeH="0" baseline="0" noProof="0" dirty="0">
                  <a:ln>
                    <a:noFill/>
                  </a:ln>
                  <a:solidFill>
                    <a:srgbClr val="375174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/>
                </a:rPr>
                <a:t> оператор технологических установок (№3300)</a:t>
              </a: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082E9E18-4CBF-F075-4AAB-6F96EB413C5B}"/>
                </a:ext>
              </a:extLst>
            </p:cNvPr>
            <p:cNvSpPr/>
            <p:nvPr/>
          </p:nvSpPr>
          <p:spPr>
            <a:xfrm>
              <a:off x="1187623" y="1822186"/>
              <a:ext cx="4903730" cy="461532"/>
            </a:xfrm>
            <a:prstGeom prst="rect">
              <a:avLst/>
            </a:prstGeom>
          </p:spPr>
          <p:txBody>
            <a:bodyPr wrap="none" lIns="91308" tIns="45654" rIns="91308" bIns="45654">
              <a:spAutoFit/>
            </a:bodyPr>
            <a:lstStyle/>
            <a:p>
              <a:pPr marL="0" marR="0" lvl="0" indent="0" algn="l" defTabSz="913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0" cap="none" spc="-9" normalizeH="0" baseline="0" noProof="0" dirty="0">
                  <a:ln>
                    <a:noFill/>
                  </a:ln>
                  <a:solidFill>
                    <a:srgbClr val="375174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/>
                </a:rPr>
                <a:t>ВНУТРЕННИЕ НОРМЫ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7D4EBB-9605-EC52-E0EE-39E48EE64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r="27599" b="27"/>
          <a:stretch/>
        </p:blipFill>
        <p:spPr>
          <a:xfrm>
            <a:off x="5455242" y="1"/>
            <a:ext cx="3688694" cy="5142093"/>
          </a:xfrm>
          <a:custGeom>
            <a:avLst/>
            <a:gdLst>
              <a:gd name="connsiteX0" fmla="*/ 3688694 w 3688694"/>
              <a:gd name="connsiteY0" fmla="*/ 3623410 h 5142093"/>
              <a:gd name="connsiteX1" fmla="*/ 3688694 w 3688694"/>
              <a:gd name="connsiteY1" fmla="*/ 4715475 h 5142093"/>
              <a:gd name="connsiteX2" fmla="*/ 3458083 w 3688694"/>
              <a:gd name="connsiteY2" fmla="*/ 5021112 h 5142093"/>
              <a:gd name="connsiteX3" fmla="*/ 3032073 w 3688694"/>
              <a:gd name="connsiteY3" fmla="*/ 5080714 h 5142093"/>
              <a:gd name="connsiteX4" fmla="*/ 2992618 w 3688694"/>
              <a:gd name="connsiteY4" fmla="*/ 5050944 h 5142093"/>
              <a:gd name="connsiteX5" fmla="*/ 2933017 w 3688694"/>
              <a:gd name="connsiteY5" fmla="*/ 4624936 h 5142093"/>
              <a:gd name="connsiteX6" fmla="*/ 3688694 w 3688694"/>
              <a:gd name="connsiteY6" fmla="*/ 2374807 h 5142093"/>
              <a:gd name="connsiteX7" fmla="*/ 3688694 w 3688694"/>
              <a:gd name="connsiteY7" fmla="*/ 3466872 h 5142093"/>
              <a:gd name="connsiteX8" fmla="*/ 2667194 w 3688694"/>
              <a:gd name="connsiteY8" fmla="*/ 4820702 h 5142093"/>
              <a:gd name="connsiteX9" fmla="*/ 2241184 w 3688694"/>
              <a:gd name="connsiteY9" fmla="*/ 4880304 h 5142093"/>
              <a:gd name="connsiteX10" fmla="*/ 2201730 w 3688694"/>
              <a:gd name="connsiteY10" fmla="*/ 4850535 h 5142093"/>
              <a:gd name="connsiteX11" fmla="*/ 2142128 w 3688694"/>
              <a:gd name="connsiteY11" fmla="*/ 4424526 h 5142093"/>
              <a:gd name="connsiteX12" fmla="*/ 3660704 w 3688694"/>
              <a:gd name="connsiteY12" fmla="*/ 1279968 h 5142093"/>
              <a:gd name="connsiteX13" fmla="*/ 3688694 w 3688694"/>
              <a:gd name="connsiteY13" fmla="*/ 1281457 h 5142093"/>
              <a:gd name="connsiteX14" fmla="*/ 3688694 w 3688694"/>
              <a:gd name="connsiteY14" fmla="*/ 2187021 h 5142093"/>
              <a:gd name="connsiteX15" fmla="*/ 1612658 w 3688694"/>
              <a:gd name="connsiteY15" fmla="*/ 4938467 h 5142093"/>
              <a:gd name="connsiteX16" fmla="*/ 1186648 w 3688694"/>
              <a:gd name="connsiteY16" fmla="*/ 4998070 h 5142093"/>
              <a:gd name="connsiteX17" fmla="*/ 1147194 w 3688694"/>
              <a:gd name="connsiteY17" fmla="*/ 4968300 h 5142093"/>
              <a:gd name="connsiteX18" fmla="*/ 1087592 w 3688694"/>
              <a:gd name="connsiteY18" fmla="*/ 4542291 h 5142093"/>
              <a:gd name="connsiteX19" fmla="*/ 3460043 w 3688694"/>
              <a:gd name="connsiteY19" fmla="*/ 1397998 h 5142093"/>
              <a:gd name="connsiteX20" fmla="*/ 3660704 w 3688694"/>
              <a:gd name="connsiteY20" fmla="*/ 1279968 h 5142093"/>
              <a:gd name="connsiteX21" fmla="*/ 3575963 w 3688694"/>
              <a:gd name="connsiteY21" fmla="*/ 0 h 5142093"/>
              <a:gd name="connsiteX22" fmla="*/ 3688694 w 3688694"/>
              <a:gd name="connsiteY22" fmla="*/ 0 h 5142093"/>
              <a:gd name="connsiteX23" fmla="*/ 3688694 w 3688694"/>
              <a:gd name="connsiteY23" fmla="*/ 942655 h 5142093"/>
              <a:gd name="connsiteX24" fmla="*/ 1424588 w 3688694"/>
              <a:gd name="connsiteY24" fmla="*/ 3943354 h 5142093"/>
              <a:gd name="connsiteX25" fmla="*/ 998579 w 3688694"/>
              <a:gd name="connsiteY25" fmla="*/ 4002957 h 5142093"/>
              <a:gd name="connsiteX26" fmla="*/ 959125 w 3688694"/>
              <a:gd name="connsiteY26" fmla="*/ 3973187 h 5142093"/>
              <a:gd name="connsiteX27" fmla="*/ 899522 w 3688694"/>
              <a:gd name="connsiteY27" fmla="*/ 3547178 h 5142093"/>
              <a:gd name="connsiteX28" fmla="*/ 2616463 w 3688694"/>
              <a:gd name="connsiteY28" fmla="*/ 0 h 5142093"/>
              <a:gd name="connsiteX29" fmla="*/ 3417142 w 3688694"/>
              <a:gd name="connsiteY29" fmla="*/ 0 h 5142093"/>
              <a:gd name="connsiteX30" fmla="*/ 3402946 w 3688694"/>
              <a:gd name="connsiteY30" fmla="*/ 39451 h 5142093"/>
              <a:gd name="connsiteX31" fmla="*/ 3370957 w 3688694"/>
              <a:gd name="connsiteY31" fmla="*/ 92107 h 5142093"/>
              <a:gd name="connsiteX32" fmla="*/ 586445 w 3688694"/>
              <a:gd name="connsiteY32" fmla="*/ 3782516 h 5142093"/>
              <a:gd name="connsiteX33" fmla="*/ 160436 w 3688694"/>
              <a:gd name="connsiteY33" fmla="*/ 3842119 h 5142093"/>
              <a:gd name="connsiteX34" fmla="*/ 120982 w 3688694"/>
              <a:gd name="connsiteY34" fmla="*/ 3812350 h 5142093"/>
              <a:gd name="connsiteX35" fmla="*/ 61380 w 3688694"/>
              <a:gd name="connsiteY35" fmla="*/ 3386340 h 5142093"/>
              <a:gd name="connsiteX36" fmla="*/ 1671711 w 3688694"/>
              <a:gd name="connsiteY36" fmla="*/ 0 h 5142093"/>
              <a:gd name="connsiteX37" fmla="*/ 2495701 w 3688694"/>
              <a:gd name="connsiteY37" fmla="*/ 0 h 5142093"/>
              <a:gd name="connsiteX38" fmla="*/ 653711 w 3688694"/>
              <a:gd name="connsiteY38" fmla="*/ 2441254 h 5142093"/>
              <a:gd name="connsiteX39" fmla="*/ 227702 w 3688694"/>
              <a:gd name="connsiteY39" fmla="*/ 2500856 h 5142093"/>
              <a:gd name="connsiteX40" fmla="*/ 188248 w 3688694"/>
              <a:gd name="connsiteY40" fmla="*/ 2471087 h 5142093"/>
              <a:gd name="connsiteX41" fmla="*/ 128645 w 3688694"/>
              <a:gd name="connsiteY41" fmla="*/ 2045078 h 5142093"/>
              <a:gd name="connsiteX42" fmla="*/ 720835 w 3688694"/>
              <a:gd name="connsiteY42" fmla="*/ 0 h 5142093"/>
              <a:gd name="connsiteX43" fmla="*/ 1544826 w 3688694"/>
              <a:gd name="connsiteY43" fmla="*/ 0 h 5142093"/>
              <a:gd name="connsiteX44" fmla="*/ 669785 w 3688694"/>
              <a:gd name="connsiteY44" fmla="*/ 1159722 h 5142093"/>
              <a:gd name="connsiteX45" fmla="*/ 243776 w 3688694"/>
              <a:gd name="connsiteY45" fmla="*/ 1219325 h 5142093"/>
              <a:gd name="connsiteX46" fmla="*/ 204322 w 3688694"/>
              <a:gd name="connsiteY46" fmla="*/ 1189556 h 5142093"/>
              <a:gd name="connsiteX47" fmla="*/ 144719 w 3688694"/>
              <a:gd name="connsiteY47" fmla="*/ 763546 h 514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688694" h="5142093">
                <a:moveTo>
                  <a:pt x="3688694" y="3623410"/>
                </a:moveTo>
                <a:lnTo>
                  <a:pt x="3688694" y="4715475"/>
                </a:lnTo>
                <a:lnTo>
                  <a:pt x="3458083" y="5021112"/>
                </a:lnTo>
                <a:cubicBezTo>
                  <a:pt x="3356901" y="5155209"/>
                  <a:pt x="3166171" y="5181894"/>
                  <a:pt x="3032073" y="5080714"/>
                </a:cubicBezTo>
                <a:lnTo>
                  <a:pt x="2992618" y="5050944"/>
                </a:lnTo>
                <a:cubicBezTo>
                  <a:pt x="2858522" y="4949765"/>
                  <a:pt x="2831837" y="4759033"/>
                  <a:pt x="2933017" y="4624936"/>
                </a:cubicBezTo>
                <a:close/>
                <a:moveTo>
                  <a:pt x="3688694" y="2374807"/>
                </a:moveTo>
                <a:lnTo>
                  <a:pt x="3688694" y="3466872"/>
                </a:lnTo>
                <a:lnTo>
                  <a:pt x="2667194" y="4820702"/>
                </a:lnTo>
                <a:cubicBezTo>
                  <a:pt x="2566013" y="4954800"/>
                  <a:pt x="2375283" y="4981485"/>
                  <a:pt x="2241184" y="4880304"/>
                </a:cubicBezTo>
                <a:lnTo>
                  <a:pt x="2201730" y="4850535"/>
                </a:lnTo>
                <a:cubicBezTo>
                  <a:pt x="2067633" y="4749355"/>
                  <a:pt x="2040948" y="4558624"/>
                  <a:pt x="2142128" y="4424526"/>
                </a:cubicBezTo>
                <a:close/>
                <a:moveTo>
                  <a:pt x="3660704" y="1279968"/>
                </a:moveTo>
                <a:lnTo>
                  <a:pt x="3688694" y="1281457"/>
                </a:lnTo>
                <a:lnTo>
                  <a:pt x="3688694" y="2187021"/>
                </a:lnTo>
                <a:lnTo>
                  <a:pt x="1612658" y="4938467"/>
                </a:lnTo>
                <a:cubicBezTo>
                  <a:pt x="1511477" y="5072565"/>
                  <a:pt x="1320746" y="5099250"/>
                  <a:pt x="1186648" y="4998070"/>
                </a:cubicBezTo>
                <a:lnTo>
                  <a:pt x="1147194" y="4968300"/>
                </a:lnTo>
                <a:cubicBezTo>
                  <a:pt x="1013096" y="4867120"/>
                  <a:pt x="986411" y="4676389"/>
                  <a:pt x="1087592" y="4542291"/>
                </a:cubicBezTo>
                <a:lnTo>
                  <a:pt x="3460043" y="1397998"/>
                </a:lnTo>
                <a:cubicBezTo>
                  <a:pt x="3510634" y="1330949"/>
                  <a:pt x="3583612" y="1290753"/>
                  <a:pt x="3660704" y="1279968"/>
                </a:cubicBezTo>
                <a:close/>
                <a:moveTo>
                  <a:pt x="3575963" y="0"/>
                </a:moveTo>
                <a:lnTo>
                  <a:pt x="3688694" y="0"/>
                </a:lnTo>
                <a:lnTo>
                  <a:pt x="3688694" y="942655"/>
                </a:lnTo>
                <a:lnTo>
                  <a:pt x="1424588" y="3943354"/>
                </a:lnTo>
                <a:cubicBezTo>
                  <a:pt x="1323408" y="4077452"/>
                  <a:pt x="1132677" y="4104137"/>
                  <a:pt x="998579" y="4002957"/>
                </a:cubicBezTo>
                <a:lnTo>
                  <a:pt x="959125" y="3973187"/>
                </a:lnTo>
                <a:cubicBezTo>
                  <a:pt x="825027" y="3872007"/>
                  <a:pt x="798342" y="3681276"/>
                  <a:pt x="899522" y="3547178"/>
                </a:cubicBezTo>
                <a:close/>
                <a:moveTo>
                  <a:pt x="2616463" y="0"/>
                </a:moveTo>
                <a:lnTo>
                  <a:pt x="3417142" y="0"/>
                </a:lnTo>
                <a:lnTo>
                  <a:pt x="3402946" y="39451"/>
                </a:lnTo>
                <a:cubicBezTo>
                  <a:pt x="3394254" y="57697"/>
                  <a:pt x="3383605" y="75344"/>
                  <a:pt x="3370957" y="92107"/>
                </a:cubicBezTo>
                <a:lnTo>
                  <a:pt x="586445" y="3782516"/>
                </a:lnTo>
                <a:cubicBezTo>
                  <a:pt x="485265" y="3916614"/>
                  <a:pt x="294534" y="3943299"/>
                  <a:pt x="160436" y="3842119"/>
                </a:cubicBezTo>
                <a:lnTo>
                  <a:pt x="120982" y="3812350"/>
                </a:lnTo>
                <a:cubicBezTo>
                  <a:pt x="-13116" y="3711169"/>
                  <a:pt x="-39801" y="3520438"/>
                  <a:pt x="61380" y="3386340"/>
                </a:cubicBezTo>
                <a:close/>
                <a:moveTo>
                  <a:pt x="1671711" y="0"/>
                </a:moveTo>
                <a:lnTo>
                  <a:pt x="2495701" y="0"/>
                </a:lnTo>
                <a:lnTo>
                  <a:pt x="653711" y="2441254"/>
                </a:lnTo>
                <a:cubicBezTo>
                  <a:pt x="552531" y="2575352"/>
                  <a:pt x="361800" y="2602037"/>
                  <a:pt x="227702" y="2500856"/>
                </a:cubicBezTo>
                <a:lnTo>
                  <a:pt x="188248" y="2471087"/>
                </a:lnTo>
                <a:cubicBezTo>
                  <a:pt x="54150" y="2369907"/>
                  <a:pt x="27465" y="2179176"/>
                  <a:pt x="128645" y="2045078"/>
                </a:cubicBezTo>
                <a:close/>
                <a:moveTo>
                  <a:pt x="720835" y="0"/>
                </a:moveTo>
                <a:lnTo>
                  <a:pt x="1544826" y="0"/>
                </a:lnTo>
                <a:lnTo>
                  <a:pt x="669785" y="1159722"/>
                </a:lnTo>
                <a:cubicBezTo>
                  <a:pt x="568605" y="1293820"/>
                  <a:pt x="377874" y="1320505"/>
                  <a:pt x="243776" y="1219325"/>
                </a:cubicBezTo>
                <a:lnTo>
                  <a:pt x="204322" y="1189556"/>
                </a:lnTo>
                <a:cubicBezTo>
                  <a:pt x="70224" y="1088375"/>
                  <a:pt x="43539" y="897644"/>
                  <a:pt x="144719" y="763546"/>
                </a:cubicBezTo>
                <a:close/>
              </a:path>
            </a:pathLst>
          </a:custGeom>
          <a:effectLst>
            <a:outerShdw blurRad="50800" dist="50800" dir="5400000" algn="ctr" rotWithShape="0">
              <a:srgbClr val="000000"/>
            </a:outerShdw>
          </a:effectLst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E876B47-706C-4586-A43E-3794F624517B}"/>
              </a:ext>
            </a:extLst>
          </p:cNvPr>
          <p:cNvGrpSpPr/>
          <p:nvPr/>
        </p:nvGrpSpPr>
        <p:grpSpPr>
          <a:xfrm>
            <a:off x="7618004" y="3003798"/>
            <a:ext cx="410380" cy="503288"/>
            <a:chOff x="7618004" y="3003798"/>
            <a:chExt cx="410380" cy="503288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F4F2244A-9240-C3B0-B56C-3297B7DBE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0352" y="3003798"/>
              <a:ext cx="288032" cy="35927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B5ADB2A-26E1-2C78-BF4F-DFFADFE5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8344" y="3075806"/>
              <a:ext cx="288032" cy="359272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5A39F85F-4A52-2C8E-A4FF-A82031058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18004" y="3354686"/>
              <a:ext cx="410379" cy="15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8417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" name="Picture 10" descr="300.png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2150725" y="2293938"/>
            <a:ext cx="555625" cy="484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8" descr="302.png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2160250" y="3065463"/>
            <a:ext cx="588963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21" descr="325.png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2198350" y="3722688"/>
            <a:ext cx="587375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0" descr="308.png.pn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2198350" y="4484688"/>
            <a:ext cx="588963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2" descr="306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2198350" y="5246688"/>
            <a:ext cx="420688" cy="43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0" descr="303.png.pn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2198350" y="5961063"/>
            <a:ext cx="588963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17" descr="309.png.pn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2198350" y="6723062"/>
            <a:ext cx="588963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27" descr="305.png.pn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12198350" y="7485063"/>
            <a:ext cx="588963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29" descr="304.png.png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12198350" y="8247063"/>
            <a:ext cx="588963" cy="514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579897"/>
              </p:ext>
            </p:extLst>
          </p:nvPr>
        </p:nvGraphicFramePr>
        <p:xfrm>
          <a:off x="827584" y="700868"/>
          <a:ext cx="7921251" cy="4154512"/>
        </p:xfrm>
        <a:graphic>
          <a:graphicData uri="http://schemas.openxmlformats.org/drawingml/2006/table">
            <a:tbl>
              <a:tblPr/>
              <a:tblGrid>
                <a:gridCol w="3387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4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5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58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Виды защитных свойств одежды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Стандарт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Обозначение защитных свойств</a:t>
                      </a:r>
                      <a:b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</a:br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на изделии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Пиктограмма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584">
                <a:tc>
                  <a:txBody>
                    <a:bodyPr/>
                    <a:lstStyle/>
                    <a:p>
                      <a:pPr marL="144000" lvl="1" algn="l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Защиты от общих производственных загрязнений  и механических воздействий 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ГОСТ 12.4.280-2014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З, Зо, Ми, Мп, Мд</a:t>
                      </a: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584">
                <a:tc>
                  <a:txBody>
                    <a:bodyPr/>
                    <a:lstStyle/>
                    <a:p>
                      <a:pPr marL="144000" lvl="1" algn="l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Защита от пониженных температур 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ГОСТ 12.4.303-2016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4 класса защиты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584">
                <a:tc>
                  <a:txBody>
                    <a:bodyPr/>
                    <a:lstStyle/>
                    <a:p>
                      <a:pPr marL="144000" lvl="1" algn="l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Защита от искр и брызг расплавленного металла, окалины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ГОСТ 12.4.250-2019</a:t>
                      </a: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3 класса защиты, Тр</a:t>
                      </a: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584">
                <a:tc>
                  <a:txBody>
                    <a:bodyPr/>
                    <a:lstStyle/>
                    <a:p>
                      <a:pPr marL="144000" lvl="1" algn="l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Защита от повышенных температур, теплового излучения, конвективной теплоты,  выплесков металла, контактного тепла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ГОСТ Р 12.4.297-2013</a:t>
                      </a:r>
                      <a:b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ГОСТ 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ISO</a:t>
                      </a: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11612-2020</a:t>
                      </a: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То, Тт, Ти, Тм, Тп</a:t>
                      </a:r>
                      <a:b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</a:br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 A B_ C _D _E_F_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584">
                <a:tc>
                  <a:txBody>
                    <a:bodyPr/>
                    <a:lstStyle/>
                    <a:p>
                      <a:pPr marL="144000" lvl="1" algn="l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Защита от нефти и нефтепродуктов 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ГОСТ 12.4.310-2016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2 класса защиты,</a:t>
                      </a:r>
                      <a:b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</a:b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Нл, Нм, Нс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584">
                <a:tc>
                  <a:txBody>
                    <a:bodyPr/>
                    <a:lstStyle/>
                    <a:p>
                      <a:pPr marL="144000" lvl="1" algn="l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Защита от влаги 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ГОСТ Р 12.4.288-2013</a:t>
                      </a:r>
                      <a:b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EN 343 -2019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3 класса защиты,</a:t>
                      </a:r>
                      <a:b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</a:b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Во, Ву, Вн</a:t>
                      </a: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584">
                <a:tc>
                  <a:txBody>
                    <a:bodyPr/>
                    <a:lstStyle/>
                    <a:p>
                      <a:pPr marL="144000" lvl="1" algn="l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Защита от статического электричества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ГОСТ 12.4.124-83</a:t>
                      </a:r>
                      <a:b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EN 1149-1-2018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Эс</a:t>
                      </a: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584">
                <a:tc>
                  <a:txBody>
                    <a:bodyPr/>
                    <a:lstStyle/>
                    <a:p>
                      <a:pPr marL="144000" lvl="1" algn="l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Защита от кислот  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ГОСТ 12.4.251-2013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4 класса защиты,</a:t>
                      </a:r>
                      <a:b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</a:b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К20, К50, К80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3584">
                <a:tc>
                  <a:txBody>
                    <a:bodyPr/>
                    <a:lstStyle/>
                    <a:p>
                      <a:pPr marL="144000" lvl="1" algn="l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Сигнальная одежда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ГОСТ 12.4.281-20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3 класса защиты</a:t>
                      </a:r>
                      <a:endParaRPr/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3" name="Picture 10" descr="300.png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2271375" y="2295525"/>
            <a:ext cx="555625" cy="484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8" descr="302.png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2280900" y="3067050"/>
            <a:ext cx="588963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1" descr="325.png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2319000" y="3724275"/>
            <a:ext cx="587375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20" descr="308.png.pn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2319000" y="4486275"/>
            <a:ext cx="588963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2" descr="306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2319000" y="5248275"/>
            <a:ext cx="420688" cy="439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30" descr="303.png.pn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2319000" y="5962650"/>
            <a:ext cx="588963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17" descr="309.png.pn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2319000" y="6724649"/>
            <a:ext cx="588963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27" descr="305.png.pn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12319000" y="7486650"/>
            <a:ext cx="588963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29" descr="304.png.png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12319000" y="8248650"/>
            <a:ext cx="588963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Заголовок 1"/>
          <p:cNvSpPr txBox="1"/>
          <p:nvPr/>
        </p:nvSpPr>
        <p:spPr bwMode="auto">
          <a:xfrm>
            <a:off x="683568" y="135015"/>
            <a:ext cx="6484927" cy="466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>
              <a:spcBef>
                <a:spcPts val="0"/>
              </a:spcBef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ru-RU">
                <a:solidFill>
                  <a:schemeClr val="tx1"/>
                </a:solidFill>
                <a:latin typeface="Arial"/>
              </a:rPr>
              <a:t>Стандарты</a:t>
            </a:r>
            <a:endParaRPr/>
          </a:p>
        </p:txBody>
      </p:sp>
      <p:grpSp>
        <p:nvGrpSpPr>
          <p:cNvPr id="4" name="Группа 3"/>
          <p:cNvGrpSpPr/>
          <p:nvPr/>
        </p:nvGrpSpPr>
        <p:grpSpPr bwMode="auto">
          <a:xfrm>
            <a:off x="7718973" y="1186049"/>
            <a:ext cx="453427" cy="3667161"/>
            <a:chOff x="7862989" y="1186049"/>
            <a:chExt cx="453427" cy="3667161"/>
          </a:xfrm>
        </p:grpSpPr>
        <p:pic>
          <p:nvPicPr>
            <p:cNvPr id="53" name="Picture 10" descr="300.png.png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7862989" y="1186049"/>
              <a:ext cx="453144" cy="39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Picture 8" descr="302.png.png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7862989" y="1621858"/>
              <a:ext cx="453427" cy="39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Picture 21" descr="325.png.png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7862989" y="2017858"/>
              <a:ext cx="452530" cy="39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Picture 20" descr="308.png.png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7862989" y="2442790"/>
              <a:ext cx="453427" cy="39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Picture 2" descr="306.png"/>
            <p:cNvPicPr>
              <a:picLocks noChangeAspect="1" noChangeArrowheads="1"/>
            </p:cNvPicPr>
            <p:nvPr/>
          </p:nvPicPr>
          <p:blipFill>
            <a:blip r:embed="rId6"/>
            <a:stretch/>
          </p:blipFill>
          <p:spPr bwMode="auto">
            <a:xfrm>
              <a:off x="7934003" y="2922689"/>
              <a:ext cx="310405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Picture 30" descr="303.png.png"/>
            <p:cNvPicPr>
              <a:picLocks noChangeAspect="1" noChangeArrowheads="1"/>
            </p:cNvPicPr>
            <p:nvPr/>
          </p:nvPicPr>
          <p:blipFill>
            <a:blip r:embed="rId7"/>
            <a:stretch/>
          </p:blipFill>
          <p:spPr bwMode="auto">
            <a:xfrm>
              <a:off x="7862989" y="3291829"/>
              <a:ext cx="453427" cy="39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Picture 17" descr="309.png.png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7862989" y="3684683"/>
              <a:ext cx="453427" cy="39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Picture 27" descr="305.png.png"/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7862989" y="4087860"/>
              <a:ext cx="453426" cy="39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Picture 29" descr="304.png.png"/>
            <p:cNvPicPr>
              <a:picLocks noChangeAspect="1" noChangeArrowheads="1"/>
            </p:cNvPicPr>
            <p:nvPr/>
          </p:nvPicPr>
          <p:blipFill>
            <a:blip r:embed="rId10"/>
            <a:stretch/>
          </p:blipFill>
          <p:spPr bwMode="auto">
            <a:xfrm>
              <a:off x="7862989" y="4457210"/>
              <a:ext cx="453426" cy="396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 bwMode="auto">
          <a:xfrm>
            <a:off x="4703342" y="-2972866"/>
            <a:ext cx="4633115" cy="4633115"/>
          </a:xfrm>
          <a:prstGeom prst="ellipse">
            <a:avLst/>
          </a:prstGeom>
          <a:solidFill>
            <a:srgbClr val="37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latin typeface="Arial"/>
              <a:cs typeface="Arial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611188" y="611691"/>
            <a:ext cx="7704658" cy="2664295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400" b="1" dirty="0">
                <a:latin typeface="Arial"/>
                <a:cs typeface="Arial"/>
              </a:rPr>
              <a:t>НЕ СУЩЕСТВУЕТ КЛАССОВ ЗАЩИТЫ ДЛЯ:</a:t>
            </a:r>
            <a:endParaRPr lang="ru-RU" sz="1000" dirty="0"/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1400" dirty="0">
                <a:latin typeface="Arial"/>
                <a:cs typeface="Arial"/>
              </a:rPr>
              <a:t>ЭКРАНИРУЮЩАЯ ОДЕЖДА</a:t>
            </a:r>
            <a:endParaRPr lang="ru-RU" sz="1000" dirty="0"/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1400" dirty="0">
                <a:latin typeface="Arial"/>
                <a:cs typeface="Arial"/>
              </a:rPr>
              <a:t>ЗАЩИТА ОТ СТАТИЧЕСКОГО ЭЛЕКТРИЧЕСТВА</a:t>
            </a:r>
            <a:endParaRPr lang="ru-RU" sz="1000" dirty="0"/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1400" dirty="0">
                <a:latin typeface="Arial"/>
                <a:cs typeface="Arial"/>
              </a:rPr>
              <a:t>ЗАЩИТА ОТ ЩЕЛОЧИ</a:t>
            </a:r>
            <a:endParaRPr lang="ru-RU" sz="1000" dirty="0"/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1400" dirty="0">
                <a:latin typeface="Arial"/>
                <a:cs typeface="Arial"/>
              </a:rPr>
              <a:t>ОТ МЕХАНИЧЕСКИХ ВОЗДЕЙСТВИЙ </a:t>
            </a:r>
            <a:endParaRPr lang="ru-RU" sz="1000" dirty="0"/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1400" dirty="0">
                <a:latin typeface="Arial"/>
                <a:cs typeface="Arial"/>
              </a:rPr>
              <a:t>ОТ ОБЩИХ ПРОИЗВОДСТВЕННЫХ ЗАГРЯЗНЕНИЙ</a:t>
            </a:r>
            <a:endParaRPr lang="ru-RU" sz="1000" dirty="0"/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1400" dirty="0">
                <a:latin typeface="Arial"/>
                <a:cs typeface="Arial"/>
              </a:rPr>
              <a:t>ОТ КРАТКОВРЕМЕННОГО ВОЗДЕЙСТВИЯ ОТКРЫТОГО ПЛАМЕНИ</a:t>
            </a:r>
            <a:endParaRPr lang="ru-RU" sz="1000" dirty="0"/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  <a:defRPr/>
            </a:pPr>
            <a:endParaRPr lang="ru-RU" sz="1400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  <a:defRPr/>
            </a:pPr>
            <a:endParaRPr lang="ru-RU" sz="1400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  <a:defRPr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788024" y="206725"/>
            <a:ext cx="4000150" cy="852855"/>
          </a:xfrm>
          <a:prstGeom prst="rect">
            <a:avLst/>
          </a:prstGeom>
        </p:spPr>
        <p:txBody>
          <a:bodyPr lIns="104287" tIns="52144" rIns="104287" bIns="52144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algn="r">
              <a:defRPr/>
            </a:pPr>
            <a:r>
              <a:rPr lang="ru-RU" sz="1600" b="1">
                <a:solidFill>
                  <a:schemeClr val="bg1"/>
                </a:solidFill>
                <a:latin typeface="Arial"/>
                <a:cs typeface="Arial"/>
              </a:rPr>
              <a:t>КЛАССЫ ЗАЩИТЫ СПЕЦОДЕЖДЫ</a:t>
            </a:r>
          </a:p>
          <a:p>
            <a:pPr algn="r">
              <a:defRPr/>
            </a:pPr>
            <a:r>
              <a:rPr lang="ru-RU" sz="1600">
                <a:solidFill>
                  <a:schemeClr val="bg1"/>
                </a:solidFill>
                <a:latin typeface="Arial"/>
                <a:cs typeface="Arial"/>
              </a:rPr>
              <a:t>в соответствии со стандартами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611188" y="3220170"/>
            <a:ext cx="6408712" cy="1512168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Tx/>
              <a:buChar char="-"/>
              <a:defRPr/>
            </a:pPr>
            <a:endParaRPr lang="ru-RU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448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0EF3A-38EE-BDAF-B800-4A21D71FB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BE15E1-7E8F-C1A7-3EC6-20BFAB8B99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59" y="3351606"/>
            <a:ext cx="3024325" cy="1072236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3A1023E1-AC64-00F0-84BB-C2D9DBE601FB}"/>
              </a:ext>
            </a:extLst>
          </p:cNvPr>
          <p:cNvSpPr txBox="1"/>
          <p:nvPr/>
        </p:nvSpPr>
        <p:spPr>
          <a:xfrm>
            <a:off x="488532" y="405770"/>
            <a:ext cx="2090185" cy="25935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>
            <a:defPPr>
              <a:defRPr lang="ru-RU"/>
            </a:defPPr>
            <a:lvl1pPr marL="10844" defTabSz="913055">
              <a:spcBef>
                <a:spcPts val="90"/>
              </a:spcBef>
              <a:defRPr sz="1600" b="1" kern="0">
                <a:solidFill>
                  <a:srgbClr val="375174"/>
                </a:solidFill>
                <a:latin typeface="Arial Narrow" pitchFamily="34" charset="0"/>
                <a:cs typeface="Arial"/>
              </a:defRPr>
            </a:lvl1pPr>
          </a:lstStyle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ПРИЛОЖЕНИЕ № 1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302D38E-C1C8-4137-C30F-DF443AD3C74E}"/>
              </a:ext>
            </a:extLst>
          </p:cNvPr>
          <p:cNvSpPr txBox="1"/>
          <p:nvPr/>
        </p:nvSpPr>
        <p:spPr>
          <a:xfrm>
            <a:off x="467543" y="120977"/>
            <a:ext cx="4862501" cy="25771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/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Оператор технологических установок (№3300)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82ED23-5247-66B5-5DBA-B6DC15D4E15B}"/>
              </a:ext>
            </a:extLst>
          </p:cNvPr>
          <p:cNvSpPr txBox="1"/>
          <p:nvPr/>
        </p:nvSpPr>
        <p:spPr>
          <a:xfrm>
            <a:off x="1022151" y="2978035"/>
            <a:ext cx="1975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Анализ СОУТ, ОПР …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2D3644-46EE-41F7-3D9C-9C7C3E7741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7649"/>
          <a:stretch/>
        </p:blipFill>
        <p:spPr>
          <a:xfrm>
            <a:off x="3424973" y="2948254"/>
            <a:ext cx="3217287" cy="1363749"/>
          </a:xfrm>
          <a:prstGeom prst="rect">
            <a:avLst/>
          </a:prstGeom>
        </p:spPr>
      </p:pic>
      <p:pic>
        <p:nvPicPr>
          <p:cNvPr id="10" name="Picture 2" descr="Picture background">
            <a:extLst>
              <a:ext uri="{FF2B5EF4-FFF2-40B4-BE49-F238E27FC236}">
                <a16:creationId xmlns:a16="http://schemas.microsoft.com/office/drawing/2014/main" id="{4943F489-E484-4C50-C6E7-733926514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1" y="2971702"/>
            <a:ext cx="351221" cy="35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Таблица 2">
            <a:extLst>
              <a:ext uri="{FF2B5EF4-FFF2-40B4-BE49-F238E27FC236}">
                <a16:creationId xmlns:a16="http://schemas.microsoft.com/office/drawing/2014/main" id="{00E68183-CC3F-2629-1688-FBC716A0335B}"/>
              </a:ext>
            </a:extLst>
          </p:cNvPr>
          <p:cNvGraphicFramePr>
            <a:graphicFrameLocks noGrp="1"/>
          </p:cNvGraphicFramePr>
          <p:nvPr/>
        </p:nvGraphicFramePr>
        <p:xfrm>
          <a:off x="467543" y="784526"/>
          <a:ext cx="7280623" cy="1483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1250791082"/>
                    </a:ext>
                  </a:extLst>
                </a:gridCol>
                <a:gridCol w="4536504">
                  <a:extLst>
                    <a:ext uri="{9D8B030D-6E8A-4147-A177-3AD203B41FA5}">
                      <a16:colId xmlns:a16="http://schemas.microsoft.com/office/drawing/2014/main" val="4046250502"/>
                    </a:ext>
                  </a:extLst>
                </a:gridCol>
                <a:gridCol w="871911">
                  <a:extLst>
                    <a:ext uri="{9D8B030D-6E8A-4147-A177-3AD203B41FA5}">
                      <a16:colId xmlns:a16="http://schemas.microsoft.com/office/drawing/2014/main" val="2997002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Одежда специальная защитная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Костюм для защиты от механических воздействий (истирания)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4106948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защиты ног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Обувь специальная для защиты от механических воздействий (ударов)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пара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926499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защиты рук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Перчатки для защиты от механических воздействий (истирания)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пар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42715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защиты головы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Головной убор для защиты от общих производственных загрязнений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604154592"/>
                  </a:ext>
                </a:extLst>
              </a:tr>
            </a:tbl>
          </a:graphicData>
        </a:graphic>
      </p:graphicFrame>
      <p:grpSp>
        <p:nvGrpSpPr>
          <p:cNvPr id="12" name="Group 195">
            <a:extLst>
              <a:ext uri="{FF2B5EF4-FFF2-40B4-BE49-F238E27FC236}">
                <a16:creationId xmlns:a16="http://schemas.microsoft.com/office/drawing/2014/main" id="{CEADCADB-6D03-F2F7-7EFA-ED8F60AA885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775942" y="3442083"/>
            <a:ext cx="482600" cy="482600"/>
            <a:chOff x="2961952" y="4572982"/>
            <a:chExt cx="482600" cy="482600"/>
          </a:xfrm>
        </p:grpSpPr>
        <p:sp>
          <p:nvSpPr>
            <p:cNvPr id="13" name="Oval 185">
              <a:extLst>
                <a:ext uri="{FF2B5EF4-FFF2-40B4-BE49-F238E27FC236}">
                  <a16:creationId xmlns:a16="http://schemas.microsoft.com/office/drawing/2014/main" id="{F582D5B3-FBE9-1850-0DAB-CBE667E197F8}"/>
                </a:ext>
              </a:extLst>
            </p:cNvPr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2961952" y="4572982"/>
              <a:ext cx="482600" cy="482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4">
              <a:extLst>
                <a:ext uri="{FF2B5EF4-FFF2-40B4-BE49-F238E27FC236}">
                  <a16:creationId xmlns:a16="http://schemas.microsoft.com/office/drawing/2014/main" id="{037C2EBF-FC7D-42A3-9D36-D70B99D667F8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3149277" y="4706043"/>
              <a:ext cx="127000" cy="204788"/>
            </a:xfrm>
            <a:custGeom>
              <a:avLst/>
              <a:gdLst>
                <a:gd name="T0" fmla="*/ 41 w 321"/>
                <a:gd name="T1" fmla="*/ 0 h 516"/>
                <a:gd name="T2" fmla="*/ 55 w 321"/>
                <a:gd name="T3" fmla="*/ 4 h 516"/>
                <a:gd name="T4" fmla="*/ 69 w 321"/>
                <a:gd name="T5" fmla="*/ 11 h 516"/>
                <a:gd name="T6" fmla="*/ 309 w 321"/>
                <a:gd name="T7" fmla="*/ 233 h 516"/>
                <a:gd name="T8" fmla="*/ 318 w 321"/>
                <a:gd name="T9" fmla="*/ 245 h 516"/>
                <a:gd name="T10" fmla="*/ 321 w 321"/>
                <a:gd name="T11" fmla="*/ 259 h 516"/>
                <a:gd name="T12" fmla="*/ 318 w 321"/>
                <a:gd name="T13" fmla="*/ 272 h 516"/>
                <a:gd name="T14" fmla="*/ 309 w 321"/>
                <a:gd name="T15" fmla="*/ 285 h 516"/>
                <a:gd name="T16" fmla="*/ 69 w 321"/>
                <a:gd name="T17" fmla="*/ 506 h 516"/>
                <a:gd name="T18" fmla="*/ 55 w 321"/>
                <a:gd name="T19" fmla="*/ 514 h 516"/>
                <a:gd name="T20" fmla="*/ 41 w 321"/>
                <a:gd name="T21" fmla="*/ 516 h 516"/>
                <a:gd name="T22" fmla="*/ 25 w 321"/>
                <a:gd name="T23" fmla="*/ 514 h 516"/>
                <a:gd name="T24" fmla="*/ 13 w 321"/>
                <a:gd name="T25" fmla="*/ 506 h 516"/>
                <a:gd name="T26" fmla="*/ 4 w 321"/>
                <a:gd name="T27" fmla="*/ 493 h 516"/>
                <a:gd name="T28" fmla="*/ 0 w 321"/>
                <a:gd name="T29" fmla="*/ 479 h 516"/>
                <a:gd name="T30" fmla="*/ 4 w 321"/>
                <a:gd name="T31" fmla="*/ 466 h 516"/>
                <a:gd name="T32" fmla="*/ 13 w 321"/>
                <a:gd name="T33" fmla="*/ 453 h 516"/>
                <a:gd name="T34" fmla="*/ 225 w 321"/>
                <a:gd name="T35" fmla="*/ 259 h 516"/>
                <a:gd name="T36" fmla="*/ 13 w 321"/>
                <a:gd name="T37" fmla="*/ 63 h 516"/>
                <a:gd name="T38" fmla="*/ 4 w 321"/>
                <a:gd name="T39" fmla="*/ 51 h 516"/>
                <a:gd name="T40" fmla="*/ 0 w 321"/>
                <a:gd name="T41" fmla="*/ 37 h 516"/>
                <a:gd name="T42" fmla="*/ 4 w 321"/>
                <a:gd name="T43" fmla="*/ 23 h 516"/>
                <a:gd name="T44" fmla="*/ 13 w 321"/>
                <a:gd name="T45" fmla="*/ 11 h 516"/>
                <a:gd name="T46" fmla="*/ 25 w 321"/>
                <a:gd name="T47" fmla="*/ 4 h 516"/>
                <a:gd name="T48" fmla="*/ 41 w 321"/>
                <a:gd name="T4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516">
                  <a:moveTo>
                    <a:pt x="41" y="0"/>
                  </a:moveTo>
                  <a:lnTo>
                    <a:pt x="55" y="4"/>
                  </a:lnTo>
                  <a:lnTo>
                    <a:pt x="69" y="11"/>
                  </a:lnTo>
                  <a:lnTo>
                    <a:pt x="309" y="233"/>
                  </a:lnTo>
                  <a:lnTo>
                    <a:pt x="318" y="245"/>
                  </a:lnTo>
                  <a:lnTo>
                    <a:pt x="321" y="259"/>
                  </a:lnTo>
                  <a:lnTo>
                    <a:pt x="318" y="272"/>
                  </a:lnTo>
                  <a:lnTo>
                    <a:pt x="309" y="285"/>
                  </a:lnTo>
                  <a:lnTo>
                    <a:pt x="69" y="506"/>
                  </a:lnTo>
                  <a:lnTo>
                    <a:pt x="55" y="514"/>
                  </a:lnTo>
                  <a:lnTo>
                    <a:pt x="41" y="516"/>
                  </a:lnTo>
                  <a:lnTo>
                    <a:pt x="25" y="514"/>
                  </a:lnTo>
                  <a:lnTo>
                    <a:pt x="13" y="506"/>
                  </a:lnTo>
                  <a:lnTo>
                    <a:pt x="4" y="493"/>
                  </a:lnTo>
                  <a:lnTo>
                    <a:pt x="0" y="479"/>
                  </a:lnTo>
                  <a:lnTo>
                    <a:pt x="4" y="466"/>
                  </a:lnTo>
                  <a:lnTo>
                    <a:pt x="13" y="453"/>
                  </a:lnTo>
                  <a:lnTo>
                    <a:pt x="225" y="259"/>
                  </a:lnTo>
                  <a:lnTo>
                    <a:pt x="13" y="63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13" y="11"/>
                  </a:lnTo>
                  <a:lnTo>
                    <a:pt x="25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28">
            <a:extLst>
              <a:ext uri="{FF2B5EF4-FFF2-40B4-BE49-F238E27FC236}">
                <a16:creationId xmlns:a16="http://schemas.microsoft.com/office/drawing/2014/main" id="{474EAF18-D343-E473-402E-0BCD92CDE6C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1563543" y="2382328"/>
            <a:ext cx="482600" cy="482600"/>
            <a:chOff x="2961952" y="4572982"/>
            <a:chExt cx="482600" cy="482600"/>
          </a:xfrm>
        </p:grpSpPr>
        <p:sp>
          <p:nvSpPr>
            <p:cNvPr id="16" name="Oval 29">
              <a:extLst>
                <a:ext uri="{FF2B5EF4-FFF2-40B4-BE49-F238E27FC236}">
                  <a16:creationId xmlns:a16="http://schemas.microsoft.com/office/drawing/2014/main" id="{47074207-D5DD-27F5-2FAD-9FF378C22240}"/>
                </a:ext>
              </a:extLst>
            </p:cNvPr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2961952" y="4572982"/>
              <a:ext cx="482600" cy="482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44">
              <a:extLst>
                <a:ext uri="{FF2B5EF4-FFF2-40B4-BE49-F238E27FC236}">
                  <a16:creationId xmlns:a16="http://schemas.microsoft.com/office/drawing/2014/main" id="{4F728016-475D-0CD0-8374-E5B1D7F5BE24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3115664" y="4703564"/>
              <a:ext cx="124124" cy="200151"/>
            </a:xfrm>
            <a:custGeom>
              <a:avLst/>
              <a:gdLst>
                <a:gd name="T0" fmla="*/ 41 w 321"/>
                <a:gd name="T1" fmla="*/ 0 h 516"/>
                <a:gd name="T2" fmla="*/ 55 w 321"/>
                <a:gd name="T3" fmla="*/ 4 h 516"/>
                <a:gd name="T4" fmla="*/ 69 w 321"/>
                <a:gd name="T5" fmla="*/ 11 h 516"/>
                <a:gd name="T6" fmla="*/ 309 w 321"/>
                <a:gd name="T7" fmla="*/ 233 h 516"/>
                <a:gd name="T8" fmla="*/ 318 w 321"/>
                <a:gd name="T9" fmla="*/ 245 h 516"/>
                <a:gd name="T10" fmla="*/ 321 w 321"/>
                <a:gd name="T11" fmla="*/ 259 h 516"/>
                <a:gd name="T12" fmla="*/ 318 w 321"/>
                <a:gd name="T13" fmla="*/ 272 h 516"/>
                <a:gd name="T14" fmla="*/ 309 w 321"/>
                <a:gd name="T15" fmla="*/ 285 h 516"/>
                <a:gd name="T16" fmla="*/ 69 w 321"/>
                <a:gd name="T17" fmla="*/ 506 h 516"/>
                <a:gd name="T18" fmla="*/ 55 w 321"/>
                <a:gd name="T19" fmla="*/ 514 h 516"/>
                <a:gd name="T20" fmla="*/ 41 w 321"/>
                <a:gd name="T21" fmla="*/ 516 h 516"/>
                <a:gd name="T22" fmla="*/ 25 w 321"/>
                <a:gd name="T23" fmla="*/ 514 h 516"/>
                <a:gd name="T24" fmla="*/ 13 w 321"/>
                <a:gd name="T25" fmla="*/ 506 h 516"/>
                <a:gd name="T26" fmla="*/ 4 w 321"/>
                <a:gd name="T27" fmla="*/ 493 h 516"/>
                <a:gd name="T28" fmla="*/ 0 w 321"/>
                <a:gd name="T29" fmla="*/ 479 h 516"/>
                <a:gd name="T30" fmla="*/ 4 w 321"/>
                <a:gd name="T31" fmla="*/ 466 h 516"/>
                <a:gd name="T32" fmla="*/ 13 w 321"/>
                <a:gd name="T33" fmla="*/ 453 h 516"/>
                <a:gd name="T34" fmla="*/ 225 w 321"/>
                <a:gd name="T35" fmla="*/ 259 h 516"/>
                <a:gd name="T36" fmla="*/ 13 w 321"/>
                <a:gd name="T37" fmla="*/ 63 h 516"/>
                <a:gd name="T38" fmla="*/ 4 w 321"/>
                <a:gd name="T39" fmla="*/ 51 h 516"/>
                <a:gd name="T40" fmla="*/ 0 w 321"/>
                <a:gd name="T41" fmla="*/ 37 h 516"/>
                <a:gd name="T42" fmla="*/ 4 w 321"/>
                <a:gd name="T43" fmla="*/ 23 h 516"/>
                <a:gd name="T44" fmla="*/ 13 w 321"/>
                <a:gd name="T45" fmla="*/ 11 h 516"/>
                <a:gd name="T46" fmla="*/ 25 w 321"/>
                <a:gd name="T47" fmla="*/ 4 h 516"/>
                <a:gd name="T48" fmla="*/ 41 w 321"/>
                <a:gd name="T4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516">
                  <a:moveTo>
                    <a:pt x="41" y="0"/>
                  </a:moveTo>
                  <a:lnTo>
                    <a:pt x="55" y="4"/>
                  </a:lnTo>
                  <a:lnTo>
                    <a:pt x="69" y="11"/>
                  </a:lnTo>
                  <a:lnTo>
                    <a:pt x="309" y="233"/>
                  </a:lnTo>
                  <a:lnTo>
                    <a:pt x="318" y="245"/>
                  </a:lnTo>
                  <a:lnTo>
                    <a:pt x="321" y="259"/>
                  </a:lnTo>
                  <a:lnTo>
                    <a:pt x="318" y="272"/>
                  </a:lnTo>
                  <a:lnTo>
                    <a:pt x="309" y="285"/>
                  </a:lnTo>
                  <a:lnTo>
                    <a:pt x="69" y="506"/>
                  </a:lnTo>
                  <a:lnTo>
                    <a:pt x="55" y="514"/>
                  </a:lnTo>
                  <a:lnTo>
                    <a:pt x="41" y="516"/>
                  </a:lnTo>
                  <a:lnTo>
                    <a:pt x="25" y="514"/>
                  </a:lnTo>
                  <a:lnTo>
                    <a:pt x="13" y="506"/>
                  </a:lnTo>
                  <a:lnTo>
                    <a:pt x="4" y="493"/>
                  </a:lnTo>
                  <a:lnTo>
                    <a:pt x="0" y="479"/>
                  </a:lnTo>
                  <a:lnTo>
                    <a:pt x="4" y="466"/>
                  </a:lnTo>
                  <a:lnTo>
                    <a:pt x="13" y="453"/>
                  </a:lnTo>
                  <a:lnTo>
                    <a:pt x="225" y="259"/>
                  </a:lnTo>
                  <a:lnTo>
                    <a:pt x="13" y="63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13" y="11"/>
                  </a:lnTo>
                  <a:lnTo>
                    <a:pt x="25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Скругленный прямоугольник 32">
            <a:extLst>
              <a:ext uri="{FF2B5EF4-FFF2-40B4-BE49-F238E27FC236}">
                <a16:creationId xmlns:a16="http://schemas.microsoft.com/office/drawing/2014/main" id="{21B3B82F-4114-43A4-D232-C093608F55FD}"/>
              </a:ext>
            </a:extLst>
          </p:cNvPr>
          <p:cNvSpPr/>
          <p:nvPr/>
        </p:nvSpPr>
        <p:spPr>
          <a:xfrm>
            <a:off x="6422133" y="831497"/>
            <a:ext cx="409915" cy="267483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Ми</a:t>
            </a:r>
          </a:p>
        </p:txBody>
      </p:sp>
      <p:sp>
        <p:nvSpPr>
          <p:cNvPr id="19" name="Скругленный прямоугольник 32">
            <a:extLst>
              <a:ext uri="{FF2B5EF4-FFF2-40B4-BE49-F238E27FC236}">
                <a16:creationId xmlns:a16="http://schemas.microsoft.com/office/drawing/2014/main" id="{89CEE5DC-EE7A-9934-492A-1729E430804F}"/>
              </a:ext>
            </a:extLst>
          </p:cNvPr>
          <p:cNvSpPr/>
          <p:nvPr/>
        </p:nvSpPr>
        <p:spPr>
          <a:xfrm>
            <a:off x="6296006" y="1222843"/>
            <a:ext cx="660923" cy="267483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Мун200</a:t>
            </a:r>
          </a:p>
        </p:txBody>
      </p:sp>
      <p:sp>
        <p:nvSpPr>
          <p:cNvPr id="21" name="Скругленный прямоугольник 32">
            <a:extLst>
              <a:ext uri="{FF2B5EF4-FFF2-40B4-BE49-F238E27FC236}">
                <a16:creationId xmlns:a16="http://schemas.microsoft.com/office/drawing/2014/main" id="{FB9E912F-39DA-22E7-006D-31AEFBE37A35}"/>
              </a:ext>
            </a:extLst>
          </p:cNvPr>
          <p:cNvSpPr/>
          <p:nvPr/>
        </p:nvSpPr>
        <p:spPr>
          <a:xfrm>
            <a:off x="6422133" y="1957394"/>
            <a:ext cx="409915" cy="267483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З</a:t>
            </a: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066895C8-E06E-C48C-8B1A-274DB0BA7290}"/>
              </a:ext>
            </a:extLst>
          </p:cNvPr>
          <p:cNvSpPr txBox="1"/>
          <p:nvPr/>
        </p:nvSpPr>
        <p:spPr>
          <a:xfrm>
            <a:off x="7386902" y="3547859"/>
            <a:ext cx="1793610" cy="25935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>
            <a:defPPr>
              <a:defRPr lang="ru-RU"/>
            </a:defPPr>
            <a:lvl1pPr marL="10844" defTabSz="913055">
              <a:spcBef>
                <a:spcPts val="90"/>
              </a:spcBef>
              <a:defRPr sz="1600" b="1" kern="0">
                <a:solidFill>
                  <a:srgbClr val="375174"/>
                </a:solidFill>
                <a:latin typeface="Arial Narrow" pitchFamily="34" charset="0"/>
                <a:cs typeface="Arial"/>
              </a:defRPr>
            </a:lvl1pPr>
          </a:lstStyle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ПРИЛОЖЕНИЕ №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375174"/>
              </a:solidFill>
              <a:effectLst/>
              <a:uLnTx/>
              <a:uFillTx/>
              <a:latin typeface="Arial Narrow" pitchFamily="34" charset="0"/>
              <a:ea typeface="+mn-ea"/>
              <a:cs typeface="Arial"/>
            </a:endParaRPr>
          </a:p>
        </p:txBody>
      </p:sp>
      <p:grpSp>
        <p:nvGrpSpPr>
          <p:cNvPr id="23" name="Group 28">
            <a:extLst>
              <a:ext uri="{FF2B5EF4-FFF2-40B4-BE49-F238E27FC236}">
                <a16:creationId xmlns:a16="http://schemas.microsoft.com/office/drawing/2014/main" id="{D4A331B6-8AA9-2907-664E-85EA9405BC9D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16200000">
            <a:off x="7956375" y="3960190"/>
            <a:ext cx="482600" cy="482600"/>
            <a:chOff x="2961952" y="4572982"/>
            <a:chExt cx="482600" cy="482600"/>
          </a:xfrm>
        </p:grpSpPr>
        <p:sp>
          <p:nvSpPr>
            <p:cNvPr id="24" name="Oval 29">
              <a:extLst>
                <a:ext uri="{FF2B5EF4-FFF2-40B4-BE49-F238E27FC236}">
                  <a16:creationId xmlns:a16="http://schemas.microsoft.com/office/drawing/2014/main" id="{9E3D68BE-FB5C-DE66-CDCC-EFB60FE2AEBB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2961952" y="4572982"/>
              <a:ext cx="482600" cy="482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44">
              <a:extLst>
                <a:ext uri="{FF2B5EF4-FFF2-40B4-BE49-F238E27FC236}">
                  <a16:creationId xmlns:a16="http://schemas.microsoft.com/office/drawing/2014/main" id="{A7CEBF5D-C0ED-E020-98EC-E79755B3C398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3115664" y="4703564"/>
              <a:ext cx="124124" cy="200151"/>
            </a:xfrm>
            <a:custGeom>
              <a:avLst/>
              <a:gdLst>
                <a:gd name="T0" fmla="*/ 41 w 321"/>
                <a:gd name="T1" fmla="*/ 0 h 516"/>
                <a:gd name="T2" fmla="*/ 55 w 321"/>
                <a:gd name="T3" fmla="*/ 4 h 516"/>
                <a:gd name="T4" fmla="*/ 69 w 321"/>
                <a:gd name="T5" fmla="*/ 11 h 516"/>
                <a:gd name="T6" fmla="*/ 309 w 321"/>
                <a:gd name="T7" fmla="*/ 233 h 516"/>
                <a:gd name="T8" fmla="*/ 318 w 321"/>
                <a:gd name="T9" fmla="*/ 245 h 516"/>
                <a:gd name="T10" fmla="*/ 321 w 321"/>
                <a:gd name="T11" fmla="*/ 259 h 516"/>
                <a:gd name="T12" fmla="*/ 318 w 321"/>
                <a:gd name="T13" fmla="*/ 272 h 516"/>
                <a:gd name="T14" fmla="*/ 309 w 321"/>
                <a:gd name="T15" fmla="*/ 285 h 516"/>
                <a:gd name="T16" fmla="*/ 69 w 321"/>
                <a:gd name="T17" fmla="*/ 506 h 516"/>
                <a:gd name="T18" fmla="*/ 55 w 321"/>
                <a:gd name="T19" fmla="*/ 514 h 516"/>
                <a:gd name="T20" fmla="*/ 41 w 321"/>
                <a:gd name="T21" fmla="*/ 516 h 516"/>
                <a:gd name="T22" fmla="*/ 25 w 321"/>
                <a:gd name="T23" fmla="*/ 514 h 516"/>
                <a:gd name="T24" fmla="*/ 13 w 321"/>
                <a:gd name="T25" fmla="*/ 506 h 516"/>
                <a:gd name="T26" fmla="*/ 4 w 321"/>
                <a:gd name="T27" fmla="*/ 493 h 516"/>
                <a:gd name="T28" fmla="*/ 0 w 321"/>
                <a:gd name="T29" fmla="*/ 479 h 516"/>
                <a:gd name="T30" fmla="*/ 4 w 321"/>
                <a:gd name="T31" fmla="*/ 466 h 516"/>
                <a:gd name="T32" fmla="*/ 13 w 321"/>
                <a:gd name="T33" fmla="*/ 453 h 516"/>
                <a:gd name="T34" fmla="*/ 225 w 321"/>
                <a:gd name="T35" fmla="*/ 259 h 516"/>
                <a:gd name="T36" fmla="*/ 13 w 321"/>
                <a:gd name="T37" fmla="*/ 63 h 516"/>
                <a:gd name="T38" fmla="*/ 4 w 321"/>
                <a:gd name="T39" fmla="*/ 51 h 516"/>
                <a:gd name="T40" fmla="*/ 0 w 321"/>
                <a:gd name="T41" fmla="*/ 37 h 516"/>
                <a:gd name="T42" fmla="*/ 4 w 321"/>
                <a:gd name="T43" fmla="*/ 23 h 516"/>
                <a:gd name="T44" fmla="*/ 13 w 321"/>
                <a:gd name="T45" fmla="*/ 11 h 516"/>
                <a:gd name="T46" fmla="*/ 25 w 321"/>
                <a:gd name="T47" fmla="*/ 4 h 516"/>
                <a:gd name="T48" fmla="*/ 41 w 321"/>
                <a:gd name="T4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516">
                  <a:moveTo>
                    <a:pt x="41" y="0"/>
                  </a:moveTo>
                  <a:lnTo>
                    <a:pt x="55" y="4"/>
                  </a:lnTo>
                  <a:lnTo>
                    <a:pt x="69" y="11"/>
                  </a:lnTo>
                  <a:lnTo>
                    <a:pt x="309" y="233"/>
                  </a:lnTo>
                  <a:lnTo>
                    <a:pt x="318" y="245"/>
                  </a:lnTo>
                  <a:lnTo>
                    <a:pt x="321" y="259"/>
                  </a:lnTo>
                  <a:lnTo>
                    <a:pt x="318" y="272"/>
                  </a:lnTo>
                  <a:lnTo>
                    <a:pt x="309" y="285"/>
                  </a:lnTo>
                  <a:lnTo>
                    <a:pt x="69" y="506"/>
                  </a:lnTo>
                  <a:lnTo>
                    <a:pt x="55" y="514"/>
                  </a:lnTo>
                  <a:lnTo>
                    <a:pt x="41" y="516"/>
                  </a:lnTo>
                  <a:lnTo>
                    <a:pt x="25" y="514"/>
                  </a:lnTo>
                  <a:lnTo>
                    <a:pt x="13" y="506"/>
                  </a:lnTo>
                  <a:lnTo>
                    <a:pt x="4" y="493"/>
                  </a:lnTo>
                  <a:lnTo>
                    <a:pt x="0" y="479"/>
                  </a:lnTo>
                  <a:lnTo>
                    <a:pt x="4" y="466"/>
                  </a:lnTo>
                  <a:lnTo>
                    <a:pt x="13" y="453"/>
                  </a:lnTo>
                  <a:lnTo>
                    <a:pt x="225" y="259"/>
                  </a:lnTo>
                  <a:lnTo>
                    <a:pt x="13" y="63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13" y="11"/>
                  </a:lnTo>
                  <a:lnTo>
                    <a:pt x="25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714511E-0117-DC8E-FB21-B7EA1C1148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7843300" y="100533"/>
            <a:ext cx="443809" cy="144599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74ACF7E-8F38-4959-4D3C-3DA57EA3FD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38975" y="665127"/>
            <a:ext cx="500128" cy="44938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C90F1C9-C33B-2F0B-22D8-8CE79CBF64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44635" y="1229097"/>
            <a:ext cx="532806" cy="55211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7EBE6C8-7261-F00D-96F6-6FB23014454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82244" y="206727"/>
            <a:ext cx="500128" cy="3439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D6019E4-FC3B-48AA-8F1A-468D95D80F8A}"/>
              </a:ext>
            </a:extLst>
          </p:cNvPr>
          <p:cNvSpPr txBox="1"/>
          <p:nvPr/>
        </p:nvSpPr>
        <p:spPr>
          <a:xfrm>
            <a:off x="6732240" y="2418340"/>
            <a:ext cx="2304255" cy="846386"/>
          </a:xfrm>
          <a:prstGeom prst="rect">
            <a:avLst/>
          </a:prstGeom>
          <a:noFill/>
          <a:ln>
            <a:solidFill>
              <a:srgbClr val="C00000"/>
            </a:solidFill>
            <a:prstDash val="sysDot"/>
          </a:ln>
        </p:spPr>
        <p:txBody>
          <a:bodyPr wrap="square">
            <a:spAutoFit/>
          </a:bodyPr>
          <a:lstStyle/>
          <a:p>
            <a:pPr algn="l"/>
            <a:r>
              <a:rPr lang="ru-RU" sz="7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Защитные свойства по ГОСТ EN 388-2019</a:t>
            </a:r>
            <a:r>
              <a:rPr lang="ru-RU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:</a:t>
            </a:r>
          </a:p>
          <a:p>
            <a:pPr algn="l"/>
            <a:r>
              <a:rPr lang="ru-RU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А - Стойкость к </a:t>
            </a:r>
            <a:r>
              <a:rPr lang="ru-RU" sz="7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истиранию</a:t>
            </a:r>
            <a:r>
              <a:rPr lang="ru-RU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– 1-4 класс защиты</a:t>
            </a:r>
          </a:p>
          <a:p>
            <a:pPr algn="l"/>
            <a:r>
              <a:rPr lang="ru-RU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В - Стойкость к </a:t>
            </a:r>
            <a:r>
              <a:rPr lang="ru-RU" sz="7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порезам</a:t>
            </a:r>
            <a:r>
              <a:rPr lang="ru-RU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- 1-</a:t>
            </a:r>
            <a:r>
              <a:rPr lang="en-US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5</a:t>
            </a:r>
            <a:r>
              <a:rPr lang="ru-RU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класс защиты</a:t>
            </a:r>
          </a:p>
          <a:p>
            <a:pPr algn="l"/>
            <a:r>
              <a:rPr lang="ru-RU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С - Сопротивление </a:t>
            </a:r>
            <a:r>
              <a:rPr lang="ru-RU" sz="700" b="1" i="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раздиру</a:t>
            </a:r>
            <a:r>
              <a:rPr lang="ru-RU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– 1-4 класс защиты</a:t>
            </a:r>
          </a:p>
          <a:p>
            <a:pPr algn="l"/>
            <a:r>
              <a:rPr lang="en-US" sz="700" dirty="0">
                <a:solidFill>
                  <a:srgbClr val="000000"/>
                </a:solidFill>
                <a:latin typeface="Arial Narrow" panose="020B0606020202030204" pitchFamily="34" charset="0"/>
              </a:rPr>
              <a:t>D - </a:t>
            </a:r>
            <a:r>
              <a:rPr lang="ru-RU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Сопротивление </a:t>
            </a:r>
            <a:r>
              <a:rPr lang="ru-RU" sz="7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проколу</a:t>
            </a:r>
            <a:r>
              <a:rPr lang="ru-RU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- 1-4 класс защиты </a:t>
            </a:r>
          </a:p>
          <a:p>
            <a:pPr algn="l"/>
            <a:r>
              <a:rPr lang="en-US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E - </a:t>
            </a:r>
            <a:r>
              <a:rPr lang="ru-RU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Стойкость к </a:t>
            </a:r>
            <a:r>
              <a:rPr lang="ru-RU" sz="7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порезам</a:t>
            </a:r>
            <a:r>
              <a:rPr lang="ru-RU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(EN ISO 13997) – А</a:t>
            </a:r>
            <a:r>
              <a:rPr lang="en-US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-</a:t>
            </a:r>
            <a:r>
              <a:rPr lang="en-US" sz="700" dirty="0">
                <a:solidFill>
                  <a:srgbClr val="000000"/>
                </a:solidFill>
                <a:latin typeface="Arial Narrow" panose="020B0606020202030204" pitchFamily="34" charset="0"/>
              </a:rPr>
              <a:t>F</a:t>
            </a:r>
            <a:r>
              <a:rPr lang="ru-RU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(2-30 Ньютон)</a:t>
            </a:r>
          </a:p>
          <a:p>
            <a:pPr algn="l"/>
            <a:r>
              <a:rPr lang="ru-RU" sz="7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Защитные свойства по ТР ТС 019/2011</a:t>
            </a:r>
            <a:r>
              <a:rPr lang="ru-RU" sz="7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: З Ми </a:t>
            </a:r>
            <a:r>
              <a:rPr lang="ru-RU" sz="700" b="0" i="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Мп</a:t>
            </a:r>
            <a:endParaRPr lang="ru-RU" sz="700" b="0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</p:txBody>
      </p:sp>
      <p:cxnSp>
        <p:nvCxnSpPr>
          <p:cNvPr id="5" name="Соединитель: уступ 4">
            <a:extLst>
              <a:ext uri="{FF2B5EF4-FFF2-40B4-BE49-F238E27FC236}">
                <a16:creationId xmlns:a16="http://schemas.microsoft.com/office/drawing/2014/main" id="{5793B8C5-AAEB-44D3-AC86-8E832F7F5EFA}"/>
              </a:ext>
            </a:extLst>
          </p:cNvPr>
          <p:cNvCxnSpPr>
            <a:cxnSpLocks/>
          </p:cNvCxnSpPr>
          <p:nvPr/>
        </p:nvCxnSpPr>
        <p:spPr>
          <a:xfrm>
            <a:off x="6654902" y="1757693"/>
            <a:ext cx="1545993" cy="682261"/>
          </a:xfrm>
          <a:prstGeom prst="bentConnector3">
            <a:avLst>
              <a:gd name="adj1" fmla="val 99699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Скругленный прямоугольник 32">
            <a:extLst>
              <a:ext uri="{FF2B5EF4-FFF2-40B4-BE49-F238E27FC236}">
                <a16:creationId xmlns:a16="http://schemas.microsoft.com/office/drawing/2014/main" id="{4B87B50D-1C81-4A14-9424-AB50D681ECBD}"/>
              </a:ext>
            </a:extLst>
          </p:cNvPr>
          <p:cNvSpPr/>
          <p:nvPr/>
        </p:nvSpPr>
        <p:spPr>
          <a:xfrm>
            <a:off x="6422133" y="1575470"/>
            <a:ext cx="409915" cy="267483"/>
          </a:xfrm>
          <a:prstGeom prst="roundRect">
            <a:avLst>
              <a:gd name="adj" fmla="val 50000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CAE0C0CE-C8A7-4921-A538-49F454C13A43}"/>
              </a:ext>
            </a:extLst>
          </p:cNvPr>
          <p:cNvSpPr/>
          <p:nvPr/>
        </p:nvSpPr>
        <p:spPr>
          <a:xfrm>
            <a:off x="6588224" y="1667683"/>
            <a:ext cx="72008" cy="8360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61FBFAB3-98BA-4268-82AA-352D4ACA0D5D}"/>
              </a:ext>
            </a:extLst>
          </p:cNvPr>
          <p:cNvSpPr/>
          <p:nvPr/>
        </p:nvSpPr>
        <p:spPr>
          <a:xfrm>
            <a:off x="8163519" y="2356345"/>
            <a:ext cx="72008" cy="8360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2DC8A5-1675-46BC-9731-C0E2C8298078}"/>
              </a:ext>
            </a:extLst>
          </p:cNvPr>
          <p:cNvSpPr txBox="1"/>
          <p:nvPr/>
        </p:nvSpPr>
        <p:spPr>
          <a:xfrm rot="528775">
            <a:off x="6477290" y="399297"/>
            <a:ext cx="1229119" cy="369332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Аудит ФСС</a:t>
            </a:r>
          </a:p>
        </p:txBody>
      </p:sp>
    </p:spTree>
    <p:extLst>
      <p:ext uri="{BB962C8B-B14F-4D97-AF65-F5344CB8AC3E}">
        <p14:creationId xmlns:p14="http://schemas.microsoft.com/office/powerpoint/2010/main" val="4224968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DC986-E758-5920-8ED2-9476387A5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0567C761-F603-C192-DFB5-73B33E5191B6}"/>
              </a:ext>
            </a:extLst>
          </p:cNvPr>
          <p:cNvSpPr txBox="1"/>
          <p:nvPr/>
        </p:nvSpPr>
        <p:spPr>
          <a:xfrm>
            <a:off x="484476" y="405770"/>
            <a:ext cx="2090185" cy="25935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>
            <a:defPPr>
              <a:defRPr lang="ru-RU"/>
            </a:defPPr>
            <a:lvl1pPr marL="10844" defTabSz="913055">
              <a:spcBef>
                <a:spcPts val="90"/>
              </a:spcBef>
              <a:defRPr sz="1600" b="1" kern="0">
                <a:solidFill>
                  <a:srgbClr val="375174"/>
                </a:solidFill>
                <a:latin typeface="Arial Narrow" pitchFamily="34" charset="0"/>
                <a:cs typeface="Arial"/>
              </a:defRPr>
            </a:lvl1pPr>
          </a:lstStyle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ПРИЛОЖЕНИЕ №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375174"/>
              </a:solidFill>
              <a:effectLst/>
              <a:uLnTx/>
              <a:uFillTx/>
              <a:latin typeface="Arial Narrow" pitchFamily="34" charset="0"/>
              <a:ea typeface="+mn-ea"/>
              <a:cs typeface="Arial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760A31EC-BDDB-AC7D-B18D-E291C6AD6A78}"/>
              </a:ext>
            </a:extLst>
          </p:cNvPr>
          <p:cNvSpPr txBox="1"/>
          <p:nvPr/>
        </p:nvSpPr>
        <p:spPr>
          <a:xfrm>
            <a:off x="463487" y="120977"/>
            <a:ext cx="4862501" cy="257717"/>
          </a:xfrm>
          <a:prstGeom prst="rect">
            <a:avLst/>
          </a:prstGeom>
        </p:spPr>
        <p:txBody>
          <a:bodyPr vert="horz" wrap="square" lIns="0" tIns="11385" rIns="0" bIns="0" rtlCol="0">
            <a:spAutoFit/>
          </a:bodyPr>
          <a:lstStyle/>
          <a:p>
            <a:pPr marL="10844" marR="0" lvl="0" indent="0" algn="l" defTabSz="913055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75174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/>
              </a:rPr>
              <a:t>Оператор технологических установок (№3300)</a:t>
            </a:r>
          </a:p>
        </p:txBody>
      </p:sp>
      <p:grpSp>
        <p:nvGrpSpPr>
          <p:cNvPr id="4" name="Group 195">
            <a:extLst>
              <a:ext uri="{FF2B5EF4-FFF2-40B4-BE49-F238E27FC236}">
                <a16:creationId xmlns:a16="http://schemas.microsoft.com/office/drawing/2014/main" id="{A879ACDB-59B2-64A3-E61D-6B9F841E929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617431" y="2992534"/>
            <a:ext cx="482600" cy="482600"/>
            <a:chOff x="2961952" y="4572982"/>
            <a:chExt cx="482600" cy="482600"/>
          </a:xfrm>
        </p:grpSpPr>
        <p:sp>
          <p:nvSpPr>
            <p:cNvPr id="5" name="Oval 185">
              <a:extLst>
                <a:ext uri="{FF2B5EF4-FFF2-40B4-BE49-F238E27FC236}">
                  <a16:creationId xmlns:a16="http://schemas.microsoft.com/office/drawing/2014/main" id="{48D2F232-39A0-ECEC-0BD7-F0265E37ED4F}"/>
                </a:ext>
              </a:extLst>
            </p:cNvPr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2961952" y="4572982"/>
              <a:ext cx="482600" cy="482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144">
              <a:extLst>
                <a:ext uri="{FF2B5EF4-FFF2-40B4-BE49-F238E27FC236}">
                  <a16:creationId xmlns:a16="http://schemas.microsoft.com/office/drawing/2014/main" id="{CD0EF54F-006E-54A0-D0A4-6E19DBFF7310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149277" y="4706043"/>
              <a:ext cx="127000" cy="204788"/>
            </a:xfrm>
            <a:custGeom>
              <a:avLst/>
              <a:gdLst>
                <a:gd name="T0" fmla="*/ 41 w 321"/>
                <a:gd name="T1" fmla="*/ 0 h 516"/>
                <a:gd name="T2" fmla="*/ 55 w 321"/>
                <a:gd name="T3" fmla="*/ 4 h 516"/>
                <a:gd name="T4" fmla="*/ 69 w 321"/>
                <a:gd name="T5" fmla="*/ 11 h 516"/>
                <a:gd name="T6" fmla="*/ 309 w 321"/>
                <a:gd name="T7" fmla="*/ 233 h 516"/>
                <a:gd name="T8" fmla="*/ 318 w 321"/>
                <a:gd name="T9" fmla="*/ 245 h 516"/>
                <a:gd name="T10" fmla="*/ 321 w 321"/>
                <a:gd name="T11" fmla="*/ 259 h 516"/>
                <a:gd name="T12" fmla="*/ 318 w 321"/>
                <a:gd name="T13" fmla="*/ 272 h 516"/>
                <a:gd name="T14" fmla="*/ 309 w 321"/>
                <a:gd name="T15" fmla="*/ 285 h 516"/>
                <a:gd name="T16" fmla="*/ 69 w 321"/>
                <a:gd name="T17" fmla="*/ 506 h 516"/>
                <a:gd name="T18" fmla="*/ 55 w 321"/>
                <a:gd name="T19" fmla="*/ 514 h 516"/>
                <a:gd name="T20" fmla="*/ 41 w 321"/>
                <a:gd name="T21" fmla="*/ 516 h 516"/>
                <a:gd name="T22" fmla="*/ 25 w 321"/>
                <a:gd name="T23" fmla="*/ 514 h 516"/>
                <a:gd name="T24" fmla="*/ 13 w 321"/>
                <a:gd name="T25" fmla="*/ 506 h 516"/>
                <a:gd name="T26" fmla="*/ 4 w 321"/>
                <a:gd name="T27" fmla="*/ 493 h 516"/>
                <a:gd name="T28" fmla="*/ 0 w 321"/>
                <a:gd name="T29" fmla="*/ 479 h 516"/>
                <a:gd name="T30" fmla="*/ 4 w 321"/>
                <a:gd name="T31" fmla="*/ 466 h 516"/>
                <a:gd name="T32" fmla="*/ 13 w 321"/>
                <a:gd name="T33" fmla="*/ 453 h 516"/>
                <a:gd name="T34" fmla="*/ 225 w 321"/>
                <a:gd name="T35" fmla="*/ 259 h 516"/>
                <a:gd name="T36" fmla="*/ 13 w 321"/>
                <a:gd name="T37" fmla="*/ 63 h 516"/>
                <a:gd name="T38" fmla="*/ 4 w 321"/>
                <a:gd name="T39" fmla="*/ 51 h 516"/>
                <a:gd name="T40" fmla="*/ 0 w 321"/>
                <a:gd name="T41" fmla="*/ 37 h 516"/>
                <a:gd name="T42" fmla="*/ 4 w 321"/>
                <a:gd name="T43" fmla="*/ 23 h 516"/>
                <a:gd name="T44" fmla="*/ 13 w 321"/>
                <a:gd name="T45" fmla="*/ 11 h 516"/>
                <a:gd name="T46" fmla="*/ 25 w 321"/>
                <a:gd name="T47" fmla="*/ 4 h 516"/>
                <a:gd name="T48" fmla="*/ 41 w 321"/>
                <a:gd name="T4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516">
                  <a:moveTo>
                    <a:pt x="41" y="0"/>
                  </a:moveTo>
                  <a:lnTo>
                    <a:pt x="55" y="4"/>
                  </a:lnTo>
                  <a:lnTo>
                    <a:pt x="69" y="11"/>
                  </a:lnTo>
                  <a:lnTo>
                    <a:pt x="309" y="233"/>
                  </a:lnTo>
                  <a:lnTo>
                    <a:pt x="318" y="245"/>
                  </a:lnTo>
                  <a:lnTo>
                    <a:pt x="321" y="259"/>
                  </a:lnTo>
                  <a:lnTo>
                    <a:pt x="318" y="272"/>
                  </a:lnTo>
                  <a:lnTo>
                    <a:pt x="309" y="285"/>
                  </a:lnTo>
                  <a:lnTo>
                    <a:pt x="69" y="506"/>
                  </a:lnTo>
                  <a:lnTo>
                    <a:pt x="55" y="514"/>
                  </a:lnTo>
                  <a:lnTo>
                    <a:pt x="41" y="516"/>
                  </a:lnTo>
                  <a:lnTo>
                    <a:pt x="25" y="514"/>
                  </a:lnTo>
                  <a:lnTo>
                    <a:pt x="13" y="506"/>
                  </a:lnTo>
                  <a:lnTo>
                    <a:pt x="4" y="493"/>
                  </a:lnTo>
                  <a:lnTo>
                    <a:pt x="0" y="479"/>
                  </a:lnTo>
                  <a:lnTo>
                    <a:pt x="4" y="466"/>
                  </a:lnTo>
                  <a:lnTo>
                    <a:pt x="13" y="453"/>
                  </a:lnTo>
                  <a:lnTo>
                    <a:pt x="225" y="259"/>
                  </a:lnTo>
                  <a:lnTo>
                    <a:pt x="13" y="63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13" y="11"/>
                  </a:lnTo>
                  <a:lnTo>
                    <a:pt x="25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Скругленный прямоугольник 32">
            <a:extLst>
              <a:ext uri="{FF2B5EF4-FFF2-40B4-BE49-F238E27FC236}">
                <a16:creationId xmlns:a16="http://schemas.microsoft.com/office/drawing/2014/main" id="{8EEEF86E-9C2A-B620-E4DC-BD7EEAED723B}"/>
              </a:ext>
            </a:extLst>
          </p:cNvPr>
          <p:cNvSpPr/>
          <p:nvPr/>
        </p:nvSpPr>
        <p:spPr>
          <a:xfrm>
            <a:off x="3545947" y="3335892"/>
            <a:ext cx="409915" cy="267483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Ми</a:t>
            </a:r>
          </a:p>
        </p:txBody>
      </p:sp>
      <p:grpSp>
        <p:nvGrpSpPr>
          <p:cNvPr id="8" name="Group 28">
            <a:extLst>
              <a:ext uri="{FF2B5EF4-FFF2-40B4-BE49-F238E27FC236}">
                <a16:creationId xmlns:a16="http://schemas.microsoft.com/office/drawing/2014/main" id="{E156531E-EDE6-2FF3-9EF5-BEBE1969541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1578991" y="1858019"/>
            <a:ext cx="482600" cy="482600"/>
            <a:chOff x="2961952" y="4572982"/>
            <a:chExt cx="482600" cy="482600"/>
          </a:xfrm>
        </p:grpSpPr>
        <p:sp>
          <p:nvSpPr>
            <p:cNvPr id="9" name="Oval 29">
              <a:extLst>
                <a:ext uri="{FF2B5EF4-FFF2-40B4-BE49-F238E27FC236}">
                  <a16:creationId xmlns:a16="http://schemas.microsoft.com/office/drawing/2014/main" id="{25D29285-14BD-F58C-E4A7-45BB15146DEB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2961952" y="4572982"/>
              <a:ext cx="482600" cy="482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44">
              <a:extLst>
                <a:ext uri="{FF2B5EF4-FFF2-40B4-BE49-F238E27FC236}">
                  <a16:creationId xmlns:a16="http://schemas.microsoft.com/office/drawing/2014/main" id="{902081F0-7B69-30FD-9317-2EAE6860915B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3115664" y="4703564"/>
              <a:ext cx="124124" cy="200151"/>
            </a:xfrm>
            <a:custGeom>
              <a:avLst/>
              <a:gdLst>
                <a:gd name="T0" fmla="*/ 41 w 321"/>
                <a:gd name="T1" fmla="*/ 0 h 516"/>
                <a:gd name="T2" fmla="*/ 55 w 321"/>
                <a:gd name="T3" fmla="*/ 4 h 516"/>
                <a:gd name="T4" fmla="*/ 69 w 321"/>
                <a:gd name="T5" fmla="*/ 11 h 516"/>
                <a:gd name="T6" fmla="*/ 309 w 321"/>
                <a:gd name="T7" fmla="*/ 233 h 516"/>
                <a:gd name="T8" fmla="*/ 318 w 321"/>
                <a:gd name="T9" fmla="*/ 245 h 516"/>
                <a:gd name="T10" fmla="*/ 321 w 321"/>
                <a:gd name="T11" fmla="*/ 259 h 516"/>
                <a:gd name="T12" fmla="*/ 318 w 321"/>
                <a:gd name="T13" fmla="*/ 272 h 516"/>
                <a:gd name="T14" fmla="*/ 309 w 321"/>
                <a:gd name="T15" fmla="*/ 285 h 516"/>
                <a:gd name="T16" fmla="*/ 69 w 321"/>
                <a:gd name="T17" fmla="*/ 506 h 516"/>
                <a:gd name="T18" fmla="*/ 55 w 321"/>
                <a:gd name="T19" fmla="*/ 514 h 516"/>
                <a:gd name="T20" fmla="*/ 41 w 321"/>
                <a:gd name="T21" fmla="*/ 516 h 516"/>
                <a:gd name="T22" fmla="*/ 25 w 321"/>
                <a:gd name="T23" fmla="*/ 514 h 516"/>
                <a:gd name="T24" fmla="*/ 13 w 321"/>
                <a:gd name="T25" fmla="*/ 506 h 516"/>
                <a:gd name="T26" fmla="*/ 4 w 321"/>
                <a:gd name="T27" fmla="*/ 493 h 516"/>
                <a:gd name="T28" fmla="*/ 0 w 321"/>
                <a:gd name="T29" fmla="*/ 479 h 516"/>
                <a:gd name="T30" fmla="*/ 4 w 321"/>
                <a:gd name="T31" fmla="*/ 466 h 516"/>
                <a:gd name="T32" fmla="*/ 13 w 321"/>
                <a:gd name="T33" fmla="*/ 453 h 516"/>
                <a:gd name="T34" fmla="*/ 225 w 321"/>
                <a:gd name="T35" fmla="*/ 259 h 516"/>
                <a:gd name="T36" fmla="*/ 13 w 321"/>
                <a:gd name="T37" fmla="*/ 63 h 516"/>
                <a:gd name="T38" fmla="*/ 4 w 321"/>
                <a:gd name="T39" fmla="*/ 51 h 516"/>
                <a:gd name="T40" fmla="*/ 0 w 321"/>
                <a:gd name="T41" fmla="*/ 37 h 516"/>
                <a:gd name="T42" fmla="*/ 4 w 321"/>
                <a:gd name="T43" fmla="*/ 23 h 516"/>
                <a:gd name="T44" fmla="*/ 13 w 321"/>
                <a:gd name="T45" fmla="*/ 11 h 516"/>
                <a:gd name="T46" fmla="*/ 25 w 321"/>
                <a:gd name="T47" fmla="*/ 4 h 516"/>
                <a:gd name="T48" fmla="*/ 41 w 321"/>
                <a:gd name="T4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516">
                  <a:moveTo>
                    <a:pt x="41" y="0"/>
                  </a:moveTo>
                  <a:lnTo>
                    <a:pt x="55" y="4"/>
                  </a:lnTo>
                  <a:lnTo>
                    <a:pt x="69" y="11"/>
                  </a:lnTo>
                  <a:lnTo>
                    <a:pt x="309" y="233"/>
                  </a:lnTo>
                  <a:lnTo>
                    <a:pt x="318" y="245"/>
                  </a:lnTo>
                  <a:lnTo>
                    <a:pt x="321" y="259"/>
                  </a:lnTo>
                  <a:lnTo>
                    <a:pt x="318" y="272"/>
                  </a:lnTo>
                  <a:lnTo>
                    <a:pt x="309" y="285"/>
                  </a:lnTo>
                  <a:lnTo>
                    <a:pt x="69" y="506"/>
                  </a:lnTo>
                  <a:lnTo>
                    <a:pt x="55" y="514"/>
                  </a:lnTo>
                  <a:lnTo>
                    <a:pt x="41" y="516"/>
                  </a:lnTo>
                  <a:lnTo>
                    <a:pt x="25" y="514"/>
                  </a:lnTo>
                  <a:lnTo>
                    <a:pt x="13" y="506"/>
                  </a:lnTo>
                  <a:lnTo>
                    <a:pt x="4" y="493"/>
                  </a:lnTo>
                  <a:lnTo>
                    <a:pt x="0" y="479"/>
                  </a:lnTo>
                  <a:lnTo>
                    <a:pt x="4" y="466"/>
                  </a:lnTo>
                  <a:lnTo>
                    <a:pt x="13" y="453"/>
                  </a:lnTo>
                  <a:lnTo>
                    <a:pt x="225" y="259"/>
                  </a:lnTo>
                  <a:lnTo>
                    <a:pt x="13" y="63"/>
                  </a:lnTo>
                  <a:lnTo>
                    <a:pt x="4" y="5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13" y="11"/>
                  </a:lnTo>
                  <a:lnTo>
                    <a:pt x="25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1" name="Таблица 2">
            <a:extLst>
              <a:ext uri="{FF2B5EF4-FFF2-40B4-BE49-F238E27FC236}">
                <a16:creationId xmlns:a16="http://schemas.microsoft.com/office/drawing/2014/main" id="{308A54C1-CEE8-60EE-222D-3C936415B7B4}"/>
              </a:ext>
            </a:extLst>
          </p:cNvPr>
          <p:cNvGraphicFramePr>
            <a:graphicFrameLocks noGrp="1"/>
          </p:cNvGraphicFramePr>
          <p:nvPr/>
        </p:nvGraphicFramePr>
        <p:xfrm>
          <a:off x="452021" y="728643"/>
          <a:ext cx="8488646" cy="105101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107921">
                  <a:extLst>
                    <a:ext uri="{9D8B030D-6E8A-4147-A177-3AD203B41FA5}">
                      <a16:colId xmlns:a16="http://schemas.microsoft.com/office/drawing/2014/main" val="1250791082"/>
                    </a:ext>
                  </a:extLst>
                </a:gridCol>
                <a:gridCol w="3743441">
                  <a:extLst>
                    <a:ext uri="{9D8B030D-6E8A-4147-A177-3AD203B41FA5}">
                      <a16:colId xmlns:a16="http://schemas.microsoft.com/office/drawing/2014/main" val="4046250502"/>
                    </a:ext>
                  </a:extLst>
                </a:gridCol>
                <a:gridCol w="1637284">
                  <a:extLst>
                    <a:ext uri="{9D8B030D-6E8A-4147-A177-3AD203B41FA5}">
                      <a16:colId xmlns:a16="http://schemas.microsoft.com/office/drawing/2014/main" val="2997002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Опасность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Опасное событие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Защитное свойство</a:t>
                      </a:r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6948328"/>
                  </a:ext>
                </a:extLst>
              </a:tr>
              <a:tr h="680179">
                <a:tc>
                  <a:txBody>
                    <a:bodyPr/>
                    <a:lstStyle/>
                    <a:p>
                      <a:pPr algn="l" defTabSz="913055"/>
                      <a:r>
                        <a:rPr lang="ru-RU" sz="1000" b="1" dirty="0">
                          <a:solidFill>
                            <a:prstClr val="black"/>
                          </a:solidFill>
                        </a:rPr>
                        <a:t>2. Опасность, связанная с воздействием ОПЗ</a:t>
                      </a:r>
                    </a:p>
                    <a:p>
                      <a:pPr algn="l" defTabSz="913055"/>
                      <a:r>
                        <a:rPr lang="ru-RU" sz="1000" u="none" dirty="0">
                          <a:solidFill>
                            <a:prstClr val="black"/>
                          </a:solidFill>
                        </a:rPr>
                        <a:t>2.1 Общие производственные загрязнения</a:t>
                      </a:r>
                      <a:endParaRPr lang="ru-RU" sz="1000" i="1" u="none" dirty="0">
                        <a:solidFill>
                          <a:prstClr val="black"/>
                        </a:solidFill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prstClr val="black"/>
                          </a:solidFill>
                        </a:rPr>
                        <a:t>2.1.1 Ухудшения здоровья работника в результате воздействие ОПЗ</a:t>
                      </a:r>
                      <a:endParaRPr lang="ru-RU" sz="1000" dirty="0">
                        <a:solidFill>
                          <a:prstClr val="black"/>
                        </a:solidFill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FreeSetLight" panose="020B0403040504020204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6499201"/>
                  </a:ext>
                </a:extLst>
              </a:tr>
            </a:tbl>
          </a:graphicData>
        </a:graphic>
      </p:graphicFrame>
      <p:sp>
        <p:nvSpPr>
          <p:cNvPr id="12" name="Скругленный прямоугольник 32">
            <a:extLst>
              <a:ext uri="{FF2B5EF4-FFF2-40B4-BE49-F238E27FC236}">
                <a16:creationId xmlns:a16="http://schemas.microsoft.com/office/drawing/2014/main" id="{36E11F17-AEA2-7C96-CD0B-572E07A58D88}"/>
              </a:ext>
            </a:extLst>
          </p:cNvPr>
          <p:cNvSpPr/>
          <p:nvPr/>
        </p:nvSpPr>
        <p:spPr>
          <a:xfrm>
            <a:off x="7993537" y="1333035"/>
            <a:ext cx="409915" cy="267483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З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5C9648-E2DA-533D-D442-8A4CC1FE12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536" y="1231712"/>
            <a:ext cx="470130" cy="4701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E4948C6-50AD-243B-B9C4-9770ACABD3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19" y="2780551"/>
            <a:ext cx="521172" cy="5211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5CC700-64AD-3606-A10F-D74B9E035B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648" y="2766827"/>
            <a:ext cx="537112" cy="5371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891DA0F-1970-23E7-AE4C-D8E01BF18A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635127" y="1859143"/>
            <a:ext cx="988593" cy="32209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F27E22-C8FD-50FA-7213-3318BC4E44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6754" y="2423660"/>
            <a:ext cx="1287075" cy="18094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3EB58F1-7E85-7389-C0BD-4483242D8D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376" y="4393502"/>
            <a:ext cx="4721429" cy="482600"/>
          </a:xfrm>
          <a:prstGeom prst="rect">
            <a:avLst/>
          </a:prstGeom>
        </p:spPr>
      </p:pic>
      <p:sp>
        <p:nvSpPr>
          <p:cNvPr id="19" name="Скругленный прямоугольник 32">
            <a:extLst>
              <a:ext uri="{FF2B5EF4-FFF2-40B4-BE49-F238E27FC236}">
                <a16:creationId xmlns:a16="http://schemas.microsoft.com/office/drawing/2014/main" id="{76EAE9B9-B3B3-E54A-1C9C-3AA5AE01497C}"/>
              </a:ext>
            </a:extLst>
          </p:cNvPr>
          <p:cNvSpPr/>
          <p:nvPr/>
        </p:nvSpPr>
        <p:spPr>
          <a:xfrm>
            <a:off x="2911312" y="3335892"/>
            <a:ext cx="409915" cy="267483"/>
          </a:xfrm>
          <a:prstGeom prst="roundRect">
            <a:avLst>
              <a:gd name="adj" fmla="val 30932"/>
            </a:avLst>
          </a:prstGeom>
          <a:ln w="127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З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53AC42D-81E4-C8F2-88F2-A31E0B293C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6573" y="2181178"/>
            <a:ext cx="1198465" cy="2334788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D2233CED-88CE-64B1-34F6-2CF553633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3556" y="3090908"/>
            <a:ext cx="988593" cy="31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0779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F0312F-795E-4B95-BC6C-5F9FF86FB706}:29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E4638F-9C20-46E6-9740-AAD7AF2FA855}:29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E0C385-C426-4067-8828-E164AAD56DF1}: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DD699C-ED58-49BD-AACD-AEB30F3F4C9D}:29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F48640-3DA8-411E-A59A-EFDA7B5EE4EB}:29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2B42CE-A725-4DF7-B381-1F2277C64974}:30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DD699C-ED58-49BD-AACD-AEB30F3F4C9D}:29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Y1djf6k0cIg7taq0J3ReQ&quot;,&quot;gi&quot;:&quot;1VL0m8RcGQyUsvOj5I5ZkQ&quot;,&quot;ti&quot;:&quot;ui_elements&quot;,&quot;vs&quot;:{&quot;f&quot;:[336],&quot;i&quot;:{&quot;d&quot;:&quot;rY1djf6k0cIg7taq0J3ReQ&quot;,&quot;p&quot;:true}},&quot;at&quot;:&quot;DEFAULT&quot;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ablon_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корпоративные цвета ВС">
      <a:dk1>
        <a:sysClr val="windowText" lastClr="000000"/>
      </a:dk1>
      <a:lt1>
        <a:sysClr val="window" lastClr="FFFFFF"/>
      </a:lt1>
      <a:dk2>
        <a:srgbClr val="003287"/>
      </a:dk2>
      <a:lt2>
        <a:srgbClr val="BEBEBE"/>
      </a:lt2>
      <a:accent1>
        <a:srgbClr val="BEBEBE"/>
      </a:accent1>
      <a:accent2>
        <a:srgbClr val="F06900"/>
      </a:accent2>
      <a:accent3>
        <a:srgbClr val="A5A5A5"/>
      </a:accent3>
      <a:accent4>
        <a:srgbClr val="F06900"/>
      </a:accent4>
      <a:accent5>
        <a:srgbClr val="BEBEBE"/>
      </a:accent5>
      <a:accent6>
        <a:srgbClr val="003287"/>
      </a:accent6>
      <a:hlink>
        <a:srgbClr val="0C0C0C"/>
      </a:hlink>
      <a:folHlink>
        <a:srgbClr val="F069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9164</TotalTime>
  <Words>4399</Words>
  <Application>Microsoft Office PowerPoint</Application>
  <PresentationFormat>Экран (16:9)</PresentationFormat>
  <Paragraphs>531</Paragraphs>
  <Slides>47</Slides>
  <Notes>8</Notes>
  <HiddenSlides>4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47</vt:i4>
      </vt:variant>
    </vt:vector>
  </HeadingPairs>
  <TitlesOfParts>
    <vt:vector size="63" baseType="lpstr">
      <vt:lpstr>Arial</vt:lpstr>
      <vt:lpstr>Arial Narrow</vt:lpstr>
      <vt:lpstr>Calibri</vt:lpstr>
      <vt:lpstr>FreeSet</vt:lpstr>
      <vt:lpstr>FreeSetBold</vt:lpstr>
      <vt:lpstr>FreeSetDemiBold</vt:lpstr>
      <vt:lpstr>FreeSetLight</vt:lpstr>
      <vt:lpstr>Gilroy ExtraBold</vt:lpstr>
      <vt:lpstr>Times New Roman</vt:lpstr>
      <vt:lpstr>Verdana Pro Light</vt:lpstr>
      <vt:lpstr>Wingdings</vt:lpstr>
      <vt:lpstr>1_Office Theme</vt:lpstr>
      <vt:lpstr>3_Office Theme</vt:lpstr>
      <vt:lpstr>Shablon_3</vt:lpstr>
      <vt:lpstr>1_Тема Office</vt:lpstr>
      <vt:lpstr>Тема Office</vt:lpstr>
      <vt:lpstr>Презентация PowerPoint</vt:lpstr>
      <vt:lpstr>Презентация PowerPoint</vt:lpstr>
      <vt:lpstr>Презентация PowerPoint</vt:lpstr>
      <vt:lpstr>Выбор СИЗ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Идентификация товара</vt:lpstr>
      <vt:lpstr>Презентация PowerPoint</vt:lpstr>
      <vt:lpstr>СЕРТИФИКАТ  ИЛИ  ДЕКЛАРАЦИЯ </vt:lpstr>
      <vt:lpstr>Один на всё, от всего</vt:lpstr>
      <vt:lpstr>Один на всё, от всего</vt:lpstr>
      <vt:lpstr>Презентация PowerPoint</vt:lpstr>
      <vt:lpstr>Презентация PowerPoint</vt:lpstr>
      <vt:lpstr>Маркировка</vt:lpstr>
      <vt:lpstr>Презентация PowerPoint</vt:lpstr>
      <vt:lpstr>Основное в ГОСТ 12.4.280-2014</vt:lpstr>
      <vt:lpstr>Маркировка по ТР ТС 019/2011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СИЗ поступили на склад</vt:lpstr>
      <vt:lpstr>Или все или …  5%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Логист</dc:creator>
  <cp:lastModifiedBy>Мария Мишова</cp:lastModifiedBy>
  <cp:revision>271</cp:revision>
  <cp:lastPrinted>2024-11-27T13:36:34Z</cp:lastPrinted>
  <dcterms:created xsi:type="dcterms:W3CDTF">2024-09-09T04:55:56Z</dcterms:created>
  <dcterms:modified xsi:type="dcterms:W3CDTF">2025-04-25T04:38:31Z</dcterms:modified>
</cp:coreProperties>
</file>