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sldIdLst>
    <p:sldId id="315" r:id="rId2"/>
    <p:sldId id="311" r:id="rId3"/>
    <p:sldId id="304" r:id="rId4"/>
    <p:sldId id="319" r:id="rId5"/>
    <p:sldId id="328" r:id="rId6"/>
    <p:sldId id="329" r:id="rId7"/>
    <p:sldId id="330" r:id="rId8"/>
    <p:sldId id="331" r:id="rId9"/>
    <p:sldId id="333" r:id="rId10"/>
    <p:sldId id="334" r:id="rId11"/>
    <p:sldId id="339" r:id="rId12"/>
    <p:sldId id="335" r:id="rId13"/>
    <p:sldId id="336" r:id="rId14"/>
    <p:sldId id="342" r:id="rId15"/>
    <p:sldId id="340" r:id="rId16"/>
    <p:sldId id="341" r:id="rId17"/>
    <p:sldId id="338" r:id="rId18"/>
    <p:sldId id="269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0066"/>
    <a:srgbClr val="66FF33"/>
    <a:srgbClr val="0000FF"/>
    <a:srgbClr val="00FF00"/>
    <a:srgbClr val="24D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69" autoAdjust="0"/>
  </p:normalViewPr>
  <p:slideViewPr>
    <p:cSldViewPr>
      <p:cViewPr varScale="1">
        <p:scale>
          <a:sx n="107" d="100"/>
          <a:sy n="107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C4877-CBBD-4E57-AAA6-0EFF2B025856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01051-6C14-4042-801E-9F5C7D2B85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76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3387866" cy="257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1916832"/>
            <a:ext cx="8820150" cy="201535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</a:rPr>
              <a:t>Изменения </a:t>
            </a:r>
            <a:r>
              <a:rPr lang="ru-RU" altLang="ru-RU" sz="3600" b="1" dirty="0">
                <a:solidFill>
                  <a:schemeClr val="tx1"/>
                </a:solidFill>
                <a:latin typeface="Times New Roman" pitchFamily="18" charset="0"/>
              </a:rPr>
              <a:t>в законодательстве по охране труда.</a:t>
            </a:r>
            <a:br>
              <a:rPr lang="ru-RU" altLang="ru-RU" sz="36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altLang="ru-RU" sz="3600" b="1" dirty="0">
                <a:solidFill>
                  <a:schemeClr val="tx1"/>
                </a:solidFill>
                <a:latin typeface="Times New Roman" pitchFamily="18" charset="0"/>
              </a:rPr>
              <a:t>Актуальные вопросы организации обеспечения работников средствами индивидуально защиты и смывающими 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</a:rPr>
              <a:t>средствами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Начальник отдела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Государственной инспекции труда 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 Самарской области 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Агеев Дмитрий Сергеевич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pic>
        <p:nvPicPr>
          <p:cNvPr id="3" name="Picture 3" descr="F:\Новая папка\news14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214" y="6084003"/>
            <a:ext cx="581599" cy="5335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3" y="2578819"/>
            <a:ext cx="28289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424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Пункт 11 Приказа от 29 октября 2021 г. N 766н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Работодатель имеет право: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Нормы и вести учет выдачи работникам СИЗ с применением программных средств (информационно-аналитических баз данных);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выдачу СИЗ и (или) их сменных элементов, посредством автоматизированных систем выдачи (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вендингового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оборудования) и дозаторов;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при формировании Норм замену нескольких СИЗ, указанных в Единых типовых нормах, на одно, обеспечивающее аналогичную или улучшенную защиту от вредных и (или) опасных производственных факторов и опасностей, а также особых температурных условий или загрязнений</a:t>
            </a:r>
            <a:r>
              <a:rPr lang="ru-RU" altLang="ru-RU" sz="2000" dirty="0"/>
              <a:t>.</a:t>
            </a:r>
            <a:endParaRPr lang="ru-RU" alt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Пример  замены нескольких СИЗ, </a:t>
            </a:r>
            <a:r>
              <a:rPr lang="ru-RU" sz="2800" b="1" i="1" dirty="0" smtClean="0">
                <a:solidFill>
                  <a:srgbClr val="FF0000"/>
                </a:solidFill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указанных </a:t>
            </a:r>
            <a:r>
              <a:rPr lang="ru-RU" sz="2800" b="1" i="1" dirty="0">
                <a:solidFill>
                  <a:srgbClr val="FF0000"/>
                </a:solidFill>
              </a:rPr>
              <a:t>в нормах на одно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424" cy="5112568"/>
          </a:xfrm>
        </p:spPr>
        <p:txBody>
          <a:bodyPr>
            <a:noAutofit/>
          </a:bodyPr>
          <a:lstStyle/>
          <a:p>
            <a:pPr marL="87313" indent="-87313" algn="just">
              <a:buFont typeface="Wingdings 2" pitchFamily="18" charset="2"/>
              <a:buNone/>
            </a:pPr>
            <a:r>
              <a:rPr lang="ru-RU" altLang="ru-RU" sz="2000" dirty="0"/>
              <a:t> 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s://coko1.ru/wp-content/uploads/2023/07/image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14" y="1628800"/>
            <a:ext cx="8545466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1895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424" cy="5112568"/>
          </a:xfrm>
        </p:spPr>
        <p:txBody>
          <a:bodyPr>
            <a:noAutofit/>
          </a:bodyPr>
          <a:lstStyle/>
          <a:p>
            <a:pPr marL="87313" indent="-87313" algn="just">
              <a:buFont typeface="Wingdings 2" pitchFamily="18" charset="2"/>
              <a:buNone/>
            </a:pPr>
            <a:r>
              <a:rPr lang="ru-RU" altLang="ru-RU" sz="2000" dirty="0"/>
              <a:t>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12 Приказа от 29 октября 2021 г. N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766н Работник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обязан:</a:t>
            </a:r>
            <a:endParaRPr lang="ru-RU" altLang="ru-RU" sz="19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эксплуатировать (использовать) по назначению выданные ему СИЗ;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правила эксплуатации (использования) СИЗ;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перед началом работы осмотр, оценку исправности, комплектности и пригодности СИЗ, информировать работодателя о потере целостности выданных СИЗ, загрязнении, их порче, выходе из строя (неисправности), утрате или пропаже;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работодателя об изменившихся антропометрических данных;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 работодателю утратившие до окончания нормативного срока эксплуатации или срока годности целостность или испорченные СИЗ;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 работодателю СИЗ по истечении нормативного срока эксплуатации или срока годности, а также в случае увольнения работника.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3000" b="1" dirty="0">
                <a:solidFill>
                  <a:srgbClr val="CC00FF"/>
                </a:solidFill>
              </a:rPr>
              <a:t>НОВОЕ</a:t>
            </a:r>
            <a:r>
              <a:rPr lang="ru-RU" altLang="ru-RU" sz="2800" b="1" i="1" dirty="0">
                <a:solidFill>
                  <a:srgbClr val="FF0000"/>
                </a:solidFill>
              </a:rPr>
              <a:t> в </a:t>
            </a:r>
            <a:r>
              <a:rPr lang="ru-RU" altLang="ru-RU" sz="2800" b="1" i="1" dirty="0" smtClean="0">
                <a:solidFill>
                  <a:srgbClr val="FF0000"/>
                </a:solidFill>
              </a:rPr>
              <a:t>Правилах </a:t>
            </a:r>
            <a:r>
              <a:rPr lang="ru-RU" altLang="ru-RU" sz="2800" b="1" i="1" dirty="0">
                <a:solidFill>
                  <a:srgbClr val="FF0000"/>
                </a:solidFill>
              </a:rPr>
              <a:t>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713788" cy="5327922"/>
          </a:xfrm>
        </p:spPr>
        <p:txBody>
          <a:bodyPr/>
          <a:lstStyle/>
          <a:p>
            <a:pPr algn="just"/>
            <a:r>
              <a:rPr lang="ru-RU" altLang="ru-RU" sz="1700" dirty="0" smtClean="0"/>
              <a:t>Исчисление срока эксплуатации СИЗ со дня фактической выдачи их работникам, указанного в личной карточке учета выдачи СИЗ или в карточке выдачи дежурных СИЗ;</a:t>
            </a:r>
          </a:p>
          <a:p>
            <a:pPr algn="just"/>
            <a:r>
              <a:rPr lang="ru-RU" altLang="ru-RU" sz="1700" dirty="0" smtClean="0"/>
              <a:t>Требования о не превышении сроков эксплуатации СИЗ от указанных в нормах (раньше сроки можно было продлевать);</a:t>
            </a:r>
          </a:p>
          <a:p>
            <a:pPr algn="just"/>
            <a:r>
              <a:rPr lang="ru-RU" altLang="ru-RU" sz="1700" dirty="0" smtClean="0"/>
              <a:t>Обязанность работников возвращать работодателю СИЗ после истечения сроков их носки;</a:t>
            </a:r>
          </a:p>
          <a:p>
            <a:pPr algn="just"/>
            <a:r>
              <a:rPr lang="ru-RU" altLang="ru-RU" sz="1700" dirty="0" smtClean="0"/>
              <a:t>Необходимость установления порядка Списания СИЗ, утративших целостность или защитные свойства, испорченных, утраченных или пропавших из установленных мест хранения до окончания нормативного срока эксплуатации;</a:t>
            </a:r>
          </a:p>
          <a:p>
            <a:pPr algn="just"/>
            <a:r>
              <a:rPr lang="ru-RU" altLang="ru-RU" sz="1700" dirty="0" smtClean="0"/>
              <a:t>Необходимости изъятия из эксплуатации СИЗ, подвергшегося воздействию вредного и (или) опасного производственного фактора или опасности, при этом предотвратив или снизив нанесение тяжелого вреда жизни или здоровью работника;</a:t>
            </a:r>
          </a:p>
          <a:p>
            <a:pPr algn="just"/>
            <a:r>
              <a:rPr lang="ru-RU" altLang="ru-RU" sz="1700" dirty="0" smtClean="0"/>
              <a:t>Обязанность фиксировать выдачу дежурных СИЗ в карточке учета выдачи дежурных СИЗ и установлена ее рекомендуемая форма;</a:t>
            </a:r>
          </a:p>
          <a:p>
            <a:pPr algn="just"/>
            <a:r>
              <a:rPr lang="ru-RU" altLang="ru-RU" sz="1700" dirty="0" smtClean="0"/>
              <a:t>Утверждена рекомендуемая форма Норм выдачи СИЗ;</a:t>
            </a:r>
          </a:p>
          <a:p>
            <a:pPr algn="just"/>
            <a:r>
              <a:rPr lang="ru-RU" altLang="ru-RU" sz="1700" dirty="0" smtClean="0"/>
              <a:t>Поменялась рекомендуемая форма личной карточки выдачи СИЗ.</a:t>
            </a:r>
          </a:p>
          <a:p>
            <a:pPr algn="just"/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3000" b="1" dirty="0">
                <a:solidFill>
                  <a:srgbClr val="CC00FF"/>
                </a:solidFill>
              </a:rPr>
              <a:t>НОВОЕ</a:t>
            </a:r>
            <a:r>
              <a:rPr lang="ru-RU" altLang="ru-RU" sz="2800" b="1" i="1" dirty="0">
                <a:solidFill>
                  <a:srgbClr val="FF0000"/>
                </a:solidFill>
              </a:rPr>
              <a:t> в </a:t>
            </a:r>
            <a:r>
              <a:rPr lang="ru-RU" altLang="ru-RU" sz="2800" b="1" i="1" dirty="0" smtClean="0">
                <a:solidFill>
                  <a:srgbClr val="FF0000"/>
                </a:solidFill>
              </a:rPr>
              <a:t>Правилах </a:t>
            </a:r>
            <a:r>
              <a:rPr lang="ru-RU" altLang="ru-RU" sz="2800" b="1" i="1" dirty="0">
                <a:solidFill>
                  <a:srgbClr val="FF0000"/>
                </a:solidFill>
              </a:rPr>
              <a:t>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713788" cy="5327922"/>
          </a:xfrm>
        </p:spPr>
        <p:txBody>
          <a:bodyPr/>
          <a:lstStyle/>
          <a:p>
            <a:pPr algn="just"/>
            <a:r>
              <a:rPr lang="ru-RU" sz="1800" dirty="0"/>
              <a:t>Выдача работникам дерматологических СИЗ осуществляется ежемесячно, кроме времени отсутствия на рабочем месте по причине нахождения в отпуске. Дерматологические СИЗ, оставшиеся неиспользованными по истечении отчетного периода (один месяц), могут быть использованы в следующем месяце при соблюдении срока </a:t>
            </a:r>
            <a:r>
              <a:rPr lang="ru-RU" sz="1800" dirty="0" smtClean="0"/>
              <a:t>годности (п. 47 Правил)</a:t>
            </a:r>
          </a:p>
          <a:p>
            <a:r>
              <a:rPr lang="ru-RU" sz="1800" dirty="0"/>
              <a:t>СИЗ, предназначенные для использования на открытом воздухе для защиты от пониженных или повышенных температур, обусловленных ежегодными сезонными изменениями температуры, выдаются работникам с наступлением соответствующего периода года, а с его окончанием сдаются работодателю для хранения до следующего </a:t>
            </a:r>
            <a:r>
              <a:rPr lang="ru-RU" sz="1800" dirty="0" smtClean="0"/>
              <a:t>сезона.</a:t>
            </a:r>
          </a:p>
          <a:p>
            <a:pPr marL="266700" indent="0">
              <a:buNone/>
            </a:pPr>
            <a:r>
              <a:rPr lang="ru-RU" sz="1800" dirty="0" smtClean="0"/>
              <a:t>Расчет </a:t>
            </a:r>
            <a:r>
              <a:rPr lang="ru-RU" sz="1800" dirty="0"/>
              <a:t>продолжительности </a:t>
            </a:r>
            <a:r>
              <a:rPr lang="ru-RU" sz="1800" dirty="0"/>
              <a:t>нормативного срока эксплуатации исчисляется с момента выдачи специальной одежды работнику и может не включить время хранения специальной одежды, отпуска работника и период временной нетрудоспособности работника, но не должен превышать </a:t>
            </a:r>
            <a:r>
              <a:rPr lang="ru-RU" sz="1800" dirty="0"/>
              <a:t>2,5 года</a:t>
            </a:r>
            <a:r>
              <a:rPr lang="ru-RU" sz="1800" dirty="0" smtClean="0"/>
              <a:t>. (п. 50 Правил)</a:t>
            </a:r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0086307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332656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дежурных СИЗ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9642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altLang="ru-RU" sz="1800" b="1" u="sng" dirty="0" smtClean="0"/>
              <a:t>Пример:</a:t>
            </a:r>
          </a:p>
          <a:p>
            <a:pPr marL="0" indent="0" algn="just">
              <a:buNone/>
            </a:pPr>
            <a:r>
              <a:rPr lang="ru-RU" sz="1800" dirty="0"/>
              <a:t>По нормам выдачи СИЗ на участке, где трудятся сварщики, помимо самих сварщиков СИЗ в индивидуальное пользование может получить их непосредственный руководитель — главный (старший) сварщик. А вот главному инженеру, и тем более директору завода СИЗ не положены. Выдавать дежурные СИЗ им нужно только во время </a:t>
            </a:r>
            <a:r>
              <a:rPr lang="ru-RU" sz="1800" dirty="0" smtClean="0"/>
              <a:t>посещения</a:t>
            </a:r>
          </a:p>
          <a:p>
            <a:pPr marL="0" indent="0" algn="just">
              <a:buNone/>
            </a:pPr>
            <a:endParaRPr lang="ru-RU" sz="800" dirty="0"/>
          </a:p>
          <a:p>
            <a:pPr marL="0" indent="0" algn="just">
              <a:buNone/>
            </a:pPr>
            <a:r>
              <a:rPr lang="ru-RU" sz="1800" dirty="0"/>
              <a:t>Если визит контролирующих лиц на отдельные объекты является разовым, а не постоянным мероприятием, например, в компанию с проверкой пришел инспектор ГИТ, достаточно временно выдать дежурные СИЗ. После проверки объекта СИЗ нужно забрать обратно, так как опасность воздействий вредных и опасных факторов для инспектора уже </a:t>
            </a:r>
            <a:r>
              <a:rPr lang="ru-RU" sz="1800" dirty="0" smtClean="0"/>
              <a:t>миновала</a:t>
            </a:r>
          </a:p>
          <a:p>
            <a:pPr marL="0" indent="0" algn="just">
              <a:buNone/>
            </a:pPr>
            <a:endParaRPr lang="ru-RU" sz="800" dirty="0"/>
          </a:p>
          <a:p>
            <a:pPr marL="0" indent="0" algn="just">
              <a:buNone/>
            </a:pPr>
            <a:r>
              <a:rPr lang="ru-RU" sz="1800" b="1" dirty="0"/>
              <a:t>Справка: отличие дежурных СИЗ от обычных.</a:t>
            </a:r>
            <a:r>
              <a:rPr lang="ru-RU" sz="1800" dirty="0"/>
              <a:t> Дежурные СИЗ закрепляют за определенным рабочим местом или объектом, и выдают работникам поочередно только для выполнения тех работ, для которых они предназначены. Такие СИЗ выдают в подразделение не лично каждому работнику, а под ответственность уполномоченных работодателем лиц. </a:t>
            </a:r>
            <a:r>
              <a:rPr lang="ru-RU" sz="1800" b="1" dirty="0"/>
              <a:t>Список таких лиц должен быть утвержден приказом работодателя.</a:t>
            </a:r>
            <a:endParaRPr lang="ru-RU" sz="1800" dirty="0"/>
          </a:p>
          <a:p>
            <a:pPr marL="0" indent="0" algn="just">
              <a:buNone/>
            </a:pPr>
            <a:endParaRPr lang="ru-RU" sz="1800" dirty="0"/>
          </a:p>
          <a:p>
            <a:pPr algn="just"/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8407012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Как специалисту по охране труда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подготовиться </a:t>
            </a:r>
            <a:r>
              <a:rPr lang="ru-RU" sz="2800" b="1" dirty="0"/>
              <a:t>к </a:t>
            </a:r>
            <a:r>
              <a:rPr lang="ru-RU" sz="2800" b="1" dirty="0" smtClean="0"/>
              <a:t>изменениям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27458140"/>
              </p:ext>
            </p:extLst>
          </p:nvPr>
        </p:nvGraphicFramePr>
        <p:xfrm>
          <a:off x="323528" y="1556792"/>
          <a:ext cx="8640960" cy="5031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03"/>
                <a:gridCol w="3262313"/>
                <a:gridCol w="4896544"/>
              </a:tblGrid>
              <a:tr h="536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Нормативный правовой акт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Мероприятия, которые нужно провести в срок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до </a:t>
                      </a:r>
                      <a:r>
                        <a:rPr lang="ru-RU" sz="1200" b="1" dirty="0">
                          <a:effectLst/>
                        </a:rPr>
                        <a:t>1 сентября 2023 года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</a:tr>
              <a:tr h="1624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Приказ Минтруда России от 29.10.2021 № 766н «Об утверждении Правил обеспечения работников средствами индивидуальной защиты и смывающими средствами»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утвердить перечень дежурных СИЗ на рабочих местах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утвердить Перечень уполномоченных лиц, ответственных за выдачу и сдачу дежурных СИЗ и ведение личной карточки выдачи дежурных СИЗ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утвердить и согласовать с представительным органом работников нормы выдачи СИЗ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утвердить порядок выдачи и сдачи дежурных СИЗ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утвердить Перечень СИЗ, подлежащих периодическим испытаниям и проверкам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</a:tr>
              <a:tr h="230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Приказ Минтруда России от 29.10.2021 № 767н «Об утверждении Единых типовых норм выдачи средств индивидуальной защиты и смывающих средств»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определить, применять ли ЕТН с 1.09.2923 года или отсрочить применение до 31.12.2024 года с обоснованием в соответствующем разделе Положения о СУОТ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проанализировать результаты оценки </a:t>
                      </a:r>
                      <a:r>
                        <a:rPr lang="ru-RU" sz="1100" dirty="0" err="1">
                          <a:effectLst/>
                        </a:rPr>
                        <a:t>профрисков</a:t>
                      </a:r>
                      <a:r>
                        <a:rPr lang="ru-RU" sz="1100" dirty="0">
                          <a:effectLst/>
                        </a:rPr>
                        <a:t> и разработать нормы выдачи СИЗ в соответствии с приложениями к приказу № 767н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провести внеплановый инструктаж, если нормы будут применяться с 1 сентября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определить, в какой форме вести учет выдаваемых СИЗ – в электронной или традиционной бумажной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37" marR="58437" marT="58437" marB="5843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0201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1062286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/>
              <a:t> </a:t>
            </a:r>
            <a:r>
              <a:rPr lang="ru-RU" altLang="ru-RU" sz="2800" b="1" dirty="0">
                <a:solidFill>
                  <a:srgbClr val="FF0000"/>
                </a:solidFill>
              </a:rPr>
              <a:t>КОНСУЛЬТИРОВАНИЕ </a:t>
            </a:r>
            <a:br>
              <a:rPr lang="ru-RU" altLang="ru-RU" sz="2800" b="1" dirty="0">
                <a:solidFill>
                  <a:srgbClr val="FF0000"/>
                </a:solidFill>
              </a:rPr>
            </a:br>
            <a:r>
              <a:rPr lang="ru-RU" altLang="ru-RU" sz="2800" b="1" dirty="0">
                <a:solidFill>
                  <a:srgbClr val="FF0000"/>
                </a:solidFill>
              </a:rPr>
              <a:t>И ИНФОРМИРОВАНИЕ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095872"/>
            <a:ext cx="8640960" cy="3997424"/>
          </a:xfrm>
        </p:spPr>
        <p:txBody>
          <a:bodyPr/>
          <a:lstStyle/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(937) 985-84-09 -  телефон горячей линии</a:t>
            </a:r>
          </a:p>
          <a:p>
            <a:pPr>
              <a:buFont typeface="Wingdings 2" pitchFamily="18" charset="2"/>
              <a:buNone/>
            </a:pPr>
            <a:endParaRPr lang="ru-RU" alt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alt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git63.rostrud.gov.ru</a:t>
            </a:r>
            <a:r>
              <a:rPr lang="ru-RU" alt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официальный сайт ГИТ в Самарской области</a:t>
            </a:r>
          </a:p>
          <a:p>
            <a:endParaRPr lang="ru-RU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git63@rostrud.gov.ru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почты ГИТ </a:t>
            </a:r>
          </a:p>
          <a:p>
            <a:endParaRPr lang="ru-RU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прием по адресу Ново-Садовая, 106а,  в рабочие дни с 9-00 до 18-00, в пятницу с 9-00 до 16-45</a:t>
            </a:r>
          </a:p>
        </p:txBody>
      </p:sp>
    </p:spTree>
    <p:extLst>
      <p:ext uri="{BB962C8B-B14F-4D97-AF65-F5344CB8AC3E}">
        <p14:creationId xmlns:p14="http://schemas.microsoft.com/office/powerpoint/2010/main" val="33016961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69568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chemeClr val="tx1"/>
                </a:solidFill>
              </a:rPr>
              <a:t>Благодарю за внимание!</a:t>
            </a:r>
            <a:endParaRPr lang="ru-RU" sz="8000" dirty="0">
              <a:solidFill>
                <a:schemeClr val="tx1"/>
              </a:solidFill>
            </a:endParaRPr>
          </a:p>
        </p:txBody>
      </p:sp>
      <p:pic>
        <p:nvPicPr>
          <p:cNvPr id="3" name="Picture 3" descr="F:\Новая папка\news14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750193" cy="688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90008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1071587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i="1" dirty="0">
                <a:solidFill>
                  <a:srgbClr val="FF0000"/>
                </a:solidFill>
              </a:rPr>
              <a:t>НПА, вступающие в силу </a:t>
            </a:r>
            <a:br>
              <a:rPr lang="ru-RU" altLang="ru-RU" sz="3200" b="1" i="1" dirty="0">
                <a:solidFill>
                  <a:srgbClr val="FF0000"/>
                </a:solidFill>
              </a:rPr>
            </a:br>
            <a:r>
              <a:rPr lang="ru-RU" altLang="ru-RU" sz="3200" b="1" i="1" dirty="0">
                <a:solidFill>
                  <a:srgbClr val="FF0000"/>
                </a:solidFill>
              </a:rPr>
              <a:t>с 01 сентября 2023 года</a:t>
            </a:r>
            <a:endParaRPr lang="ru-RU" sz="3200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ТРУДА И СОЦИАЛЬНОЙ ЗАЩИТЫ РОССИЙСКОЙ ФЕДЕРАЦИИ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29 октября 2021 г. N 767н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ЕДИНЫХ ТИПОВЫХ НОРМ ВЫДАЧИ СРЕДСТВ ИНДИВИДУАЛЬНОЙ ЗАЩИТЫ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СМЫВАЮЩИХ СРЕДСТВ</a:t>
            </a:r>
          </a:p>
          <a:p>
            <a:pPr algn="just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Утвердить:</a:t>
            </a:r>
          </a:p>
          <a:p>
            <a:pPr marL="263525" indent="0" algn="just">
              <a:buFont typeface="Wingdings 2" pitchFamily="18" charset="2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нормы выдачи средств индивидуальной защиты по профессиям (должностям) согласно приложению N 1;</a:t>
            </a:r>
          </a:p>
          <a:p>
            <a:pPr marL="263525" indent="0" algn="just">
              <a:buFont typeface="Wingdings 2" pitchFamily="18" charset="2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нормы выдачи средств индивидуальной защиты в зависимости от идентифицированных опасностей согласно приложению N 2;</a:t>
            </a:r>
          </a:p>
          <a:p>
            <a:pPr marL="263525" indent="0" algn="just">
              <a:buFont typeface="Wingdings 2" pitchFamily="18" charset="2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нормы выдачи дерматологических средств индивидуальной защиты и смывающих средств согласно приложению N 3.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i="1" dirty="0">
                <a:solidFill>
                  <a:srgbClr val="FF0000"/>
                </a:solidFill>
              </a:rPr>
              <a:t>НПА, вступающие в силу </a:t>
            </a:r>
            <a:br>
              <a:rPr lang="ru-RU" altLang="ru-RU" sz="3200" b="1" i="1" dirty="0">
                <a:solidFill>
                  <a:srgbClr val="FF0000"/>
                </a:solidFill>
              </a:rPr>
            </a:br>
            <a:r>
              <a:rPr lang="ru-RU" altLang="ru-RU" sz="3200" b="1" i="1" dirty="0">
                <a:solidFill>
                  <a:srgbClr val="FF0000"/>
                </a:solidFill>
              </a:rPr>
              <a:t>с 01 сентября 2023 года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61872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ТРУДА И СОЦИАЛЬНОЙ ЗАЩИТЫ РОССИЙСКОЙ ФЕДЕРАЦИИ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29 октября 2021 г. N 766н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ОБЕСПЕЧЕНИЯ РАБОТНИКОВ СРЕДСТВАМИ ИНДИВИДУАЛЬНОЙ ЗАЩИТЫ И СМЫВАЮЩИМИ СРЕДСТВАМИ</a:t>
            </a:r>
          </a:p>
          <a:p>
            <a:pPr algn="just"/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Утвердить Правила обеспечения работников средствами индивидуальной защиты и смывающими средствами согласно приложению.</a:t>
            </a:r>
          </a:p>
          <a:p>
            <a:pPr algn="just"/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Признать утратившими 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силу:</a:t>
            </a:r>
            <a:endParaRPr lang="en-US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0" algn="just">
              <a:buNone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и социального развития Российской Федерации от 1 июня 2009 г. N 290н "Об утверждении Межотраслевых правил обеспечения работников специальной одеждой, специальной обувью и другими средствами индивидуальной защиты»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348880"/>
            <a:ext cx="7488832" cy="3816424"/>
          </a:xfrm>
        </p:spPr>
        <p:txBody>
          <a:bodyPr>
            <a:normAutofit lnSpcReduction="10000"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выдачи СИЗ (Приложение № 1);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карточка учета выдачи СИЗ </a:t>
            </a: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0"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2);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учета выдачи дежурных СИЗ (Приложение № 3);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нормативной эксплуатации одежды специальной и обуви специальной для защиты от пониженных температур с учетом климатических поясов (Приложение № 4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1520" y="629816"/>
            <a:ext cx="889248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1907540"/>
            <a:ext cx="4105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ПРИКАЗ от 29 октября 2021 г. N 766н </a:t>
            </a:r>
          </a:p>
        </p:txBody>
      </p:sp>
    </p:spTree>
    <p:extLst>
      <p:ext uri="{BB962C8B-B14F-4D97-AF65-F5344CB8AC3E}">
        <p14:creationId xmlns:p14="http://schemas.microsoft.com/office/powerpoint/2010/main" val="2205992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42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4</a:t>
            </a:r>
            <a:r>
              <a:rPr lang="en-US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29 октября 2021 г. N 766н 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СИЗ и смывающими средствами осуществляется в соответствии с Правилами, </a:t>
            </a:r>
            <a:r>
              <a:rPr lang="ru-RU" alt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Единых типовых норм выдачи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индивидуальной защиты и смывающих средств (далее - Единые типовые нормы), с </a:t>
            </a:r>
            <a:r>
              <a:rPr lang="ru-RU" alt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результатов специальной оценки условий труда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СОУТ), </a:t>
            </a:r>
            <a:r>
              <a:rPr lang="ru-RU" alt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оценки профессиональных рисков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ОПР), мнения выборного органа первичной профсоюзной организации или иного уполномоченного представительного органа работников (при наличии).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31 декабря 2024 года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вправе осуществлять обеспечение СИЗ и смывающими средствами в соответствии с Правилами, на основании Типовых норм бесплатной выдачи специальной одежды, специальной обуви и других средств индивидуальной защиты с учетом результатов СОУТ, результатов ОПР, мнения выборного органа первичной профсоюзной организации или иного уполномоченного представительного органа работников (при наличии) .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применении </a:t>
            </a:r>
            <a:r>
              <a:rPr lang="ru-RU" alt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с 1 сентября 2023 года до 31 декабря 2024 года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Единых типовых норм или Типовых норм принимается работодателем.</a:t>
            </a:r>
            <a:endParaRPr lang="ru-RU" alt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38918921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36295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 10 Приказа от 29 октября 2021 г. N 766н 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dirty="0"/>
              <a:t>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Работодатель обязан: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на основании ЕТН, с учетом результатов СОУТ, результатов ОПР, мнения выборного органа первичной профсоюзной организации или иного представительного органа работников (при его наличии) и утвердить локальным нормативным актом </a:t>
            </a:r>
            <a:r>
              <a:rPr lang="ru-RU" alt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бесплатной выдачи СИЗ и смывающих средств работникам организации (далее - Нормы);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разработку локального нормативного акта, устанавливающего </a:t>
            </a:r>
            <a:r>
              <a:rPr lang="ru-RU" alt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обеспечения работников СИЗ и смывающими средствами,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обязанностей и ответственности должностных лиц за этапы обеспечения работников СИЗ и смывающими средствами, с учетом особенностей структуры управления организации и требований Правил; </a:t>
            </a:r>
            <a:r>
              <a:rPr lang="ru-RU" alt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(кроме субъектов малого предпринимательства, см. </a:t>
            </a:r>
            <a:r>
              <a:rPr lang="ru-RU" alt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alt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77-80 Правил)</a:t>
            </a:r>
          </a:p>
          <a:p>
            <a:pPr algn="just"/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информирование работников о полагающихся им СИЗ и смывающих средствах согласно Нормам и способах выдачи, условиях хранения, а также об ответственности за целостность и комплектность СИЗ в случае хранения СИЗ у работников в нерабочее время;</a:t>
            </a: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735435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1447800"/>
            <a:ext cx="8353425" cy="4860925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b="1" dirty="0" smtClean="0">
                <a:solidFill>
                  <a:srgbClr val="0070C0"/>
                </a:solidFill>
              </a:rPr>
              <a:t>           ЭТАПЫ СОСТАВЛЕНИЯ НОРМ СИЗ:</a:t>
            </a:r>
            <a:endParaRPr lang="ru-RU" altLang="ru-RU" i="1" dirty="0" smtClean="0"/>
          </a:p>
          <a:p>
            <a:pPr algn="just"/>
            <a:r>
              <a:rPr lang="ru-RU" altLang="ru-RU" b="1" i="1" dirty="0" smtClean="0">
                <a:solidFill>
                  <a:srgbClr val="0070C0"/>
                </a:solidFill>
              </a:rPr>
              <a:t>подбор СИЗ исходя из должности/профессии работника </a:t>
            </a:r>
            <a:r>
              <a:rPr lang="ru-RU" altLang="ru-RU" i="1" dirty="0" smtClean="0"/>
              <a:t>(</a:t>
            </a:r>
            <a:r>
              <a:rPr lang="ru-RU" altLang="ru-RU" dirty="0" smtClean="0"/>
              <a:t>минимальный перечень в зависимости от должности, который не зависит от сферы деятельности работодателя);</a:t>
            </a:r>
          </a:p>
          <a:p>
            <a:pPr algn="just"/>
            <a:r>
              <a:rPr lang="ru-RU" altLang="ru-RU" b="1" i="1" dirty="0" smtClean="0">
                <a:solidFill>
                  <a:srgbClr val="0070C0"/>
                </a:solidFill>
              </a:rPr>
              <a:t>подбор СИЗ исходя из рисков на данном рабочем месте </a:t>
            </a:r>
            <a:r>
              <a:rPr lang="ru-RU" altLang="ru-RU" i="1" dirty="0" smtClean="0"/>
              <a:t>(</a:t>
            </a:r>
            <a:r>
              <a:rPr lang="ru-RU" altLang="ru-RU" dirty="0" smtClean="0"/>
              <a:t>дополнительные виды СИЗ в зависимости от рисков и опасностей на рабочем месте, выявленных по результатам специальной оценки условий труда и оценки профессиональных рисков)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476672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dirty="0">
                <a:solidFill>
                  <a:srgbClr val="CC00FF"/>
                </a:solidFill>
              </a:rPr>
              <a:t>АЛГОРИТМ ПОДГОТОВКИ НОРМ ВЫДАЧИ СИЗ</a:t>
            </a:r>
            <a:endParaRPr lang="ru-RU" sz="3200" b="1" i="1" dirty="0">
              <a:solidFill>
                <a:srgbClr val="CC00FF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5005388"/>
          </a:xfrm>
        </p:spPr>
        <p:txBody>
          <a:bodyPr/>
          <a:lstStyle/>
          <a:p>
            <a:pPr algn="just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1.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Находим в Приложение N 1 к Приказу 767н нормы выдачи СИЗ для конкретного работника согласно должности;</a:t>
            </a:r>
          </a:p>
          <a:p>
            <a:pPr algn="just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2.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Сопоставляем  опасности, выявленные на основании СОУТ и ОПР с теми СИЗ, которые должны выдаваться при их наличии на основании Приложение N 2 к Приказу 767н;</a:t>
            </a:r>
          </a:p>
          <a:p>
            <a:pPr algn="just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3. 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Подбираем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СИЗы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необходимы к выдаче работникам: подбираем, объединяем, дубли удаляем.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35" y="630238"/>
            <a:ext cx="9144000" cy="71053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i="1" dirty="0">
                <a:solidFill>
                  <a:srgbClr val="FF0000"/>
                </a:solidFill>
              </a:rPr>
              <a:t>Правила обеспечения работников средствами индивидуальной защиты и смывающими средствами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496424" cy="5040560"/>
          </a:xfrm>
        </p:spPr>
        <p:txBody>
          <a:bodyPr>
            <a:noAutofit/>
          </a:bodyPr>
          <a:lstStyle/>
          <a:p>
            <a:pPr algn="just"/>
            <a:r>
              <a:rPr lang="ru-RU" altLang="ru-RU" sz="2000" dirty="0"/>
              <a:t>Письмо Минтруда России от 13.04.2023 № 15-2/ООГ-1538  (пункт 18 Правил: после реализации мероприятий по управлению рисками и снижения их уровней, подтвержденного результатами СОУТ и (или) ОПР, работодатель вправе не учитывать СИЗ от опасностей, уровень риска по которым не приведет к нанесению вреда здоровью работника в процессе трудовой </a:t>
            </a:r>
            <a:r>
              <a:rPr lang="ru-RU" altLang="ru-RU" sz="2000" dirty="0" smtClean="0"/>
              <a:t>деятельности</a:t>
            </a:r>
          </a:p>
          <a:p>
            <a:pPr marL="0" indent="0" algn="just">
              <a:buNone/>
            </a:pPr>
            <a:endParaRPr lang="ru-RU" altLang="ru-RU" sz="800" dirty="0"/>
          </a:p>
          <a:p>
            <a:pPr algn="just"/>
            <a:r>
              <a:rPr lang="ru-RU" sz="2000" dirty="0"/>
              <a:t>В случае, если </a:t>
            </a:r>
            <a:r>
              <a:rPr lang="ru-RU" sz="2000" b="1" dirty="0"/>
              <a:t>наименование профессии (должности) отсутствует </a:t>
            </a:r>
            <a:r>
              <a:rPr lang="ru-RU" sz="2000" dirty="0"/>
              <a:t>в Единых типовых нормах выдачи СИЗ в соответствии с профессией (должностью) работника, работодатель при разработке Норм может руководствоваться наименованиями профессий (должностей) и соответствующими им характеристиками, указанными в соответствующих положениях профессиональных стандартов, а в случае их отсутствия в квалификационных справочниках.</a:t>
            </a:r>
            <a:endParaRPr lang="ru-RU" alt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1167993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1620</Words>
  <Application>Microsoft Office PowerPoint</Application>
  <PresentationFormat>Экран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     Изменения в законодательстве по охране труда. Актуальные вопросы организации обеспечения работников средствами индивидуально защиты и смывающими  средствами      Начальник отдела Государственной инспекции труда  в Самарской области  Агеев Дмитрий Сергеевич   </vt:lpstr>
      <vt:lpstr>НПА, вступающие в силу  с 01 сентября 2023 года</vt:lpstr>
      <vt:lpstr>НПА, вступающие в силу  с 01 сентября 2023 года</vt:lpstr>
      <vt:lpstr>Презентация PowerPoint</vt:lpstr>
      <vt:lpstr>Правила обеспечения работников средствами индивидуальной защиты и смывающими средствами</vt:lpstr>
      <vt:lpstr>Правила обеспечения работников средствами индивидуальной защиты и смывающими средствами</vt:lpstr>
      <vt:lpstr>Правила обеспечения работников средствами индивидуальной защиты и смывающими средствами</vt:lpstr>
      <vt:lpstr>АЛГОРИТМ ПОДГОТОВКИ НОРМ ВЫДАЧИ СИЗ</vt:lpstr>
      <vt:lpstr>Правила обеспечения работников средствами индивидуальной защиты и смывающими средствами</vt:lpstr>
      <vt:lpstr>Правила обеспечения работников средствами индивидуальной защиты и смывающими средствами</vt:lpstr>
      <vt:lpstr>Пример  замены нескольких СИЗ,  указанных в нормах на одно</vt:lpstr>
      <vt:lpstr>Правила обеспечения работников средствами индивидуальной защиты и смывающими средствами</vt:lpstr>
      <vt:lpstr>НОВОЕ в Правилах обеспечения работников средствами индивидуальной защиты и смывающими средствами</vt:lpstr>
      <vt:lpstr>НОВОЕ в Правилах обеспечения работников средствами индивидуальной защиты и смывающими средствами</vt:lpstr>
      <vt:lpstr>Выдача дежурных СИЗ</vt:lpstr>
      <vt:lpstr>Как специалисту по охране труда  подготовиться к изменениям</vt:lpstr>
      <vt:lpstr> КОНСУЛЬТИРОВАНИЕ  И ИНФОРМИРОВАНИЕ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</dc:title>
  <dc:creator>ГИТ</dc:creator>
  <cp:lastModifiedBy>Агеев Д.С..</cp:lastModifiedBy>
  <cp:revision>278</cp:revision>
  <dcterms:created xsi:type="dcterms:W3CDTF">2015-10-16T15:13:50Z</dcterms:created>
  <dcterms:modified xsi:type="dcterms:W3CDTF">2024-05-27T07:49:52Z</dcterms:modified>
</cp:coreProperties>
</file>