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63" r:id="rId2"/>
    <p:sldId id="413" r:id="rId3"/>
    <p:sldId id="415" r:id="rId4"/>
    <p:sldId id="416" r:id="rId5"/>
    <p:sldId id="417" r:id="rId6"/>
    <p:sldId id="418" r:id="rId7"/>
    <p:sldId id="420" r:id="rId8"/>
    <p:sldId id="421" r:id="rId9"/>
    <p:sldId id="423" r:id="rId10"/>
    <p:sldId id="424" r:id="rId11"/>
    <p:sldId id="425" r:id="rId12"/>
    <p:sldId id="426" r:id="rId13"/>
    <p:sldId id="427" r:id="rId14"/>
    <p:sldId id="428" r:id="rId15"/>
    <p:sldId id="430" r:id="rId16"/>
    <p:sldId id="43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4" autoAdjust="0"/>
  </p:normalViewPr>
  <p:slideViewPr>
    <p:cSldViewPr>
      <p:cViewPr>
        <p:scale>
          <a:sx n="80" d="100"/>
          <a:sy n="80" d="100"/>
        </p:scale>
        <p:origin x="-35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lyasnikovAA\Desktop\&#1075;&#1088;&#1072;&#1092;&#1080;&#1082;&#1080;%20&#1076;&#1083;&#1103;%20&#1089;&#1083;&#1072;&#1081;&#1076;&#1086;&#107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zero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40957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23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276725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63FF205-7CD4-4371-90E1-74080EED6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97E73-C778-4365-9F11-B64820AF2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F1E70-7071-4636-8755-3AFA9884F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9EA0F-B92E-4341-A328-45498B711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BD59-388D-44CE-8BD0-D2DA5196C6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40804-A5B0-4DF4-83FE-51FF9FE48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E0CDD-85FB-48A0-9DD3-4B96B4691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90D75-D395-4A08-8ED7-55E7F2935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7D3C6-035E-4CD5-B8DE-903C792FC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0B847-E893-4B72-801B-C5C098F44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1BE3-8D98-4FD2-8ABB-5D49CE6C9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77C76-B52B-4D12-B66B-4CA7101F04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983A6-6F1E-458C-8C8E-D3A4A3AE4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765175"/>
            <a:ext cx="7958138" cy="109538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>
              <a:cs typeface="+mn-cs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5246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27875" y="6553200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397B149-1D2A-4DE9-932D-BA8C02024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p.1otruda.ru/#/document/99/901807664/ZAP2RFI3M6/" TargetMode="External"/><Relationship Id="rId2" Type="http://schemas.openxmlformats.org/officeDocument/2006/relationships/hyperlink" Target="http://regulation.gov.ru/projects#npa=1170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ip.1otruda.ru/#/document/99/901807664/ZAP2K3G3K2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lus.1otruda.ru/#/document/99/607142406/ZAP1VH03BQ/" TargetMode="External"/><Relationship Id="rId2" Type="http://schemas.openxmlformats.org/officeDocument/2006/relationships/hyperlink" Target="https://plus.1otruda.ru/#/document/99/607142406/ZAP2H0S3J7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ip.1otruda.ru/#/document/99/901807664/ZA026GA3B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egulation.gov.ru/projects/#npa=11396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565400"/>
            <a:ext cx="8135937" cy="1371600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Новый Х раздел Трудового кодекса РФ</a:t>
            </a: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276600" y="4508500"/>
            <a:ext cx="56165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Руководитель департамента условий и охраны труда, главный технический инспектор труда Федерации профсоюзов Самарской области (8846)3320792 </a:t>
            </a:r>
          </a:p>
          <a:p>
            <a:pPr>
              <a:spcBef>
                <a:spcPct val="50000"/>
              </a:spcBef>
            </a:pPr>
            <a:r>
              <a:rPr lang="en-US"/>
              <a:t>bucenkoov@bk.ru</a:t>
            </a:r>
            <a:endParaRPr lang="ru-RU"/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404813"/>
            <a:ext cx="2962275" cy="3024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Новое в законодательстве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3292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1800" b="1" smtClean="0"/>
              <a:t>Скоро примут!</a:t>
            </a:r>
            <a:r>
              <a:rPr lang="ru-RU" sz="1800" smtClean="0">
                <a:hlinkClick r:id="rId2"/>
              </a:rPr>
              <a:t>Рекомендации по учету микроповреждений (микротравм)</a:t>
            </a:r>
            <a:endParaRPr lang="ru-RU" sz="1800" smtClean="0"/>
          </a:p>
          <a:p>
            <a:pPr marL="0" indent="0"/>
            <a:r>
              <a:rPr lang="ru-RU" sz="1800" smtClean="0"/>
              <a:t>Завести журнал для учета микротравм.</a:t>
            </a:r>
            <a:r>
              <a:rPr lang="ru-RU" sz="1800" b="1" smtClean="0"/>
              <a:t> </a:t>
            </a:r>
            <a:r>
              <a:rPr lang="ru-RU" sz="1800" smtClean="0"/>
              <a:t>Для</a:t>
            </a:r>
            <a:r>
              <a:rPr lang="ru-RU" sz="1800" b="1" smtClean="0"/>
              <a:t> </a:t>
            </a:r>
            <a:r>
              <a:rPr lang="ru-RU" sz="1800" smtClean="0"/>
              <a:t>сбора информации о микротравмах работников(ссадин, кровоподтеков, ушибов мягких тканей, поверхностных ран и других повреждений), которые не привели к расстройству здоровья работников или их временной нетрудоспособности.</a:t>
            </a:r>
          </a:p>
          <a:p>
            <a:pPr marL="0" indent="0">
              <a:buFont typeface="Wingdings" pitchFamily="2" charset="2"/>
              <a:buNone/>
            </a:pPr>
            <a:r>
              <a:rPr lang="ru-RU" sz="1800" smtClean="0"/>
              <a:t>Обстоятельства и причины происшествий нужно будет  рассмотреть если поступило от пострадавшего обращение (</a:t>
            </a:r>
            <a:r>
              <a:rPr lang="ru-RU" sz="1800" smtClean="0">
                <a:solidFill>
                  <a:schemeClr val="hlink"/>
                </a:solidFill>
              </a:rPr>
              <a:t>ст. 226 ТК).</a:t>
            </a:r>
          </a:p>
          <a:p>
            <a:pPr marL="0" indent="0">
              <a:buFont typeface="Wingdings" pitchFamily="2" charset="2"/>
              <a:buNone/>
            </a:pPr>
            <a:r>
              <a:rPr lang="ru-RU" sz="1800" smtClean="0"/>
              <a:t>Новое правило по профилактике травматизма распространили также на учеников, практикантов и других лиц, указанных в </a:t>
            </a:r>
            <a:r>
              <a:rPr lang="ru-RU" sz="1800" smtClean="0">
                <a:hlinkClick r:id="rId3"/>
              </a:rPr>
              <a:t>части 2</a:t>
            </a:r>
            <a:r>
              <a:rPr lang="ru-RU" sz="1800" smtClean="0"/>
              <a:t> статьи 227 ТК.</a:t>
            </a:r>
          </a:p>
          <a:p>
            <a:pPr marL="0" indent="0"/>
            <a:r>
              <a:rPr lang="ru-RU" sz="1800" smtClean="0"/>
              <a:t>Учет и рассмотрение микротравм работодатель ведет самостоятельно. Извещать и отчитываться о происшествиях не нужно.</a:t>
            </a:r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01013" y="188913"/>
            <a:ext cx="565150" cy="576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Новое в законодательстве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539750" y="1557338"/>
            <a:ext cx="8001000" cy="4267200"/>
          </a:xfrm>
        </p:spPr>
        <p:txBody>
          <a:bodyPr/>
          <a:lstStyle/>
          <a:p>
            <a:pPr marL="0" indent="0" algn="just"/>
            <a:r>
              <a:rPr lang="ru-RU" sz="1800" b="1" smtClean="0"/>
              <a:t>Статья 228.1.</a:t>
            </a:r>
            <a:r>
              <a:rPr lang="ru-RU" sz="1800" smtClean="0"/>
              <a:t> Порядок извещения о несчастных случаях 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sz="1800" smtClean="0"/>
              <a:t>Извещать о групповом, тяжелом или смертельном несчастном случае нужно больше органов.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sz="1800" smtClean="0"/>
              <a:t>В перечень адресатов из </a:t>
            </a:r>
            <a:r>
              <a:rPr lang="ru-RU" sz="1800" smtClean="0">
                <a:hlinkClick r:id="rId2"/>
              </a:rPr>
              <a:t>части 1</a:t>
            </a:r>
            <a:r>
              <a:rPr lang="ru-RU" sz="1800" smtClean="0"/>
              <a:t> статьи 228.1 ТК внесли </a:t>
            </a:r>
          </a:p>
          <a:p>
            <a:pPr marL="0" indent="0" algn="just">
              <a:buFont typeface="Wingdings" pitchFamily="2" charset="2"/>
              <a:buNone/>
            </a:pPr>
            <a:endParaRPr lang="ru-RU" sz="1800" smtClean="0">
              <a:latin typeface="Arial" charset="0"/>
            </a:endParaRPr>
          </a:p>
          <a:p>
            <a:pPr marL="0" indent="0" algn="just">
              <a:buFontTx/>
              <a:buChar char="-"/>
            </a:pPr>
            <a:r>
              <a:rPr lang="ru-RU" sz="1800" b="1" u="sng" smtClean="0"/>
              <a:t>федеральные органы исполнительной власти</a:t>
            </a:r>
            <a:r>
              <a:rPr lang="ru-RU" sz="1800" b="1" smtClean="0">
                <a:latin typeface="Arial" charset="0"/>
              </a:rPr>
              <a:t>, если н.с. Произошел в подведомственной ему организации;</a:t>
            </a:r>
            <a:r>
              <a:rPr lang="ru-RU" sz="1800" b="1" smtClean="0"/>
              <a:t> </a:t>
            </a:r>
          </a:p>
          <a:p>
            <a:pPr marL="0" indent="0" algn="just">
              <a:buFontTx/>
              <a:buChar char="-"/>
            </a:pPr>
            <a:endParaRPr lang="ru-RU" sz="1800" b="1" smtClean="0">
              <a:latin typeface="Arial" charset="0"/>
            </a:endParaRPr>
          </a:p>
          <a:p>
            <a:pPr marL="0" indent="0" algn="just">
              <a:buFontTx/>
              <a:buChar char="-"/>
            </a:pPr>
            <a:r>
              <a:rPr lang="ru-RU" sz="1800" b="1" u="sng" smtClean="0"/>
              <a:t>в территориальный орган соответствующего федерального органа</a:t>
            </a:r>
            <a:r>
              <a:rPr lang="ru-RU" sz="1800" b="1" smtClean="0"/>
              <a:t> исполнительной власти, осуществляющего государственный контроль (надзор) в установленной сфере деятельности, </a:t>
            </a:r>
            <a:r>
              <a:rPr lang="ru-RU" sz="1800" b="1" smtClean="0">
                <a:latin typeface="Arial" charset="0"/>
              </a:rPr>
              <a:t>если н.с. произошел в организации  подконтрольных этому органу.</a:t>
            </a:r>
          </a:p>
          <a:p>
            <a:pPr marL="0" indent="0" algn="just">
              <a:buFontTx/>
              <a:buChar char="-"/>
            </a:pPr>
            <a:endParaRPr lang="ru-RU" sz="1800" b="1" smtClean="0">
              <a:latin typeface="Arial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ru-RU" sz="1800" smtClean="0"/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260350"/>
            <a:ext cx="493713" cy="5032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001000" cy="460375"/>
          </a:xfrm>
        </p:spPr>
        <p:txBody>
          <a:bodyPr/>
          <a:lstStyle/>
          <a:p>
            <a:r>
              <a:rPr lang="ru-RU" b="1" smtClean="0"/>
              <a:t>Новое в законодательстве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468313" y="908050"/>
            <a:ext cx="8064500" cy="53292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1800" b="1" smtClean="0"/>
              <a:t>Скоро примут! Статья 214.1.</a:t>
            </a:r>
            <a:r>
              <a:rPr lang="ru-RU" sz="1800" smtClean="0"/>
              <a:t> Запрет на работу в опасных условиях труда</a:t>
            </a:r>
          </a:p>
          <a:p>
            <a:pPr marL="0" indent="0">
              <a:buFont typeface="Wingdings" pitchFamily="2" charset="2"/>
              <a:buNone/>
            </a:pPr>
            <a:r>
              <a:rPr lang="ru-RU" sz="1800" smtClean="0"/>
              <a:t>Рекомендация-Устранить опасные условия труда на которых допускается выполнение работ в опасных условиях труда</a:t>
            </a:r>
          </a:p>
          <a:p>
            <a:pPr marL="0" indent="0">
              <a:buFont typeface="Wingdings" pitchFamily="2" charset="2"/>
              <a:buNone/>
            </a:pPr>
            <a:endParaRPr lang="ru-RU" sz="1800" smtClean="0"/>
          </a:p>
          <a:p>
            <a:pPr marL="0" indent="0"/>
            <a:r>
              <a:rPr lang="ru-RU" sz="1800" smtClean="0"/>
              <a:t>Если по результатам СОУТ рабочим местам присваивают 4-й класс, работать на них </a:t>
            </a:r>
            <a:r>
              <a:rPr lang="ru-RU" sz="1800" b="1" smtClean="0"/>
              <a:t>с марта следующего года нельзя</a:t>
            </a:r>
            <a:r>
              <a:rPr lang="ru-RU" sz="1800" smtClean="0"/>
              <a:t>. Такие работы нужно На время приостановки за работниками сохранят места и среднюю зарплату. Работников, чьи места признали опасными, следует незамедлительно информировать об этом .</a:t>
            </a:r>
          </a:p>
          <a:p>
            <a:pPr marL="0" indent="0"/>
            <a:r>
              <a:rPr lang="ru-RU" sz="1800" smtClean="0"/>
              <a:t>Необходимо разработать меры, для исключения 4-й класс</a:t>
            </a:r>
            <a:r>
              <a:rPr lang="ru-RU" sz="1800" smtClean="0">
                <a:latin typeface="Arial" charset="0"/>
              </a:rPr>
              <a:t>а</a:t>
            </a:r>
            <a:r>
              <a:rPr lang="ru-RU" sz="1800" smtClean="0"/>
              <a:t> условий труда. </a:t>
            </a:r>
            <a:r>
              <a:rPr lang="ru-RU" sz="1800" u="sng" smtClean="0"/>
              <a:t>Документ нужно согласовать с профсоюзом</a:t>
            </a:r>
            <a:r>
              <a:rPr lang="ru-RU" sz="1800" smtClean="0"/>
              <a:t>, затем утвердить план и направить его копию в ГИТ.</a:t>
            </a:r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188913"/>
            <a:ext cx="565150" cy="576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001000" cy="460375"/>
          </a:xfrm>
        </p:spPr>
        <p:txBody>
          <a:bodyPr/>
          <a:lstStyle/>
          <a:p>
            <a:r>
              <a:rPr lang="ru-RU" b="1" smtClean="0"/>
              <a:t>Новое в законодательстве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468313" y="1341438"/>
            <a:ext cx="8001000" cy="4267200"/>
          </a:xfrm>
        </p:spPr>
        <p:txBody>
          <a:bodyPr/>
          <a:lstStyle/>
          <a:p>
            <a:pPr marL="0" indent="0"/>
            <a:r>
              <a:rPr lang="ru-RU" sz="1800" b="1" smtClean="0"/>
              <a:t>Внимание!</a:t>
            </a:r>
          </a:p>
          <a:p>
            <a:pPr marL="0" indent="0">
              <a:buFont typeface="Wingdings" pitchFamily="2" charset="2"/>
              <a:buNone/>
            </a:pPr>
            <a:r>
              <a:rPr lang="ru-RU" sz="1800" smtClean="0"/>
              <a:t>Замена оборудования, технологических процессов и т. п. — процедуры трудоемкие и долговременные, поэтому ими нужно заняться уже сейчас. Так избежите простоев, когда новая редакция Х раздела вступит в силу. </a:t>
            </a:r>
          </a:p>
          <a:p>
            <a:pPr marL="0" indent="0">
              <a:buFont typeface="Wingdings" pitchFamily="2" charset="2"/>
              <a:buNone/>
            </a:pPr>
            <a:endParaRPr lang="ru-RU" sz="1800" b="1" smtClean="0">
              <a:latin typeface="Arial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1800" b="1" smtClean="0"/>
              <a:t>Не забудьте!</a:t>
            </a:r>
            <a:r>
              <a:rPr lang="ru-RU" sz="1800" smtClean="0"/>
              <a:t> что снижение класса условий труда подтвердит только спецоценка. Поэтому когда будете составлять план мероприятий, заложите время на внеплановую СОУТ.</a:t>
            </a:r>
          </a:p>
          <a:p>
            <a:pPr marL="0" indent="0"/>
            <a:endParaRPr lang="ru-RU" sz="1800" smtClean="0"/>
          </a:p>
          <a:p>
            <a:pPr marL="0" indent="0"/>
            <a:r>
              <a:rPr lang="ru-RU" sz="1800" smtClean="0"/>
              <a:t>	Работать в опасных условиях труда запретят не всем. Будут </a:t>
            </a:r>
            <a:r>
              <a:rPr lang="ru-RU" sz="1800" b="1" smtClean="0"/>
              <a:t>исключения</a:t>
            </a:r>
            <a:r>
              <a:rPr lang="ru-RU" sz="1800" smtClean="0"/>
              <a:t>, их примут для пожарных, спасателей, водолазов и других социально значимых профессий.</a:t>
            </a:r>
            <a:endParaRPr lang="ru-RU" sz="1800" b="1" smtClean="0"/>
          </a:p>
          <a:p>
            <a:pPr marL="0" indent="0">
              <a:buFont typeface="Wingdings" pitchFamily="2" charset="2"/>
              <a:buNone/>
            </a:pPr>
            <a:r>
              <a:rPr lang="ru-RU" sz="1800" b="1" smtClean="0"/>
              <a:t>	</a:t>
            </a:r>
          </a:p>
          <a:p>
            <a:pPr marL="0" indent="0">
              <a:buFont typeface="Wingdings" pitchFamily="2" charset="2"/>
              <a:buNone/>
            </a:pPr>
            <a:endParaRPr lang="ru-RU" sz="2000" smtClean="0"/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88913"/>
            <a:ext cx="635000" cy="647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Новое в законодательстве</a:t>
            </a:r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>
          <a:xfrm>
            <a:off x="468313" y="1341438"/>
            <a:ext cx="8001000" cy="4267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1800" b="1" smtClean="0"/>
              <a:t>Дополнена ст. 206 – основные понятия</a:t>
            </a:r>
          </a:p>
          <a:p>
            <a:pPr marL="0" indent="0">
              <a:buFont typeface="Wingdings" pitchFamily="2" charset="2"/>
              <a:buNone/>
            </a:pPr>
            <a:r>
              <a:rPr lang="ru-RU" b="1" smtClean="0"/>
              <a:t>Опасность</a:t>
            </a:r>
            <a:r>
              <a:rPr lang="ru-RU" smtClean="0"/>
              <a:t> - потенциальный источник нанесения вреда, представляющий угрозу жизни и (или) здоровью работника в процессе трудовой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Новое в законодательстве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468313" y="1341438"/>
            <a:ext cx="8280400" cy="4824412"/>
          </a:xfrm>
        </p:spPr>
        <p:txBody>
          <a:bodyPr/>
          <a:lstStyle/>
          <a:p>
            <a:pPr marL="0" indent="0"/>
            <a:r>
              <a:rPr lang="ru-RU" sz="1800" b="1" smtClean="0"/>
              <a:t>Электронный документооборот</a:t>
            </a:r>
            <a:endParaRPr lang="ru-RU" sz="1800" smtClean="0"/>
          </a:p>
          <a:p>
            <a:pPr marL="0" indent="0"/>
            <a:r>
              <a:rPr lang="ru-RU" sz="1800" smtClean="0"/>
              <a:t>Работодателям планируют дать </a:t>
            </a:r>
            <a:r>
              <a:rPr lang="ru-RU" sz="1800" u="sng" smtClean="0"/>
              <a:t>право </a:t>
            </a:r>
            <a:r>
              <a:rPr lang="ru-RU" sz="1800" smtClean="0"/>
              <a:t>вести документооборот по охране труда в электронном виде. При проверке ГИТ придется предоставлять инспектору доступ к базам электронных документов по охране труда (</a:t>
            </a:r>
            <a:r>
              <a:rPr lang="ru-RU" sz="1800" smtClean="0">
                <a:hlinkClick r:id="rId2"/>
              </a:rPr>
              <a:t>абз. 3 ст. 214.2</a:t>
            </a:r>
            <a:r>
              <a:rPr lang="ru-RU" sz="1800" smtClean="0"/>
              <a:t>, </a:t>
            </a:r>
            <a:r>
              <a:rPr lang="ru-RU" sz="1800" smtClean="0">
                <a:hlinkClick r:id="rId3"/>
              </a:rPr>
              <a:t>ст. 216.2</a:t>
            </a:r>
            <a:r>
              <a:rPr lang="ru-RU" sz="1800" smtClean="0"/>
              <a:t> новой редакции ТК).</a:t>
            </a:r>
          </a:p>
          <a:p>
            <a:pPr marL="0" indent="0">
              <a:buFont typeface="Wingdings" pitchFamily="2" charset="2"/>
              <a:buNone/>
            </a:pPr>
            <a:endParaRPr lang="ru-RU" sz="1800" b="1" smtClean="0"/>
          </a:p>
          <a:p>
            <a:pPr marL="0" indent="0"/>
            <a:r>
              <a:rPr lang="ru-RU" sz="1800" b="1" smtClean="0"/>
              <a:t>Дистанционное видеонаблюдение</a:t>
            </a:r>
            <a:endParaRPr lang="ru-RU" sz="1800" smtClean="0"/>
          </a:p>
          <a:p>
            <a:pPr marL="0" indent="0"/>
            <a:r>
              <a:rPr lang="ru-RU" sz="1800" smtClean="0"/>
              <a:t>Работодателям </a:t>
            </a:r>
            <a:r>
              <a:rPr lang="ru-RU" sz="1800" u="sng" smtClean="0"/>
              <a:t>разрешат</a:t>
            </a:r>
            <a:r>
              <a:rPr lang="ru-RU" sz="1800" smtClean="0"/>
              <a:t> дистанционно следить за производством работ, в том числе с помощью видеооборудования. Если работодатель примет решение вести дистанционный контроль за работами, об этом нужно уведомить работников (</a:t>
            </a:r>
            <a:r>
              <a:rPr lang="ru-RU" sz="1800" smtClean="0">
                <a:hlinkClick r:id="rId2"/>
              </a:rPr>
              <a:t>абз. 4 ст. 214.2 новой редакции ТК</a:t>
            </a:r>
            <a:r>
              <a:rPr lang="ru-RU" sz="1800" smtClean="0"/>
              <a:t>).</a:t>
            </a:r>
          </a:p>
          <a:p>
            <a:pPr marL="0" indent="0">
              <a:buFont typeface="Wingdings" pitchFamily="2" charset="2"/>
              <a:buNone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  <a:p>
            <a:pPr marL="0" indent="0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01000" cy="4603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01000" cy="4267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mtClean="0"/>
              <a:t>Спасибо!</a:t>
            </a:r>
          </a:p>
          <a:p>
            <a:pPr algn="ctr"/>
            <a:endParaRPr lang="ru-RU" smtClean="0"/>
          </a:p>
          <a:p>
            <a:pPr algn="ctr">
              <a:buFont typeface="Wingdings" pitchFamily="2" charset="2"/>
              <a:buNone/>
            </a:pPr>
            <a:r>
              <a:rPr lang="ru-RU" smtClean="0"/>
              <a:t>Здоровья!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162800" y="6619875"/>
            <a:ext cx="19812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F53645A-6018-4312-A614-C5DDD8E00F52}" type="slidenum">
              <a:rPr lang="ru-RU" smtClean="0">
                <a:cs typeface="Arial" charset="0"/>
              </a:rPr>
              <a:pPr/>
              <a:t>2</a:t>
            </a:fld>
            <a:endParaRPr lang="ru-RU" smtClean="0">
              <a:cs typeface="Arial" charset="0"/>
            </a:endParaRPr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-3175"/>
            <a:ext cx="8229600" cy="869950"/>
          </a:xfrm>
        </p:spPr>
        <p:txBody>
          <a:bodyPr/>
          <a:lstStyle/>
          <a:p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 </a:t>
            </a:r>
            <a:r>
              <a:rPr lang="ru-RU" sz="2400" b="1" smtClean="0"/>
              <a:t>Новый Х раздел Трудового кодекса РФ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539750" y="2066925"/>
            <a:ext cx="7993063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/>
              <a:t>2 июля 2021 г.</a:t>
            </a:r>
            <a:r>
              <a:rPr lang="ru-RU"/>
              <a:t> был опубликован, подписанный Президентом, Федеральный закон от 02.07.2021 </a:t>
            </a:r>
            <a:r>
              <a:rPr lang="ru-RU" b="1"/>
              <a:t>№ 311-ФЗ</a:t>
            </a:r>
            <a:r>
              <a:rPr lang="ru-RU"/>
              <a:t> «О внесении изменений в Трудовой кодекс Российской Федерации».</a:t>
            </a:r>
            <a:endParaRPr lang="ru-RU">
              <a:latin typeface="Arial" charset="0"/>
            </a:endParaRPr>
          </a:p>
          <a:p>
            <a:pPr algn="ctr"/>
            <a:r>
              <a:rPr lang="ru-RU"/>
              <a:t> </a:t>
            </a:r>
            <a:endParaRPr lang="ru-RU">
              <a:latin typeface="Arial" charset="0"/>
            </a:endParaRPr>
          </a:p>
          <a:p>
            <a:pPr algn="ctr"/>
            <a:r>
              <a:rPr lang="ru-RU" b="1"/>
              <a:t>С 1 марта 2022 г.</a:t>
            </a:r>
            <a:r>
              <a:rPr lang="ru-RU"/>
              <a:t> начнёт действовать новая редакция Трудового Кодекса РФ, в т.ч. актуализированный раздел, регламентирующий охрану труда и подзаконные акты к нему. </a:t>
            </a:r>
          </a:p>
          <a:p>
            <a:pPr algn="ctr"/>
            <a:endParaRPr lang="ru-RU"/>
          </a:p>
          <a:p>
            <a:pPr algn="ctr"/>
            <a:r>
              <a:rPr lang="ru-RU"/>
              <a:t> Минтруд России разместил для обсуждения тексты </a:t>
            </a:r>
            <a:r>
              <a:rPr lang="ru-RU" b="1"/>
              <a:t>15</a:t>
            </a:r>
            <a:r>
              <a:rPr lang="ru-RU"/>
              <a:t> законопроектов, детализирующие нововведения. </a:t>
            </a:r>
          </a:p>
          <a:p>
            <a:pPr algn="ctr"/>
            <a:r>
              <a:rPr lang="ru-RU"/>
              <a:t>Основная цель изменений — совершенствование механизмов предупреждения производственного травматизма и профзаболеваний.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422275" cy="431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74663" y="1274763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0" name="Номер слайда 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F654CE-0681-4689-B1B9-5D2364E88EC0}" type="slidenum">
              <a:rPr lang="ru-RU" smtClean="0">
                <a:cs typeface="Arial" charset="0"/>
              </a:rPr>
              <a:pPr/>
              <a:t>3</a:t>
            </a:fld>
            <a:endParaRPr lang="ru-RU" smtClean="0">
              <a:cs typeface="Arial" charset="0"/>
            </a:endParaRPr>
          </a:p>
        </p:txBody>
      </p:sp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6735763" cy="530225"/>
          </a:xfrm>
        </p:spPr>
        <p:txBody>
          <a:bodyPr/>
          <a:lstStyle/>
          <a:p>
            <a:r>
              <a:rPr lang="ru-RU" sz="2400" b="1" smtClean="0"/>
              <a:t>С 1 марта 2022 года вступят в силу</a:t>
            </a:r>
          </a:p>
        </p:txBody>
      </p:sp>
      <p:sp>
        <p:nvSpPr>
          <p:cNvPr id="17412" name="Rectangle 10"/>
          <p:cNvSpPr>
            <a:spLocks noChangeArrowheads="1"/>
          </p:cNvSpPr>
          <p:nvPr/>
        </p:nvSpPr>
        <p:spPr bwMode="auto">
          <a:xfrm>
            <a:off x="395288" y="742950"/>
            <a:ext cx="8353425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ru-RU"/>
              <a:t>«Об утверждении типовых форм документов, необходимых для проведения государственной экспертизы условий труда»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/>
              <a:t>«Об утверждении форм (способов) и рекомендаций по размещению работодателем информационных материалов в целях информирования работников об их трудовых правах, включая права на безопасные условия и охрану труда, и примерного перечня таких информационных материалов»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/>
              <a:t>«Об утверждении требований к порядку разработки и содержанию правил (стандартов) и инструкций по охране труда, разрабатываемых работодателем»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/>
              <a:t>«Об утверждении общих требований к организации безопасного рабочего места»</a:t>
            </a: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/>
              <a:t>«Об утверждении Рекомендаций по структуре службы охраны труда в организации и численности работников службы охраны труда»</a:t>
            </a: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/>
              <a:t>«Об утверждении Рекомендаций по выбору метода оценки уровня профессионального риска и по снижению уровня такого риска» 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/>
          </a:p>
          <a:p>
            <a:pPr>
              <a:tabLst>
                <a:tab pos="457200" algn="l"/>
              </a:tabLst>
            </a:pPr>
            <a:endParaRPr lang="ru-RU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1013" y="188913"/>
            <a:ext cx="565150" cy="576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162800" y="6619875"/>
            <a:ext cx="19812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C08153B-8540-4416-8F44-5F2296B59C28}" type="slidenum">
              <a:rPr lang="ru-RU" smtClean="0">
                <a:cs typeface="Arial" charset="0"/>
              </a:rPr>
              <a:pPr/>
              <a:t>4</a:t>
            </a:fld>
            <a:endParaRPr lang="ru-RU" smtClean="0">
              <a:cs typeface="Arial" charset="0"/>
            </a:endParaRPr>
          </a:p>
        </p:txBody>
      </p:sp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68313" y="28575"/>
            <a:ext cx="7056437" cy="720725"/>
          </a:xfrm>
        </p:spPr>
        <p:txBody>
          <a:bodyPr/>
          <a:lstStyle/>
          <a:p>
            <a:r>
              <a:rPr lang="ru-RU" b="1" smtClean="0"/>
              <a:t>Новый Х раздел Трудового кодекса РФ</a:t>
            </a:r>
          </a:p>
        </p:txBody>
      </p:sp>
      <p:sp>
        <p:nvSpPr>
          <p:cNvPr id="18435" name="Rectangle 9"/>
          <p:cNvSpPr>
            <a:spLocks noChangeArrowheads="1"/>
          </p:cNvSpPr>
          <p:nvPr/>
        </p:nvSpPr>
        <p:spPr bwMode="auto">
          <a:xfrm>
            <a:off x="468313" y="908050"/>
            <a:ext cx="8353425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/>
              <a:t>Об утверждении Положения об особенностях расследования несчастных случаев на производстве в отдельных отраслях и организациях, форм документов и классификаторов, необходимых для расследования несчастных случаев»</a:t>
            </a:r>
          </a:p>
          <a:p>
            <a:pPr>
              <a:buFontTx/>
              <a:buChar char="•"/>
            </a:pPr>
            <a:r>
              <a:rPr lang="ru-RU"/>
              <a:t>«О внесении изменений в Федеральный закон «О специальной оценке условий труда» в части совершенствования оказания государственных услуг и цифровой трансформации»</a:t>
            </a:r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«Об утверждении Перечня вредных производственных факторов на рабочих местах, на которых по результатам проведения специальной оценки условий труда установлены вредные условия труда и при наличии которых занятым на таких рабочих местах работникам выдаются бесплатно по установленным нормам молоко или другие равноценные пищевые продукты, норм и условий бесплатной выдачи молока или других равноценных пищевых продуктов, порядка осуществления компенсационной выплаты, в размере, эквивалентном стоимости молока или других равноценных пищевых продуктов»</a:t>
            </a:r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115888"/>
            <a:ext cx="635000" cy="647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0A2976-7D6D-47CC-99C2-5BE787E9BEED}" type="slidenum">
              <a:rPr lang="ru-RU" smtClean="0">
                <a:cs typeface="Arial" charset="0"/>
              </a:rPr>
              <a:pPr/>
              <a:t>5</a:t>
            </a:fld>
            <a:endParaRPr lang="ru-RU" smtClean="0">
              <a:cs typeface="Arial" charset="0"/>
            </a:endParaRPr>
          </a:p>
        </p:txBody>
      </p:sp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569325" cy="677862"/>
          </a:xfrm>
        </p:spPr>
        <p:txBody>
          <a:bodyPr/>
          <a:lstStyle/>
          <a:p>
            <a:r>
              <a:rPr lang="ru-RU" sz="2400" b="1" smtClean="0"/>
              <a:t>Новый Х раздел Трудового кодекса РФ</a:t>
            </a:r>
          </a:p>
        </p:txBody>
      </p:sp>
      <p:sp>
        <p:nvSpPr>
          <p:cNvPr id="19459" name="Rectangle 10"/>
          <p:cNvSpPr>
            <a:spLocks noChangeArrowheads="1"/>
          </p:cNvSpPr>
          <p:nvPr/>
        </p:nvSpPr>
        <p:spPr bwMode="auto">
          <a:xfrm>
            <a:off x="179388" y="981075"/>
            <a:ext cx="8351837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/>
              <a:t>«Об утверждении перечня видов работ, при выполнении которых работникам предоставляется бесплатно по установленным нормам лечебно-профилактическое питание, а также норм и условий бесплатной выдачи лечебно-профилактического питания»</a:t>
            </a:r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«Об утверждении предельно допустимых норм нагрузок для женщин при подъеме и перемещении тяжестей вручную»</a:t>
            </a:r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«Об утверждении примерного положения о комитете (комиссии) по охране труда»</a:t>
            </a:r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«Об утверждении примерного перечня ежегодно реализуемых работодателем мероприятий по улучшению условий и охраны труда и снижению уровней профессиональных рисков»</a:t>
            </a:r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«Об утверждении Порядка разработки, утверждения и изменения государственных нормативных требований охраны труда»</a:t>
            </a:r>
          </a:p>
          <a:p>
            <a:pPr>
              <a:buFontTx/>
              <a:buChar char="•"/>
            </a:pPr>
            <a:r>
              <a:rPr lang="ru-RU"/>
              <a:t>«Об утверждении рекомендаций по учету микроповреждений (микротравм) работников»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188913"/>
            <a:ext cx="565150" cy="576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0FD89E-7AED-4D66-9C89-1B62F7D6C704}" type="slidenum">
              <a:rPr lang="ru-RU" smtClean="0">
                <a:cs typeface="Arial" charset="0"/>
              </a:rPr>
              <a:pPr/>
              <a:t>6</a:t>
            </a:fld>
            <a:endParaRPr lang="ru-RU" smtClean="0">
              <a:cs typeface="Arial" charset="0"/>
            </a:endParaRPr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Новое в законодательстве </a:t>
            </a:r>
            <a:r>
              <a:rPr lang="ru-RU" smtClean="0"/>
              <a:t> </a:t>
            </a:r>
          </a:p>
        </p:txBody>
      </p:sp>
      <p:sp>
        <p:nvSpPr>
          <p:cNvPr id="20483" name="Rectangle 8"/>
          <p:cNvSpPr>
            <a:spLocks noChangeArrowheads="1"/>
          </p:cNvSpPr>
          <p:nvPr/>
        </p:nvSpPr>
        <p:spPr bwMode="auto">
          <a:xfrm>
            <a:off x="395288" y="765175"/>
            <a:ext cx="82804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>
                <a:solidFill>
                  <a:schemeClr val="tx2"/>
                </a:solidFill>
              </a:rPr>
              <a:t>Опубликованный обновленный Х раздел по охране труда и предоставил работодателям </a:t>
            </a:r>
            <a:r>
              <a:rPr lang="ru-RU" b="1" u="sng">
                <a:solidFill>
                  <a:schemeClr val="tx2"/>
                </a:solidFill>
              </a:rPr>
              <a:t>переходный период.</a:t>
            </a:r>
          </a:p>
          <a:p>
            <a:pPr marL="342900" indent="-342900" algn="ctr"/>
            <a:r>
              <a:rPr lang="ru-RU" b="1" u="sng"/>
              <a:t>Какие обязанности  появились у работника</a:t>
            </a:r>
            <a:endParaRPr lang="ru-RU" b="1" u="sng">
              <a:solidFill>
                <a:schemeClr val="tx2"/>
              </a:solidFill>
            </a:endParaRPr>
          </a:p>
          <a:p>
            <a:pPr marL="342900" indent="-342900"/>
            <a:endParaRPr lang="ru-RU" b="1" u="sng">
              <a:solidFill>
                <a:schemeClr val="tx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b="1"/>
              <a:t>Расширят обязанности работников в сфере охраны труда и введут для них ответственность за нарушения. Ст. 215</a:t>
            </a:r>
          </a:p>
          <a:p>
            <a:pPr marL="342900" indent="-342900"/>
            <a:r>
              <a:rPr lang="ru-RU"/>
              <a:t>Поэтому нужно дополнить должностные инструкции и инструкции по охране труда. Укажите в них и сообщите на инструктажах, что работники должны применять сырье и материалы по технологии, правильно использовать производственное оборудование и инструменты, следить за их исправностью. При неисправностях, нарушениях и несоответствии следует прекратить работу и сообщить о них непосредственному руководителю. </a:t>
            </a:r>
          </a:p>
          <a:p>
            <a:pPr marL="342900" indent="-342900"/>
            <a:r>
              <a:rPr lang="ru-RU"/>
              <a:t>Извещать руководителя также потребовали, когда охрану труда нарушают другие работники (изм ст. 21).</a:t>
            </a:r>
          </a:p>
          <a:p>
            <a:pPr marL="342900" indent="-342900"/>
            <a:r>
              <a:rPr lang="ru-RU"/>
              <a:t>Измените в инструкциях требование к применению СИЗ. Предупредите: тех, кто обязан применять СИЗ, но не делает этого, отстранят от работы без сохранения зарплаты. </a:t>
            </a:r>
          </a:p>
          <a:p>
            <a:pPr marL="342900" indent="-342900"/>
            <a:r>
              <a:rPr lang="ru-RU"/>
              <a:t>Работодатель должен действовать так на основании </a:t>
            </a:r>
            <a:r>
              <a:rPr lang="ru-RU">
                <a:hlinkClick r:id="rId2"/>
              </a:rPr>
              <a:t>части 1</a:t>
            </a:r>
            <a:r>
              <a:rPr lang="ru-RU"/>
              <a:t> статьи 76 ТК </a:t>
            </a:r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260350"/>
            <a:ext cx="493712" cy="5032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001000" cy="460375"/>
          </a:xfrm>
        </p:spPr>
        <p:txBody>
          <a:bodyPr/>
          <a:lstStyle/>
          <a:p>
            <a:r>
              <a:rPr lang="ru-RU" sz="1800" b="1" smtClean="0"/>
              <a:t>Новое в законодательстве.</a:t>
            </a:r>
            <a:br>
              <a:rPr lang="ru-RU" sz="1800" b="1" smtClean="0"/>
            </a:br>
            <a:r>
              <a:rPr lang="ru-RU" sz="1800" b="1" smtClean="0"/>
              <a:t> </a:t>
            </a:r>
            <a:r>
              <a:rPr lang="ru-RU" sz="1800" b="1" smtClean="0">
                <a:solidFill>
                  <a:schemeClr val="tx1"/>
                </a:solidFill>
              </a:rPr>
              <a:t>Обязанности  работодателя ст. 214 Глава 35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539750" y="836613"/>
            <a:ext cx="8324850" cy="4556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1800" b="1" smtClean="0"/>
          </a:p>
          <a:p>
            <a:pPr>
              <a:buFont typeface="Wingdings" pitchFamily="2" charset="2"/>
              <a:buNone/>
            </a:pPr>
            <a:endParaRPr lang="ru-RU" sz="1800" smtClean="0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323850" y="1190625"/>
            <a:ext cx="84963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u="sng"/>
              <a:t>Обязанность</a:t>
            </a:r>
            <a:r>
              <a:rPr lang="ru-RU" u="sng"/>
              <a:t> </a:t>
            </a:r>
            <a:r>
              <a:rPr lang="ru-RU"/>
              <a:t>управлять профрисками: их разделили на риски получить травму и риски приобрести профзаболевание </a:t>
            </a:r>
          </a:p>
          <a:p>
            <a:endParaRPr lang="ru-RU"/>
          </a:p>
          <a:p>
            <a:r>
              <a:rPr lang="ru-RU" b="1" u="sng"/>
              <a:t>Обязанность</a:t>
            </a:r>
            <a:r>
              <a:rPr lang="ru-RU" b="1"/>
              <a:t>:</a:t>
            </a:r>
          </a:p>
          <a:p>
            <a:r>
              <a:rPr lang="ru-RU"/>
              <a:t>— проводить мероприятия по улучшению условий и охраны труда;</a:t>
            </a:r>
            <a:br>
              <a:rPr lang="ru-RU"/>
            </a:br>
            <a:r>
              <a:rPr lang="ru-RU"/>
              <a:t>— оснащать рабочие места средствами коллективной защиты;</a:t>
            </a:r>
            <a:br>
              <a:rPr lang="ru-RU"/>
            </a:br>
            <a:r>
              <a:rPr lang="ru-RU"/>
              <a:t>— обучать использованию СИЗ и не допускать к работе без этого обучения;</a:t>
            </a:r>
            <a:br>
              <a:rPr lang="ru-RU"/>
            </a:br>
            <a:r>
              <a:rPr lang="ru-RU"/>
              <a:t>— соблюдать ограничения для отдельных работников на работы с вредными или опасными условиями труда;</a:t>
            </a:r>
            <a:br>
              <a:rPr lang="ru-RU"/>
            </a:br>
            <a:r>
              <a:rPr lang="ru-RU"/>
              <a:t>— при угрозе жизни и здоровью работников останавливать производство, не оказывать услуги до устранения такой угрозы;</a:t>
            </a:r>
            <a:br>
              <a:rPr lang="ru-RU"/>
            </a:br>
            <a:r>
              <a:rPr lang="ru-RU"/>
              <a:t>— создавать для работающих инвалидов условий труда в соответствии с индивидуальной программой реабилитации или абилитации;</a:t>
            </a:r>
            <a:br>
              <a:rPr lang="ru-RU"/>
            </a:br>
            <a:r>
              <a:rPr lang="ru-RU"/>
              <a:t>— согласовывать с подрядчиками (заказчиками) мероприятия, которые предотвращают повреждение здоровья работников </a:t>
            </a: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88913"/>
            <a:ext cx="635000" cy="647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smtClean="0"/>
              <a:t>Новое в законодательстве. </a:t>
            </a:r>
            <a:br>
              <a:rPr lang="ru-RU" sz="1800" b="1" smtClean="0"/>
            </a:br>
            <a:r>
              <a:rPr lang="ru-RU" sz="1800" b="1" smtClean="0">
                <a:solidFill>
                  <a:schemeClr val="tx1"/>
                </a:solidFill>
              </a:rPr>
              <a:t> Права  работодателя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48244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800" b="1" smtClean="0"/>
              <a:t>Самоконтроль — новое </a:t>
            </a:r>
            <a:r>
              <a:rPr lang="ru-RU" sz="1800" b="1" u="sng" smtClean="0"/>
              <a:t>прав</a:t>
            </a:r>
            <a:r>
              <a:rPr lang="ru-RU" sz="1800" b="1" smtClean="0"/>
              <a:t>о работодателя</a:t>
            </a:r>
            <a:endParaRPr lang="ru-RU" sz="1800" smtClean="0"/>
          </a:p>
          <a:p>
            <a:pPr>
              <a:buFont typeface="Wingdings" pitchFamily="2" charset="2"/>
              <a:buNone/>
            </a:pPr>
            <a:r>
              <a:rPr lang="ru-RU" sz="1800" smtClean="0"/>
              <a:t> ст. 22 ТК РФ предоставляет работодателю право «проводить самостоятельно оценку соблюдения требований трудового законодательства и иных нормативных правовых актов, содержащих нормы трудового права (самообследование).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539750" y="324643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611188" y="3213100"/>
            <a:ext cx="80645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/>
              <a:t>Сохранение рабочего места и среднего заработка на время психиатрического освидетельствования</a:t>
            </a:r>
            <a:endParaRPr lang="ru-RU"/>
          </a:p>
          <a:p>
            <a:pPr algn="ctr"/>
            <a:r>
              <a:rPr lang="ru-RU"/>
              <a:t>	В соответствии с новой редакцией ст. 185 ТК РФ место работы (должность) и средний заработок по месту работы сохраняются за работником только на время прохождения обязательных медосмотров, </a:t>
            </a:r>
            <a:r>
              <a:rPr lang="ru-RU" b="1"/>
              <a:t>а с 1 марта</a:t>
            </a:r>
            <a:r>
              <a:rPr lang="ru-RU"/>
              <a:t> будущего года норма распространится еще и на время прохождения обязательного </a:t>
            </a:r>
            <a:r>
              <a:rPr lang="ru-RU" b="1" u="sng"/>
              <a:t>психиатрического освидетельствования</a:t>
            </a:r>
            <a:r>
              <a:rPr lang="ru-RU" u="sng"/>
              <a:t>.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188913"/>
            <a:ext cx="565150" cy="576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Новое в законодательстве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468313" y="836613"/>
            <a:ext cx="8207375" cy="57610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1800" smtClean="0"/>
              <a:t> </a:t>
            </a:r>
            <a:r>
              <a:rPr lang="ru-RU" sz="1800" b="1" smtClean="0"/>
              <a:t>Скоро примут!</a:t>
            </a:r>
            <a:r>
              <a:rPr lang="ru-RU" sz="1800" smtClean="0">
                <a:hlinkClick r:id="rId2"/>
              </a:rPr>
              <a:t>Примерное положение о комитете (комиссии) по охране труда</a:t>
            </a:r>
            <a:endParaRPr lang="ru-RU" sz="1800" smtClean="0"/>
          </a:p>
          <a:p>
            <a:pPr marL="0" indent="0">
              <a:buFont typeface="Wingdings" pitchFamily="2" charset="2"/>
              <a:buNone/>
            </a:pPr>
            <a:r>
              <a:rPr lang="ru-RU" sz="1800" smtClean="0"/>
              <a:t>До марта 2022 года рекомендуется пересмотреть положение о комитете (комиссии) согласовать с профсоюзом и утвердить соответствующий приказ работодателя.</a:t>
            </a:r>
          </a:p>
          <a:p>
            <a:pPr marL="0" indent="0">
              <a:buFont typeface="Wingdings" pitchFamily="2" charset="2"/>
              <a:buNone/>
            </a:pPr>
            <a:endParaRPr lang="ru-RU" sz="1800" smtClean="0"/>
          </a:p>
          <a:p>
            <a:pPr marL="0" indent="0"/>
            <a:r>
              <a:rPr lang="ru-RU" sz="1800" smtClean="0"/>
              <a:t>Члены комитета должны не только организовывать проверки условий и охраны труда на рабочих местах, но и непосредственно проводить их. По итогам проверок и  данных о травматизме  они готовят и представляют работодателю предложения, которые позволят решить проблемы.</a:t>
            </a:r>
          </a:p>
          <a:p>
            <a:pPr marL="0" indent="0"/>
            <a:endParaRPr lang="ru-RU" sz="1800" smtClean="0"/>
          </a:p>
          <a:p>
            <a:pPr marL="0" indent="0"/>
            <a:r>
              <a:rPr lang="ru-RU" sz="1800" smtClean="0"/>
              <a:t>Комитеты участвуют в информировании работников о состоянии условий и охраны труда на рабочих местах, риске повреждения здоровья и обязанностях по соблюдению ими требований </a:t>
            </a:r>
            <a:r>
              <a:rPr lang="ru-RU" sz="1800" smtClean="0">
                <a:latin typeface="Arial" charset="0"/>
              </a:rPr>
              <a:t>ОТ.</a:t>
            </a:r>
            <a:r>
              <a:rPr lang="ru-RU" sz="1800" smtClean="0"/>
              <a:t> Также они должны участвовать в разработке локальных актов по охране труда, проведении спецоценки и оценки профрисков.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260350"/>
            <a:ext cx="493713" cy="5032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4915</TotalTime>
  <Words>1267</Words>
  <Application>Microsoft Office PowerPoint</Application>
  <PresentationFormat>Экран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Verdana</vt:lpstr>
      <vt:lpstr>Arial</vt:lpstr>
      <vt:lpstr>Wingdings</vt:lpstr>
      <vt:lpstr>Calibri</vt:lpstr>
      <vt:lpstr>Профиль</vt:lpstr>
      <vt:lpstr>Профиль</vt:lpstr>
      <vt:lpstr>Новый Х раздел Трудового кодекса РФ</vt:lpstr>
      <vt:lpstr>    Новый Х раздел Трудового кодекса РФ</vt:lpstr>
      <vt:lpstr>С 1 марта 2022 года вступят в силу</vt:lpstr>
      <vt:lpstr>Новый Х раздел Трудового кодекса РФ</vt:lpstr>
      <vt:lpstr>Новый Х раздел Трудового кодекса РФ</vt:lpstr>
      <vt:lpstr>Новое в законодательстве  </vt:lpstr>
      <vt:lpstr>Новое в законодательстве.  Обязанности  работодателя ст. 214 Глава 35</vt:lpstr>
      <vt:lpstr>Новое в законодательстве.   Права  работодателя</vt:lpstr>
      <vt:lpstr>Новое в законодательстве</vt:lpstr>
      <vt:lpstr>Новое в законодательстве</vt:lpstr>
      <vt:lpstr>Новое в законодательстве</vt:lpstr>
      <vt:lpstr>Новое в законодательстве</vt:lpstr>
      <vt:lpstr>Новое в законодательстве</vt:lpstr>
      <vt:lpstr>Новое в законодательстве</vt:lpstr>
      <vt:lpstr>Новое в законодательстве</vt:lpstr>
      <vt:lpstr>Слайд 16</vt:lpstr>
    </vt:vector>
  </TitlesOfParts>
  <Company>sobes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 «Руководстве по гигиенической оценке факторов рабочей среды, тяжести и напряженности трудового процесса. Критерии и классификация условий труда» Р2.2.2006-05</dc:title>
  <dc:creator>USER</dc:creator>
  <cp:lastModifiedBy>Буценко</cp:lastModifiedBy>
  <cp:revision>158</cp:revision>
  <dcterms:created xsi:type="dcterms:W3CDTF">2006-01-26T11:21:24Z</dcterms:created>
  <dcterms:modified xsi:type="dcterms:W3CDTF">2021-08-27T09:04:46Z</dcterms:modified>
</cp:coreProperties>
</file>