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337" r:id="rId3"/>
    <p:sldId id="342" r:id="rId4"/>
    <p:sldId id="338" r:id="rId5"/>
    <p:sldId id="339" r:id="rId6"/>
    <p:sldId id="340" r:id="rId7"/>
    <p:sldId id="341" r:id="rId8"/>
    <p:sldId id="344" r:id="rId9"/>
    <p:sldId id="286" r:id="rId10"/>
  </p:sldIdLst>
  <p:sldSz cx="9906000" cy="6858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D0916"/>
    <a:srgbClr val="007B8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77" autoAdjust="0"/>
    <p:restoredTop sz="96561" autoAdjust="0"/>
  </p:normalViewPr>
  <p:slideViewPr>
    <p:cSldViewPr>
      <p:cViewPr>
        <p:scale>
          <a:sx n="100" d="100"/>
          <a:sy n="100" d="100"/>
        </p:scale>
        <p:origin x="-528" y="72"/>
      </p:cViewPr>
      <p:guideLst>
        <p:guide orient="horz" pos="2160"/>
        <p:guide orient="horz" pos="3120"/>
        <p:guide orient="horz" pos="1495"/>
        <p:guide pos="3120"/>
        <p:guide pos="2160"/>
        <p:guide pos="45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4FE06-10C5-46E8-94B2-C1E789C5A823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308BE-A6AE-4827-A413-606E06986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4BE28-664B-41A6-AC43-DCE3F93F050E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157C7-9E7F-402A-8B04-DFCDEF380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964C-6B7B-401E-963D-05D5572059D9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97A6-45EB-47A0-A6EF-253846E3F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CBED-74AE-4276-9A07-725D42406C8B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06BC-C320-467D-A0B4-39168348D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3310-7707-46AE-B98A-6736BBF795AF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D584-1343-4EBE-A46F-0D0A8D03D5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9EBFC-D7A8-4E2E-BF1C-4EB43D7958C5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578E9-CEA4-4C88-800A-89855DD49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EBE33-A8EA-4C2E-A6D2-CD00E808F9DA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6FEF4-8D27-4FF6-906C-E38AC39A9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825B1-1A7E-4C81-BE94-45BF7D0A043B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97C-3F37-42F3-813C-C3BB98AB6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8689-13D7-4E66-886C-36506AEBED5A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027D-7C24-4D25-8600-AA35630874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15B42-638F-42EF-83BC-0109651A7DCF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98C6-B50D-46F8-BC95-21E29EFDB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A7E7C-5899-4717-B162-428715B33406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F005-F460-4DF4-8B97-56AFEAD9B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9AC019-F49D-437E-8760-F3329ADAFB66}" type="datetimeFigureOut">
              <a:rPr lang="ru-RU"/>
              <a:pPr>
                <a:defRPr/>
              </a:pPr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FFDB36-8B3C-4A91-A93E-843ED3480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document/redirect/403326468/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document/redirect/403326468/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/>
          </p:cNvSpPr>
          <p:nvPr>
            <p:ph type="body" idx="1"/>
          </p:nvPr>
        </p:nvSpPr>
        <p:spPr>
          <a:xfrm>
            <a:off x="704850" y="620713"/>
            <a:ext cx="8543925" cy="55562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z="3600" smtClean="0">
              <a:solidFill>
                <a:schemeClr val="hlink"/>
              </a:solidFill>
            </a:endParaRPr>
          </a:p>
          <a:p>
            <a:pPr algn="ctr">
              <a:buFont typeface="Arial" charset="0"/>
              <a:buNone/>
            </a:pPr>
            <a:endParaRPr lang="ru-RU" sz="3600" smtClean="0">
              <a:solidFill>
                <a:srgbClr val="BD0916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BD0916"/>
                </a:solidFill>
              </a:rPr>
              <a:t>Участие профсоюзов в</a:t>
            </a: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BD0916"/>
                </a:solidFill>
              </a:rPr>
              <a:t>обеспечении работников</a:t>
            </a: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BD0916"/>
                </a:solidFill>
              </a:rPr>
              <a:t> средствами индивидуальной защиты </a:t>
            </a:r>
          </a:p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BD091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776288" y="0"/>
            <a:ext cx="8543925" cy="471488"/>
          </a:xfrm>
        </p:spPr>
        <p:txBody>
          <a:bodyPr/>
          <a:lstStyle/>
          <a:p>
            <a:r>
              <a:rPr lang="ru-RU" sz="4000" smtClean="0"/>
              <a:t> 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681038" y="476250"/>
            <a:ext cx="8543925" cy="57007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В соответствии с Приказом Минтруда и соц. защиты РФ от 29 октября 2021 г. N 766н "Об утверждении Правил обеспечения работников средствами индивидуальной защиты и смывающими средствами»</a:t>
            </a:r>
          </a:p>
          <a:p>
            <a:pPr>
              <a:buFont typeface="Arial" charset="0"/>
              <a:buNone/>
            </a:pPr>
            <a:endParaRPr lang="ru-RU" b="1" smtClean="0"/>
          </a:p>
          <a:p>
            <a:pPr algn="ctr">
              <a:buFont typeface="Arial" charset="0"/>
              <a:buNone/>
            </a:pPr>
            <a:r>
              <a:rPr lang="ru-RU" b="1" smtClean="0"/>
              <a:t>   П.4 .Обеспечение СИЗ и смывающими средствами осуществляется</a:t>
            </a:r>
            <a:r>
              <a:rPr lang="ru-RU" smtClean="0"/>
              <a:t> в соответствии с Правилами, на основании </a:t>
            </a:r>
            <a:r>
              <a:rPr lang="ru-RU" smtClean="0">
                <a:hlinkClick r:id="rId2"/>
              </a:rPr>
              <a:t>единых Типовых норм</a:t>
            </a:r>
            <a:r>
              <a:rPr lang="ru-RU" smtClean="0"/>
              <a:t> </a:t>
            </a:r>
            <a:r>
              <a:rPr lang="ru-RU" b="1" smtClean="0">
                <a:solidFill>
                  <a:srgbClr val="BD0916"/>
                </a:solidFill>
              </a:rPr>
              <a:t>с учетом</a:t>
            </a:r>
            <a:r>
              <a:rPr lang="ru-RU" smtClean="0"/>
              <a:t> результатов СОУТ, результатов ОПР, </a:t>
            </a:r>
            <a:r>
              <a:rPr lang="ru-RU" b="1" smtClean="0">
                <a:solidFill>
                  <a:srgbClr val="BD0916"/>
                </a:solidFill>
              </a:rPr>
              <a:t>мнения</a:t>
            </a:r>
            <a:r>
              <a:rPr lang="ru-RU" smtClean="0">
                <a:solidFill>
                  <a:srgbClr val="BD0916"/>
                </a:solidFill>
              </a:rPr>
              <a:t> </a:t>
            </a:r>
            <a:r>
              <a:rPr lang="ru-RU" b="1" smtClean="0">
                <a:solidFill>
                  <a:srgbClr val="BD0916"/>
                </a:solidFill>
              </a:rPr>
              <a:t>выборного органа первичной профсоюзной организации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255588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704850" y="692150"/>
            <a:ext cx="8543925" cy="548481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b="1" u="sng" smtClean="0"/>
          </a:p>
          <a:p>
            <a:pPr algn="ctr">
              <a:buFont typeface="Arial" charset="0"/>
              <a:buNone/>
            </a:pPr>
            <a:endParaRPr lang="ru-RU" b="1" u="sng" smtClean="0"/>
          </a:p>
          <a:p>
            <a:pPr algn="ctr">
              <a:buFont typeface="Arial" charset="0"/>
              <a:buNone/>
            </a:pPr>
            <a:r>
              <a:rPr lang="ru-RU" b="1" u="sng" smtClean="0"/>
              <a:t>Решение о применении</a:t>
            </a:r>
            <a:r>
              <a:rPr lang="ru-RU" b="1" smtClean="0"/>
              <a:t> в период с 1 сентября 2023 года до 31 декабря 2024 года ЕТН или ТОН принимается </a:t>
            </a:r>
            <a:r>
              <a:rPr lang="ru-RU" b="1" smtClean="0">
                <a:solidFill>
                  <a:srgbClr val="BD0916"/>
                </a:solidFill>
              </a:rPr>
              <a:t>с учетом</a:t>
            </a:r>
            <a:r>
              <a:rPr lang="ru-RU" b="1" smtClean="0"/>
              <a:t> результатов СОУТ, результатов ОПР, </a:t>
            </a:r>
            <a:r>
              <a:rPr lang="ru-RU" b="1" smtClean="0">
                <a:solidFill>
                  <a:srgbClr val="BD0916"/>
                </a:solidFill>
              </a:rPr>
              <a:t>мнения выборного органа первичной профсоюзной организации</a:t>
            </a:r>
            <a:endParaRPr lang="ru-RU" b="1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84150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681038" y="692150"/>
            <a:ext cx="8543925" cy="548481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ru-RU" b="1" smtClean="0"/>
              <a:t>П.10, 14.       Работодатель обязан:</a:t>
            </a:r>
          </a:p>
          <a:p>
            <a:pPr algn="ctr">
              <a:buFont typeface="Arial" charset="0"/>
              <a:buNone/>
            </a:pPr>
            <a:r>
              <a:rPr lang="ru-RU" b="1" smtClean="0"/>
              <a:t>разработать и утвердить локальным нормативным актом </a:t>
            </a:r>
            <a:r>
              <a:rPr lang="ru-RU" b="1" smtClean="0">
                <a:solidFill>
                  <a:srgbClr val="BD0916"/>
                </a:solidFill>
              </a:rPr>
              <a:t>Нормы</a:t>
            </a:r>
            <a:r>
              <a:rPr lang="ru-RU" b="1" smtClean="0"/>
              <a:t> бесплатной выдачи СИЗ и смывающих средств работникам организации </a:t>
            </a:r>
            <a:r>
              <a:rPr lang="ru-RU" b="1" smtClean="0">
                <a:solidFill>
                  <a:srgbClr val="BD0916"/>
                </a:solidFill>
              </a:rPr>
              <a:t>с учетом</a:t>
            </a:r>
            <a:r>
              <a:rPr lang="ru-RU" b="1" smtClean="0"/>
              <a:t> результатов СОУТ, результатов ОПР, </a:t>
            </a:r>
            <a:r>
              <a:rPr lang="ru-RU" b="1" smtClean="0">
                <a:solidFill>
                  <a:srgbClr val="BD0916"/>
                </a:solidFill>
              </a:rPr>
              <a:t>мнения выборного органа первичной профсоюзной организации</a:t>
            </a:r>
            <a:endParaRPr lang="ru-RU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631825" y="404813"/>
            <a:ext cx="9074150" cy="6048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П.19. Работодатель в рамках проведения ОПР организует мониторинг и актуализацию Норм, в том числе на </a:t>
            </a:r>
            <a:r>
              <a:rPr lang="ru-RU" b="1" smtClean="0">
                <a:solidFill>
                  <a:srgbClr val="BD0916"/>
                </a:solidFill>
              </a:rPr>
              <a:t>основании заявления работника</a:t>
            </a:r>
            <a:r>
              <a:rPr lang="ru-RU" smtClean="0"/>
              <a:t>, его руководителя или </a:t>
            </a:r>
            <a:r>
              <a:rPr lang="ru-RU" b="1" smtClean="0">
                <a:solidFill>
                  <a:srgbClr val="BD0916"/>
                </a:solidFill>
              </a:rPr>
              <a:t>представителя выборного органа первичной профсоюзной организации</a:t>
            </a:r>
            <a:r>
              <a:rPr lang="ru-RU" smtClean="0"/>
              <a:t>, наличия и (или) возможного появления вредных и (или) опасных производственных факторов на каждом рабочем месте, а также опасностей, представляющих угрозу жизни и здоровью работников.</a:t>
            </a:r>
          </a:p>
          <a:p>
            <a:pPr algn="ctr">
              <a:buFont typeface="Arial" charset="0"/>
              <a:buNone/>
            </a:pPr>
            <a:r>
              <a:rPr lang="ru-RU" sz="2400" smtClean="0"/>
              <a:t>В случае выявления не зафиксированных ранее опасностей, требующих применения СИЗ для защиты работника, </a:t>
            </a:r>
            <a:r>
              <a:rPr lang="ru-RU" sz="2400" b="1" smtClean="0"/>
              <a:t>работодатель обязан актуализировать Нормы</a:t>
            </a:r>
            <a:r>
              <a:rPr lang="ru-RU" sz="2400" smtClean="0"/>
              <a:t> и обеспечить выдачу вновь включенных СИЗ.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69850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681038" y="476250"/>
            <a:ext cx="8543925" cy="57007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П. 54,55. Работодатель </a:t>
            </a:r>
            <a:r>
              <a:rPr lang="ru-RU" b="1" smtClean="0">
                <a:solidFill>
                  <a:srgbClr val="BD0916"/>
                </a:solidFill>
              </a:rPr>
              <a:t>с учетом мнения выборного органа первичной профсоюзной организации</a:t>
            </a:r>
            <a:r>
              <a:rPr lang="ru-RU" b="1" smtClean="0"/>
              <a:t> </a:t>
            </a:r>
            <a:r>
              <a:rPr lang="ru-RU" b="1" u="sng" smtClean="0">
                <a:solidFill>
                  <a:schemeClr val="hlink"/>
                </a:solidFill>
              </a:rPr>
              <a:t>может</a:t>
            </a:r>
            <a:r>
              <a:rPr lang="ru-RU" b="1" smtClean="0">
                <a:solidFill>
                  <a:srgbClr val="BD0916"/>
                </a:solidFill>
              </a:rPr>
              <a:t> </a:t>
            </a:r>
            <a:r>
              <a:rPr lang="ru-RU" b="1" smtClean="0"/>
              <a:t>осуществлять замену одного СИЗ</a:t>
            </a:r>
            <a:r>
              <a:rPr lang="ru-RU" smtClean="0"/>
              <a:t>, указанного в </a:t>
            </a:r>
            <a:r>
              <a:rPr lang="ru-RU" smtClean="0">
                <a:hlinkClick r:id="rId2"/>
              </a:rPr>
              <a:t>ЕТН</a:t>
            </a:r>
            <a:r>
              <a:rPr lang="ru-RU" smtClean="0"/>
              <a:t>, на другое, обеспечивающее равноценную или превосходящую по своим свойствам защиту от В или ОПФ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BD0916"/>
                </a:solidFill>
              </a:rPr>
              <a:t>с учетом мнения выборного органа первичной профсоюзной организации</a:t>
            </a:r>
            <a:r>
              <a:rPr lang="ru-RU" b="1" smtClean="0"/>
              <a:t> </a:t>
            </a:r>
            <a:r>
              <a:rPr lang="ru-RU" b="1" u="sng" smtClean="0">
                <a:solidFill>
                  <a:schemeClr val="hlink"/>
                </a:solidFill>
              </a:rPr>
              <a:t>имеет право</a:t>
            </a:r>
            <a:r>
              <a:rPr lang="ru-RU" smtClean="0"/>
              <a:t> </a:t>
            </a:r>
            <a:r>
              <a:rPr lang="ru-RU" b="1" smtClean="0"/>
              <a:t>заменять несколько видов СИЗ на один</a:t>
            </a:r>
            <a:r>
              <a:rPr lang="ru-RU" smtClean="0"/>
              <a:t>, обеспечивающий совмещенную защиту, которая по своим свойствам равноценна или превосходит защиту от В и (или) ОПФ и опасностей, </a:t>
            </a:r>
            <a:r>
              <a:rPr lang="ru-RU" u="sng" smtClean="0"/>
              <a:t>если это подтверждается эксплуатационной документацией изготовителя на соответствующие СИЗ с совмещенной защитой.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69850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704850" y="549275"/>
            <a:ext cx="8543925" cy="56276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П. 59. </a:t>
            </a:r>
            <a:r>
              <a:rPr lang="ru-RU" b="1" smtClean="0">
                <a:solidFill>
                  <a:srgbClr val="BD0916"/>
                </a:solidFill>
              </a:rPr>
              <a:t>С учетом мнения выборного органа первичной профсоюзной организации</a:t>
            </a:r>
            <a:r>
              <a:rPr lang="ru-RU" b="1" smtClean="0"/>
              <a:t> </a:t>
            </a:r>
            <a:r>
              <a:rPr lang="ru-RU" smtClean="0"/>
              <a:t>разрабатывается и утверждается </a:t>
            </a:r>
            <a:r>
              <a:rPr lang="ru-RU" b="1" smtClean="0"/>
              <a:t>Перечень СИЗ, подлежащих испытаниям и (или) проверке</a:t>
            </a:r>
            <a:r>
              <a:rPr lang="ru-RU" smtClean="0"/>
              <a:t>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065213" y="2787650"/>
            <a:ext cx="820896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/>
              <a:t>В случае установления в эксплуатационной или иной документации сроков испытания и (или) проверки исправности СИЗ работодатель в период эксплуатации (использования) СИЗ обеспечивает их проведение, а также своевременную замену частей СИЗ с понизившимися защитными свойствами.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/>
          </p:cNvSpPr>
          <p:nvPr>
            <p:ph type="title"/>
          </p:nvPr>
        </p:nvSpPr>
        <p:spPr>
          <a:xfrm flipV="1">
            <a:off x="681038" y="260350"/>
            <a:ext cx="8543925" cy="104775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20486" name="Rectangle 3"/>
          <p:cNvSpPr>
            <a:spLocks noGrp="1"/>
          </p:cNvSpPr>
          <p:nvPr>
            <p:ph type="body" idx="1"/>
          </p:nvPr>
        </p:nvSpPr>
        <p:spPr>
          <a:xfrm>
            <a:off x="631825" y="404813"/>
            <a:ext cx="8785225" cy="633730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081338" y="404813"/>
          <a:ext cx="4656137" cy="6337300"/>
        </p:xfrm>
        <a:graphic>
          <a:graphicData uri="http://schemas.openxmlformats.org/presentationml/2006/ole">
            <p:oleObj spid="_x0000_s20484" name="Документ" r:id="rId3" imgW="6256243" imgH="9227453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1524000" y="-1524000"/>
            <a:ext cx="6858000" cy="9906000"/>
          </a:xfrm>
          <a:prstGeom prst="rect">
            <a:avLst/>
          </a:prstGeom>
          <a:solidFill>
            <a:srgbClr val="007B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234" tIns="20118" rIns="40234" bIns="201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95263" y="2282825"/>
            <a:ext cx="93980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>
              <a:lnSpc>
                <a:spcPct val="90000"/>
              </a:lnSpc>
            </a:pPr>
            <a:r>
              <a:rPr lang="ru-RU" sz="4400" b="1">
                <a:solidFill>
                  <a:schemeClr val="bg1"/>
                </a:solidFill>
              </a:rPr>
              <a:t/>
            </a:r>
            <a:br>
              <a:rPr lang="ru-RU" sz="4400" b="1">
                <a:solidFill>
                  <a:schemeClr val="bg1"/>
                </a:solidFill>
              </a:rPr>
            </a:br>
            <a:r>
              <a:rPr lang="ru-RU" sz="4400" b="1">
                <a:solidFill>
                  <a:schemeClr val="bg1"/>
                </a:solidFill>
              </a:rPr>
              <a:t>СПАСИБО ЗА ВНИМАНИЕ</a:t>
            </a:r>
            <a:r>
              <a:rPr lang="en-US" sz="4400" b="1">
                <a:solidFill>
                  <a:schemeClr val="bg1"/>
                </a:solidFill>
              </a:rPr>
              <a:t>!</a:t>
            </a:r>
            <a:r>
              <a:rPr lang="ru-RU" sz="4400" b="1">
                <a:solidFill>
                  <a:schemeClr val="bg1"/>
                </a:solidFill>
              </a:rPr>
              <a:t/>
            </a:r>
            <a:br>
              <a:rPr lang="ru-RU" sz="4400" b="1">
                <a:solidFill>
                  <a:schemeClr val="bg1"/>
                </a:solidFill>
              </a:rPr>
            </a:br>
            <a:r>
              <a:rPr lang="ru-RU" sz="4400" b="1">
                <a:solidFill>
                  <a:schemeClr val="bg1"/>
                </a:solidFill>
              </a:rPr>
              <a:t/>
            </a:r>
            <a:br>
              <a:rPr lang="ru-RU" sz="4400" b="1">
                <a:solidFill>
                  <a:schemeClr val="bg1"/>
                </a:solidFill>
              </a:rPr>
            </a:br>
            <a:r>
              <a:rPr lang="ru-RU" sz="4400" b="1">
                <a:solidFill>
                  <a:schemeClr val="bg1"/>
                </a:solidFill>
              </a:rPr>
              <a:t/>
            </a:r>
            <a:br>
              <a:rPr lang="ru-RU" sz="4400" b="1">
                <a:solidFill>
                  <a:schemeClr val="bg1"/>
                </a:solidFill>
              </a:rPr>
            </a:br>
            <a:endParaRPr lang="ru-RU" sz="27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7327</TotalTime>
  <Words>335</Words>
  <Application>Microsoft Office PowerPoint</Application>
  <PresentationFormat>Лист A4 (210x297 мм)</PresentationFormat>
  <Paragraphs>23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Calibri</vt:lpstr>
      <vt:lpstr>Тема Office</vt:lpstr>
      <vt:lpstr>Документ</vt:lpstr>
      <vt:lpstr>Слайд 1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fikus</dc:creator>
  <cp:lastModifiedBy>Буценко</cp:lastModifiedBy>
  <cp:revision>127</cp:revision>
  <dcterms:created xsi:type="dcterms:W3CDTF">2022-09-01T16:29:11Z</dcterms:created>
  <dcterms:modified xsi:type="dcterms:W3CDTF">2024-05-28T11:00:53Z</dcterms:modified>
</cp:coreProperties>
</file>