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358" r:id="rId2"/>
    <p:sldId id="363" r:id="rId3"/>
    <p:sldId id="373" r:id="rId4"/>
    <p:sldId id="364" r:id="rId5"/>
    <p:sldId id="365" r:id="rId6"/>
    <p:sldId id="366" r:id="rId7"/>
    <p:sldId id="378" r:id="rId8"/>
    <p:sldId id="375" r:id="rId9"/>
    <p:sldId id="367" r:id="rId10"/>
    <p:sldId id="374" r:id="rId11"/>
    <p:sldId id="377" r:id="rId12"/>
    <p:sldId id="349" r:id="rId13"/>
    <p:sldId id="360" r:id="rId14"/>
    <p:sldId id="369" r:id="rId15"/>
    <p:sldId id="370" r:id="rId16"/>
    <p:sldId id="371" r:id="rId17"/>
    <p:sldId id="379" r:id="rId18"/>
    <p:sldId id="359" r:id="rId19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  <p15:guide id="3" orient="horz" pos="3120">
          <p15:clr>
            <a:srgbClr val="A4A3A4"/>
          </p15:clr>
        </p15:guide>
        <p15:guide id="4" pos="2160">
          <p15:clr>
            <a:srgbClr val="A4A3A4"/>
          </p15:clr>
        </p15:guide>
        <p15:guide id="5" orient="horz" pos="1495">
          <p15:clr>
            <a:srgbClr val="A4A3A4"/>
          </p15:clr>
        </p15:guide>
        <p15:guide id="6" pos="450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4F8C"/>
    <a:srgbClr val="696A6C"/>
    <a:srgbClr val="A24848"/>
    <a:srgbClr val="990033"/>
    <a:srgbClr val="919191"/>
    <a:srgbClr val="007B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2" autoAdjust="0"/>
    <p:restoredTop sz="93671" autoAdjust="0"/>
  </p:normalViewPr>
  <p:slideViewPr>
    <p:cSldViewPr snapToGrid="0">
      <p:cViewPr varScale="1">
        <p:scale>
          <a:sx n="75" d="100"/>
          <a:sy n="75" d="100"/>
        </p:scale>
        <p:origin x="1008" y="72"/>
      </p:cViewPr>
      <p:guideLst>
        <p:guide orient="horz" pos="2160"/>
        <p:guide pos="3120"/>
        <p:guide orient="horz" pos="3120"/>
        <p:guide pos="2160"/>
        <p:guide orient="horz" pos="1495"/>
        <p:guide pos="450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4F705F-37AF-4971-B23B-1C2B35B7EA46}" type="datetimeFigureOut">
              <a:rPr lang="ru-RU" smtClean="0"/>
              <a:pPr/>
              <a:t>28.03.2024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4E1F9C-1EF9-430B-90A0-5D9F282C1D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7656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tabLst>
                <a:tab pos="716783" algn="l"/>
                <a:tab pos="1435141" algn="l"/>
                <a:tab pos="2153498" algn="l"/>
                <a:tab pos="2873431" algn="l"/>
              </a:tabLst>
            </a:pPr>
            <a:fld id="{08F77322-3F72-4F79-9886-60712DD21AD1}" type="slidenum">
              <a:rPr lang="ru-RU" altLang="ru-RU">
                <a:cs typeface="Lucida Sans Unicode" pitchFamily="34" charset="0"/>
              </a:rPr>
              <a:pPr>
                <a:tabLst>
                  <a:tab pos="716783" algn="l"/>
                  <a:tab pos="1435141" algn="l"/>
                  <a:tab pos="2153498" algn="l"/>
                  <a:tab pos="2873431" algn="l"/>
                </a:tabLst>
              </a:pPr>
              <a:t>9</a:t>
            </a:fld>
            <a:endParaRPr lang="ru-RU" altLang="ru-RU">
              <a:cs typeface="Lucida Sans Unicode" pitchFamily="34" charset="0"/>
            </a:endParaRPr>
          </a:p>
        </p:txBody>
      </p:sp>
      <p:sp>
        <p:nvSpPr>
          <p:cNvPr id="727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8688" y="679450"/>
            <a:ext cx="4919662" cy="3406775"/>
          </a:xfrm>
          <a:solidFill>
            <a:srgbClr val="FFFFFF"/>
          </a:solidFill>
          <a:ln/>
        </p:spPr>
      </p:sp>
      <p:sp>
        <p:nvSpPr>
          <p:cNvPr id="727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863" y="4314162"/>
            <a:ext cx="5422750" cy="4086767"/>
          </a:xfrm>
          <a:noFill/>
        </p:spPr>
        <p:txBody>
          <a:bodyPr wrap="none" anchor="ctr"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298330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EC98C8B-8EF2-455A-8CC2-1F3E718C057D}" type="slidenum">
              <a:rPr lang="ru-RU" altLang="ru-RU" smtClean="0"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ru-RU" altLang="ru-RU" smtClean="0">
              <a:latin typeface="Calibri" panose="020F0502020204030204" pitchFamily="34" charset="0"/>
              <a:ea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sp>
        <p:nvSpPr>
          <p:cNvPr id="5837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55650" y="741363"/>
            <a:ext cx="5348288" cy="370205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83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691063"/>
            <a:ext cx="5487988" cy="44418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21224080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EC98C8B-8EF2-455A-8CC2-1F3E718C057D}" type="slidenum">
              <a:rPr lang="ru-RU" altLang="ru-RU" smtClean="0"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ru-RU" altLang="ru-RU" smtClean="0">
              <a:latin typeface="Calibri" panose="020F0502020204030204" pitchFamily="34" charset="0"/>
              <a:ea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sp>
        <p:nvSpPr>
          <p:cNvPr id="5837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55650" y="741363"/>
            <a:ext cx="5348288" cy="370205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83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691063"/>
            <a:ext cx="5487988" cy="44418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15302327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EC98C8B-8EF2-455A-8CC2-1F3E718C057D}" type="slidenum">
              <a:rPr lang="ru-RU" altLang="ru-RU" smtClean="0"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ru-RU" altLang="ru-RU" smtClean="0">
              <a:latin typeface="Calibri" panose="020F0502020204030204" pitchFamily="34" charset="0"/>
              <a:ea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sp>
        <p:nvSpPr>
          <p:cNvPr id="5837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55650" y="741363"/>
            <a:ext cx="5348288" cy="370205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83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691063"/>
            <a:ext cx="5487988" cy="44418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19481154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EC98C8B-8EF2-455A-8CC2-1F3E718C057D}" type="slidenum">
              <a:rPr lang="ru-RU" altLang="ru-RU" smtClean="0"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lang="ru-RU" altLang="ru-RU" smtClean="0">
              <a:latin typeface="Calibri" panose="020F0502020204030204" pitchFamily="34" charset="0"/>
              <a:ea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sp>
        <p:nvSpPr>
          <p:cNvPr id="5837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55650" y="741363"/>
            <a:ext cx="5348288" cy="370205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83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691063"/>
            <a:ext cx="5487988" cy="44418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6024953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9388" algn="l"/>
                <a:tab pos="2174875" algn="l"/>
                <a:tab pos="29003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EC98C8B-8EF2-455A-8CC2-1F3E718C057D}" type="slidenum">
              <a:rPr lang="ru-RU" altLang="ru-RU" smtClean="0"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ru-RU" altLang="ru-RU" smtClean="0">
              <a:latin typeface="Calibri" panose="020F0502020204030204" pitchFamily="34" charset="0"/>
              <a:ea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sp>
        <p:nvSpPr>
          <p:cNvPr id="5837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55650" y="741363"/>
            <a:ext cx="5348288" cy="370205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83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691063"/>
            <a:ext cx="5487988" cy="44418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3663790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DA01D-1B95-456B-81CD-83AD68C79B49}" type="datetimeFigureOut">
              <a:rPr lang="ru-RU" smtClean="0"/>
              <a:pPr/>
              <a:t>28.03.2024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C8D7F-04E0-4DDF-9ED5-C5740498F8A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5471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DA01D-1B95-456B-81CD-83AD68C79B49}" type="datetimeFigureOut">
              <a:rPr lang="ru-RU" smtClean="0"/>
              <a:pPr/>
              <a:t>28.03.2024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C8D7F-04E0-4DDF-9ED5-C5740498F8A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6090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DA01D-1B95-456B-81CD-83AD68C79B49}" type="datetimeFigureOut">
              <a:rPr lang="ru-RU" smtClean="0"/>
              <a:pPr/>
              <a:t>28.03.2024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C8D7F-04E0-4DDF-9ED5-C5740498F8A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490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DA01D-1B95-456B-81CD-83AD68C79B49}" type="datetimeFigureOut">
              <a:rPr lang="ru-RU" smtClean="0"/>
              <a:pPr/>
              <a:t>28.03.2024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C8D7F-04E0-4DDF-9ED5-C5740498F8A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5952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81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81" y="4589466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DA01D-1B95-456B-81CD-83AD68C79B49}" type="datetimeFigureOut">
              <a:rPr lang="ru-RU" smtClean="0"/>
              <a:pPr/>
              <a:t>28.03.2024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C8D7F-04E0-4DDF-9ED5-C5740498F8A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9217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DA01D-1B95-456B-81CD-83AD68C79B49}" type="datetimeFigureOut">
              <a:rPr lang="ru-RU" smtClean="0"/>
              <a:pPr/>
              <a:t>28.03.2024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C8D7F-04E0-4DDF-9ED5-C5740498F8A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2052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9" y="365127"/>
            <a:ext cx="8543925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30" y="1681164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30" y="2505076"/>
            <a:ext cx="4190702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4" y="1681164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4" y="2505076"/>
            <a:ext cx="4211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DA01D-1B95-456B-81CD-83AD68C79B49}" type="datetimeFigureOut">
              <a:rPr lang="ru-RU" smtClean="0"/>
              <a:pPr/>
              <a:t>28.03.2024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C8D7F-04E0-4DDF-9ED5-C5740498F8A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0769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DA01D-1B95-456B-81CD-83AD68C79B49}" type="datetimeFigureOut">
              <a:rPr lang="ru-RU" smtClean="0"/>
              <a:pPr/>
              <a:t>28.03.2024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C8D7F-04E0-4DDF-9ED5-C5740498F8A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2187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DA01D-1B95-456B-81CD-83AD68C79B49}" type="datetimeFigureOut">
              <a:rPr lang="ru-RU" smtClean="0"/>
              <a:pPr/>
              <a:t>28.03.2024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C8D7F-04E0-4DDF-9ED5-C5740498F8A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7234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4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1" y="987428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4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DA01D-1B95-456B-81CD-83AD68C79B49}" type="datetimeFigureOut">
              <a:rPr lang="ru-RU" smtClean="0"/>
              <a:pPr/>
              <a:t>28.03.2024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C8D7F-04E0-4DDF-9ED5-C5740498F8A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044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4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1" y="987428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4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DA01D-1B95-456B-81CD-83AD68C79B49}" type="datetimeFigureOut">
              <a:rPr lang="ru-RU" smtClean="0"/>
              <a:pPr/>
              <a:t>28.03.2024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C8D7F-04E0-4DDF-9ED5-C5740498F8A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9839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9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9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3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4DA01D-1B95-456B-81CD-83AD68C79B49}" type="datetimeFigureOut">
              <a:rPr lang="ru-RU" smtClean="0"/>
              <a:pPr/>
              <a:t>28.03.2024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4" y="6356353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3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1C8D7F-04E0-4DDF-9ED5-C5740498F8A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8751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hyperlink" Target="https://sfr.gov.ru/branches/samara/info/~0/7862)" TargetMode="External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hyperlink" Target="https://www.gosuslugi.ru/29087/1/info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hyperlink" Target="https://sfr.gov.ru/branches/samara/info/~0/8505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4.e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oleObject" Target="../embeddings/_____Microsoft_Excel_97-20031.xls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oleObject" Target="../embeddings/oleObject1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5.e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oleObject" Target="../embeddings/_____Microsoft_Excel_97-20032.xls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oleObject" Target="../embeddings/oleObject2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6.e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oleObject" Target="../embeddings/_____Microsoft_Excel_97-20033.xls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oleObject" Target="../embeddings/oleObject3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hyperlink" Target="mailto:ospr@63.sfr.gov.ru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30">
            <a:extLst>
              <a:ext uri="{FF2B5EF4-FFF2-40B4-BE49-F238E27FC236}">
                <a16:creationId xmlns="" xmlns:a16="http://schemas.microsoft.com/office/drawing/2014/main" id="{F70FF60C-7341-964B-8440-4C1F2C70E6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46" y="823213"/>
            <a:ext cx="9730509" cy="5345416"/>
          </a:xfrm>
          <a:prstGeom prst="rect">
            <a:avLst/>
          </a:prstGeom>
        </p:spPr>
      </p:pic>
      <p:sp>
        <p:nvSpPr>
          <p:cNvPr id="2" name="object 2"/>
          <p:cNvSpPr/>
          <p:nvPr/>
        </p:nvSpPr>
        <p:spPr>
          <a:xfrm>
            <a:off x="7285810" y="5102758"/>
            <a:ext cx="347871" cy="167938"/>
          </a:xfrm>
          <a:custGeom>
            <a:avLst/>
            <a:gdLst/>
            <a:ahLst/>
            <a:cxnLst/>
            <a:rect l="l" t="t" r="r" b="b"/>
            <a:pathLst>
              <a:path w="570865" h="275590">
                <a:moveTo>
                  <a:pt x="244627" y="41859"/>
                </a:moveTo>
                <a:lnTo>
                  <a:pt x="224129" y="23660"/>
                </a:lnTo>
                <a:lnTo>
                  <a:pt x="199872" y="10566"/>
                </a:lnTo>
                <a:lnTo>
                  <a:pt x="172466" y="2654"/>
                </a:lnTo>
                <a:lnTo>
                  <a:pt x="142443" y="0"/>
                </a:lnTo>
                <a:lnTo>
                  <a:pt x="96227" y="6680"/>
                </a:lnTo>
                <a:lnTo>
                  <a:pt x="56984" y="25514"/>
                </a:lnTo>
                <a:lnTo>
                  <a:pt x="26593" y="54775"/>
                </a:lnTo>
                <a:lnTo>
                  <a:pt x="6972" y="92684"/>
                </a:lnTo>
                <a:lnTo>
                  <a:pt x="0" y="137490"/>
                </a:lnTo>
                <a:lnTo>
                  <a:pt x="6959" y="182333"/>
                </a:lnTo>
                <a:lnTo>
                  <a:pt x="26568" y="220256"/>
                </a:lnTo>
                <a:lnTo>
                  <a:pt x="56908" y="249516"/>
                </a:lnTo>
                <a:lnTo>
                  <a:pt x="96050" y="268351"/>
                </a:lnTo>
                <a:lnTo>
                  <a:pt x="142100" y="275018"/>
                </a:lnTo>
                <a:lnTo>
                  <a:pt x="172313" y="272300"/>
                </a:lnTo>
                <a:lnTo>
                  <a:pt x="199834" y="264248"/>
                </a:lnTo>
                <a:lnTo>
                  <a:pt x="224116" y="251015"/>
                </a:lnTo>
                <a:lnTo>
                  <a:pt x="244627" y="232740"/>
                </a:lnTo>
                <a:lnTo>
                  <a:pt x="219684" y="208546"/>
                </a:lnTo>
                <a:lnTo>
                  <a:pt x="203250" y="222821"/>
                </a:lnTo>
                <a:lnTo>
                  <a:pt x="185140" y="232867"/>
                </a:lnTo>
                <a:lnTo>
                  <a:pt x="165379" y="238810"/>
                </a:lnTo>
                <a:lnTo>
                  <a:pt x="143992" y="240753"/>
                </a:lnTo>
                <a:lnTo>
                  <a:pt x="101917" y="232994"/>
                </a:lnTo>
                <a:lnTo>
                  <a:pt x="68465" y="211455"/>
                </a:lnTo>
                <a:lnTo>
                  <a:pt x="46393" y="178752"/>
                </a:lnTo>
                <a:lnTo>
                  <a:pt x="38417" y="137490"/>
                </a:lnTo>
                <a:lnTo>
                  <a:pt x="46393" y="96266"/>
                </a:lnTo>
                <a:lnTo>
                  <a:pt x="68465" y="63563"/>
                </a:lnTo>
                <a:lnTo>
                  <a:pt x="101917" y="41998"/>
                </a:lnTo>
                <a:lnTo>
                  <a:pt x="143992" y="34226"/>
                </a:lnTo>
                <a:lnTo>
                  <a:pt x="165379" y="36118"/>
                </a:lnTo>
                <a:lnTo>
                  <a:pt x="185140" y="41935"/>
                </a:lnTo>
                <a:lnTo>
                  <a:pt x="203250" y="51854"/>
                </a:lnTo>
                <a:lnTo>
                  <a:pt x="219684" y="66090"/>
                </a:lnTo>
                <a:lnTo>
                  <a:pt x="244627" y="41859"/>
                </a:lnTo>
                <a:close/>
              </a:path>
              <a:path w="570865" h="275590">
                <a:moveTo>
                  <a:pt x="570649" y="137490"/>
                </a:moveTo>
                <a:lnTo>
                  <a:pt x="563689" y="92824"/>
                </a:lnTo>
                <a:lnTo>
                  <a:pt x="544055" y="54927"/>
                </a:lnTo>
                <a:lnTo>
                  <a:pt x="532257" y="43548"/>
                </a:lnTo>
                <a:lnTo>
                  <a:pt x="532257" y="137490"/>
                </a:lnTo>
                <a:lnTo>
                  <a:pt x="524370" y="178752"/>
                </a:lnTo>
                <a:lnTo>
                  <a:pt x="502539" y="211455"/>
                </a:lnTo>
                <a:lnTo>
                  <a:pt x="469531" y="232994"/>
                </a:lnTo>
                <a:lnTo>
                  <a:pt x="428117" y="240753"/>
                </a:lnTo>
                <a:lnTo>
                  <a:pt x="386321" y="232994"/>
                </a:lnTo>
                <a:lnTo>
                  <a:pt x="353110" y="211455"/>
                </a:lnTo>
                <a:lnTo>
                  <a:pt x="331203" y="178752"/>
                </a:lnTo>
                <a:lnTo>
                  <a:pt x="323291" y="137490"/>
                </a:lnTo>
                <a:lnTo>
                  <a:pt x="331203" y="96266"/>
                </a:lnTo>
                <a:lnTo>
                  <a:pt x="353110" y="63563"/>
                </a:lnTo>
                <a:lnTo>
                  <a:pt x="386321" y="41998"/>
                </a:lnTo>
                <a:lnTo>
                  <a:pt x="428117" y="34226"/>
                </a:lnTo>
                <a:lnTo>
                  <a:pt x="469531" y="41998"/>
                </a:lnTo>
                <a:lnTo>
                  <a:pt x="502539" y="63563"/>
                </a:lnTo>
                <a:lnTo>
                  <a:pt x="524370" y="96266"/>
                </a:lnTo>
                <a:lnTo>
                  <a:pt x="532257" y="137490"/>
                </a:lnTo>
                <a:lnTo>
                  <a:pt x="532257" y="43548"/>
                </a:lnTo>
                <a:lnTo>
                  <a:pt x="522592" y="34226"/>
                </a:lnTo>
                <a:lnTo>
                  <a:pt x="513664" y="25615"/>
                </a:lnTo>
                <a:lnTo>
                  <a:pt x="474383" y="6705"/>
                </a:lnTo>
                <a:lnTo>
                  <a:pt x="428117" y="0"/>
                </a:lnTo>
                <a:lnTo>
                  <a:pt x="381546" y="6743"/>
                </a:lnTo>
                <a:lnTo>
                  <a:pt x="342074" y="25717"/>
                </a:lnTo>
                <a:lnTo>
                  <a:pt x="311569" y="55067"/>
                </a:lnTo>
                <a:lnTo>
                  <a:pt x="291909" y="92951"/>
                </a:lnTo>
                <a:lnTo>
                  <a:pt x="284937" y="137490"/>
                </a:lnTo>
                <a:lnTo>
                  <a:pt x="291909" y="182029"/>
                </a:lnTo>
                <a:lnTo>
                  <a:pt x="311569" y="219925"/>
                </a:lnTo>
                <a:lnTo>
                  <a:pt x="342074" y="249288"/>
                </a:lnTo>
                <a:lnTo>
                  <a:pt x="381546" y="268274"/>
                </a:lnTo>
                <a:lnTo>
                  <a:pt x="428117" y="275018"/>
                </a:lnTo>
                <a:lnTo>
                  <a:pt x="474383" y="268312"/>
                </a:lnTo>
                <a:lnTo>
                  <a:pt x="513664" y="249402"/>
                </a:lnTo>
                <a:lnTo>
                  <a:pt x="522617" y="240753"/>
                </a:lnTo>
                <a:lnTo>
                  <a:pt x="544055" y="220091"/>
                </a:lnTo>
                <a:lnTo>
                  <a:pt x="563689" y="182181"/>
                </a:lnTo>
                <a:lnTo>
                  <a:pt x="570649" y="137490"/>
                </a:lnTo>
                <a:close/>
              </a:path>
            </a:pathLst>
          </a:custGeom>
          <a:solidFill>
            <a:srgbClr val="616061"/>
          </a:solidFill>
        </p:spPr>
        <p:txBody>
          <a:bodyPr wrap="square" lIns="0" tIns="0" rIns="0" bIns="0" rtlCol="0"/>
          <a:lstStyle/>
          <a:p>
            <a:endParaRPr sz="1097"/>
          </a:p>
        </p:txBody>
      </p:sp>
      <p:sp>
        <p:nvSpPr>
          <p:cNvPr id="3" name="object 3"/>
          <p:cNvSpPr/>
          <p:nvPr/>
        </p:nvSpPr>
        <p:spPr>
          <a:xfrm>
            <a:off x="7680771" y="5104933"/>
            <a:ext cx="163295" cy="191155"/>
          </a:xfrm>
          <a:custGeom>
            <a:avLst/>
            <a:gdLst/>
            <a:ahLst/>
            <a:cxnLst/>
            <a:rect l="l" t="t" r="r" b="b"/>
            <a:pathLst>
              <a:path w="267970" h="313690">
                <a:moveTo>
                  <a:pt x="267360" y="234950"/>
                </a:moveTo>
                <a:lnTo>
                  <a:pt x="225856" y="234950"/>
                </a:lnTo>
                <a:lnTo>
                  <a:pt x="225856" y="0"/>
                </a:lnTo>
                <a:lnTo>
                  <a:pt x="187845" y="0"/>
                </a:lnTo>
                <a:lnTo>
                  <a:pt x="187845" y="234950"/>
                </a:lnTo>
                <a:lnTo>
                  <a:pt x="38074" y="234950"/>
                </a:lnTo>
                <a:lnTo>
                  <a:pt x="38074" y="0"/>
                </a:lnTo>
                <a:lnTo>
                  <a:pt x="0" y="0"/>
                </a:lnTo>
                <a:lnTo>
                  <a:pt x="0" y="234950"/>
                </a:lnTo>
                <a:lnTo>
                  <a:pt x="0" y="267970"/>
                </a:lnTo>
                <a:lnTo>
                  <a:pt x="231597" y="267970"/>
                </a:lnTo>
                <a:lnTo>
                  <a:pt x="231597" y="313690"/>
                </a:lnTo>
                <a:lnTo>
                  <a:pt x="267360" y="313690"/>
                </a:lnTo>
                <a:lnTo>
                  <a:pt x="267360" y="267970"/>
                </a:lnTo>
                <a:lnTo>
                  <a:pt x="267360" y="234950"/>
                </a:lnTo>
                <a:close/>
              </a:path>
            </a:pathLst>
          </a:custGeom>
          <a:solidFill>
            <a:srgbClr val="616061"/>
          </a:solidFill>
        </p:spPr>
        <p:txBody>
          <a:bodyPr wrap="square" lIns="0" tIns="0" rIns="0" bIns="0" rtlCol="0"/>
          <a:lstStyle/>
          <a:p>
            <a:endParaRPr sz="1097"/>
          </a:p>
        </p:txBody>
      </p:sp>
      <p:sp>
        <p:nvSpPr>
          <p:cNvPr id="4" name="object 4"/>
          <p:cNvSpPr/>
          <p:nvPr/>
        </p:nvSpPr>
        <p:spPr>
          <a:xfrm>
            <a:off x="7884119" y="5104644"/>
            <a:ext cx="141625" cy="164068"/>
          </a:xfrm>
          <a:custGeom>
            <a:avLst/>
            <a:gdLst/>
            <a:ahLst/>
            <a:cxnLst/>
            <a:rect l="l" t="t" r="r" b="b"/>
            <a:pathLst>
              <a:path w="232409" h="269240">
                <a:moveTo>
                  <a:pt x="232359" y="0"/>
                </a:moveTo>
                <a:lnTo>
                  <a:pt x="197053" y="0"/>
                </a:lnTo>
                <a:lnTo>
                  <a:pt x="38074" y="207378"/>
                </a:lnTo>
                <a:lnTo>
                  <a:pt x="38074" y="0"/>
                </a:lnTo>
                <a:lnTo>
                  <a:pt x="0" y="0"/>
                </a:lnTo>
                <a:lnTo>
                  <a:pt x="0" y="268859"/>
                </a:lnTo>
                <a:lnTo>
                  <a:pt x="35344" y="268859"/>
                </a:lnTo>
                <a:lnTo>
                  <a:pt x="194678" y="61836"/>
                </a:lnTo>
                <a:lnTo>
                  <a:pt x="194678" y="268859"/>
                </a:lnTo>
                <a:lnTo>
                  <a:pt x="232359" y="268859"/>
                </a:lnTo>
                <a:lnTo>
                  <a:pt x="232359" y="0"/>
                </a:lnTo>
                <a:close/>
              </a:path>
            </a:pathLst>
          </a:custGeom>
          <a:solidFill>
            <a:srgbClr val="616061"/>
          </a:solidFill>
        </p:spPr>
        <p:txBody>
          <a:bodyPr wrap="square" lIns="0" tIns="0" rIns="0" bIns="0" rtlCol="0"/>
          <a:lstStyle/>
          <a:p>
            <a:endParaRPr sz="1097"/>
          </a:p>
        </p:txBody>
      </p:sp>
      <p:sp>
        <p:nvSpPr>
          <p:cNvPr id="5" name="object 5"/>
          <p:cNvSpPr/>
          <p:nvPr/>
        </p:nvSpPr>
        <p:spPr>
          <a:xfrm>
            <a:off x="8063368" y="5104647"/>
            <a:ext cx="344001" cy="166003"/>
          </a:xfrm>
          <a:custGeom>
            <a:avLst/>
            <a:gdLst/>
            <a:ahLst/>
            <a:cxnLst/>
            <a:rect l="l" t="t" r="r" b="b"/>
            <a:pathLst>
              <a:path w="564515" h="272415">
                <a:moveTo>
                  <a:pt x="281876" y="268859"/>
                </a:moveTo>
                <a:lnTo>
                  <a:pt x="251307" y="201587"/>
                </a:lnTo>
                <a:lnTo>
                  <a:pt x="237363" y="170891"/>
                </a:lnTo>
                <a:lnTo>
                  <a:pt x="198564" y="85496"/>
                </a:lnTo>
                <a:lnTo>
                  <a:pt x="198564" y="170891"/>
                </a:lnTo>
                <a:lnTo>
                  <a:pt x="82537" y="170891"/>
                </a:lnTo>
                <a:lnTo>
                  <a:pt x="140512" y="39166"/>
                </a:lnTo>
                <a:lnTo>
                  <a:pt x="198564" y="170891"/>
                </a:lnTo>
                <a:lnTo>
                  <a:pt x="198564" y="85496"/>
                </a:lnTo>
                <a:lnTo>
                  <a:pt x="177520" y="39166"/>
                </a:lnTo>
                <a:lnTo>
                  <a:pt x="159727" y="0"/>
                </a:lnTo>
                <a:lnTo>
                  <a:pt x="121754" y="0"/>
                </a:lnTo>
                <a:lnTo>
                  <a:pt x="0" y="268859"/>
                </a:lnTo>
                <a:lnTo>
                  <a:pt x="39522" y="268859"/>
                </a:lnTo>
                <a:lnTo>
                  <a:pt x="69088" y="201587"/>
                </a:lnTo>
                <a:lnTo>
                  <a:pt x="211950" y="201587"/>
                </a:lnTo>
                <a:lnTo>
                  <a:pt x="241503" y="268859"/>
                </a:lnTo>
                <a:lnTo>
                  <a:pt x="281876" y="268859"/>
                </a:lnTo>
                <a:close/>
              </a:path>
              <a:path w="564515" h="272415">
                <a:moveTo>
                  <a:pt x="564489" y="0"/>
                </a:moveTo>
                <a:lnTo>
                  <a:pt x="375094" y="0"/>
                </a:lnTo>
                <a:lnTo>
                  <a:pt x="370941" y="113322"/>
                </a:lnTo>
                <a:lnTo>
                  <a:pt x="366814" y="167665"/>
                </a:lnTo>
                <a:lnTo>
                  <a:pt x="358279" y="205981"/>
                </a:lnTo>
                <a:lnTo>
                  <a:pt x="344068" y="228688"/>
                </a:lnTo>
                <a:lnTo>
                  <a:pt x="322948" y="236169"/>
                </a:lnTo>
                <a:lnTo>
                  <a:pt x="318630" y="236169"/>
                </a:lnTo>
                <a:lnTo>
                  <a:pt x="315252" y="235826"/>
                </a:lnTo>
                <a:lnTo>
                  <a:pt x="310616" y="234657"/>
                </a:lnTo>
                <a:lnTo>
                  <a:pt x="307924" y="268859"/>
                </a:lnTo>
                <a:lnTo>
                  <a:pt x="317169" y="271106"/>
                </a:lnTo>
                <a:lnTo>
                  <a:pt x="324446" y="271894"/>
                </a:lnTo>
                <a:lnTo>
                  <a:pt x="332117" y="271894"/>
                </a:lnTo>
                <a:lnTo>
                  <a:pt x="387197" y="232041"/>
                </a:lnTo>
                <a:lnTo>
                  <a:pt x="399719" y="182143"/>
                </a:lnTo>
                <a:lnTo>
                  <a:pt x="405168" y="112153"/>
                </a:lnTo>
                <a:lnTo>
                  <a:pt x="407835" y="33401"/>
                </a:lnTo>
                <a:lnTo>
                  <a:pt x="526834" y="33401"/>
                </a:lnTo>
                <a:lnTo>
                  <a:pt x="526834" y="268859"/>
                </a:lnTo>
                <a:lnTo>
                  <a:pt x="564489" y="268859"/>
                </a:lnTo>
                <a:lnTo>
                  <a:pt x="564489" y="0"/>
                </a:lnTo>
                <a:close/>
              </a:path>
            </a:pathLst>
          </a:custGeom>
          <a:solidFill>
            <a:srgbClr val="616061"/>
          </a:solidFill>
        </p:spPr>
        <p:txBody>
          <a:bodyPr wrap="square" lIns="0" tIns="0" rIns="0" bIns="0" rtlCol="0"/>
          <a:lstStyle/>
          <a:p>
            <a:endParaRPr sz="1097"/>
          </a:p>
        </p:txBody>
      </p:sp>
      <p:sp>
        <p:nvSpPr>
          <p:cNvPr id="6" name="object 6"/>
          <p:cNvSpPr/>
          <p:nvPr/>
        </p:nvSpPr>
        <p:spPr>
          <a:xfrm>
            <a:off x="8467709" y="5104646"/>
            <a:ext cx="132338" cy="164068"/>
          </a:xfrm>
          <a:custGeom>
            <a:avLst/>
            <a:gdLst/>
            <a:ahLst/>
            <a:cxnLst/>
            <a:rect l="l" t="t" r="r" b="b"/>
            <a:pathLst>
              <a:path w="217169" h="269240">
                <a:moveTo>
                  <a:pt x="38049" y="0"/>
                </a:moveTo>
                <a:lnTo>
                  <a:pt x="0" y="0"/>
                </a:lnTo>
                <a:lnTo>
                  <a:pt x="0" y="268846"/>
                </a:lnTo>
                <a:lnTo>
                  <a:pt x="110972" y="268846"/>
                </a:lnTo>
                <a:lnTo>
                  <a:pt x="155897" y="263117"/>
                </a:lnTo>
                <a:lnTo>
                  <a:pt x="189190" y="246046"/>
                </a:lnTo>
                <a:lnTo>
                  <a:pt x="194705" y="238518"/>
                </a:lnTo>
                <a:lnTo>
                  <a:pt x="38049" y="238518"/>
                </a:lnTo>
                <a:lnTo>
                  <a:pt x="38049" y="124015"/>
                </a:lnTo>
                <a:lnTo>
                  <a:pt x="197747" y="124015"/>
                </a:lnTo>
                <a:lnTo>
                  <a:pt x="191338" y="115123"/>
                </a:lnTo>
                <a:lnTo>
                  <a:pt x="160263" y="99098"/>
                </a:lnTo>
                <a:lnTo>
                  <a:pt x="117906" y="93725"/>
                </a:lnTo>
                <a:lnTo>
                  <a:pt x="38049" y="93725"/>
                </a:lnTo>
                <a:lnTo>
                  <a:pt x="38049" y="0"/>
                </a:lnTo>
                <a:close/>
              </a:path>
              <a:path w="217169" h="269240">
                <a:moveTo>
                  <a:pt x="197747" y="124015"/>
                </a:moveTo>
                <a:lnTo>
                  <a:pt x="109410" y="124015"/>
                </a:lnTo>
                <a:lnTo>
                  <a:pt x="139192" y="127311"/>
                </a:lnTo>
                <a:lnTo>
                  <a:pt x="160855" y="137417"/>
                </a:lnTo>
                <a:lnTo>
                  <a:pt x="174082" y="154662"/>
                </a:lnTo>
                <a:lnTo>
                  <a:pt x="178562" y="179374"/>
                </a:lnTo>
                <a:lnTo>
                  <a:pt x="174025" y="204962"/>
                </a:lnTo>
                <a:lnTo>
                  <a:pt x="160702" y="223477"/>
                </a:lnTo>
                <a:lnTo>
                  <a:pt x="139021" y="234726"/>
                </a:lnTo>
                <a:lnTo>
                  <a:pt x="109410" y="238518"/>
                </a:lnTo>
                <a:lnTo>
                  <a:pt x="194705" y="238518"/>
                </a:lnTo>
                <a:lnTo>
                  <a:pt x="209879" y="217807"/>
                </a:lnTo>
                <a:lnTo>
                  <a:pt x="216992" y="178574"/>
                </a:lnTo>
                <a:lnTo>
                  <a:pt x="210468" y="141662"/>
                </a:lnTo>
                <a:lnTo>
                  <a:pt x="197747" y="124015"/>
                </a:lnTo>
                <a:close/>
              </a:path>
            </a:pathLst>
          </a:custGeom>
          <a:solidFill>
            <a:srgbClr val="616061"/>
          </a:solidFill>
        </p:spPr>
        <p:txBody>
          <a:bodyPr wrap="square" lIns="0" tIns="0" rIns="0" bIns="0" rtlCol="0"/>
          <a:lstStyle/>
          <a:p>
            <a:endParaRPr sz="1097"/>
          </a:p>
        </p:txBody>
      </p:sp>
      <p:sp>
        <p:nvSpPr>
          <p:cNvPr id="7" name="object 7"/>
          <p:cNvSpPr/>
          <p:nvPr/>
        </p:nvSpPr>
        <p:spPr>
          <a:xfrm>
            <a:off x="8643863" y="5195190"/>
            <a:ext cx="23604" cy="73522"/>
          </a:xfrm>
          <a:custGeom>
            <a:avLst/>
            <a:gdLst/>
            <a:ahLst/>
            <a:cxnLst/>
            <a:rect l="l" t="t" r="r" b="b"/>
            <a:pathLst>
              <a:path w="38734" h="120650">
                <a:moveTo>
                  <a:pt x="0" y="120650"/>
                </a:moveTo>
                <a:lnTo>
                  <a:pt x="38455" y="120650"/>
                </a:lnTo>
                <a:lnTo>
                  <a:pt x="38455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616061"/>
          </a:solidFill>
        </p:spPr>
        <p:txBody>
          <a:bodyPr wrap="square" lIns="0" tIns="0" rIns="0" bIns="0" rtlCol="0"/>
          <a:lstStyle/>
          <a:p>
            <a:endParaRPr sz="1097"/>
          </a:p>
        </p:txBody>
      </p:sp>
      <p:sp>
        <p:nvSpPr>
          <p:cNvPr id="8" name="object 8"/>
          <p:cNvSpPr/>
          <p:nvPr/>
        </p:nvSpPr>
        <p:spPr>
          <a:xfrm>
            <a:off x="8643861" y="5104646"/>
            <a:ext cx="141238" cy="164068"/>
          </a:xfrm>
          <a:custGeom>
            <a:avLst/>
            <a:gdLst/>
            <a:ahLst/>
            <a:cxnLst/>
            <a:rect l="l" t="t" r="r" b="b"/>
            <a:pathLst>
              <a:path w="231775" h="269240">
                <a:moveTo>
                  <a:pt x="231241" y="0"/>
                </a:moveTo>
                <a:lnTo>
                  <a:pt x="192824" y="0"/>
                </a:lnTo>
                <a:lnTo>
                  <a:pt x="192824" y="115570"/>
                </a:lnTo>
                <a:lnTo>
                  <a:pt x="38455" y="115570"/>
                </a:lnTo>
                <a:lnTo>
                  <a:pt x="38455" y="0"/>
                </a:lnTo>
                <a:lnTo>
                  <a:pt x="0" y="0"/>
                </a:lnTo>
                <a:lnTo>
                  <a:pt x="0" y="115570"/>
                </a:lnTo>
                <a:lnTo>
                  <a:pt x="0" y="148590"/>
                </a:lnTo>
                <a:lnTo>
                  <a:pt x="192824" y="148590"/>
                </a:lnTo>
                <a:lnTo>
                  <a:pt x="192824" y="269240"/>
                </a:lnTo>
                <a:lnTo>
                  <a:pt x="231241" y="269240"/>
                </a:lnTo>
                <a:lnTo>
                  <a:pt x="231241" y="148590"/>
                </a:lnTo>
                <a:lnTo>
                  <a:pt x="231241" y="115570"/>
                </a:lnTo>
                <a:lnTo>
                  <a:pt x="231241" y="0"/>
                </a:lnTo>
                <a:close/>
              </a:path>
            </a:pathLst>
          </a:custGeom>
          <a:solidFill>
            <a:srgbClr val="616061"/>
          </a:solidFill>
        </p:spPr>
        <p:txBody>
          <a:bodyPr wrap="square" lIns="0" tIns="0" rIns="0" bIns="0" rtlCol="0"/>
          <a:lstStyle/>
          <a:p>
            <a:endParaRPr sz="1097"/>
          </a:p>
        </p:txBody>
      </p:sp>
      <p:sp>
        <p:nvSpPr>
          <p:cNvPr id="9" name="object 9"/>
          <p:cNvSpPr/>
          <p:nvPr/>
        </p:nvSpPr>
        <p:spPr>
          <a:xfrm>
            <a:off x="8845098" y="5104646"/>
            <a:ext cx="181481" cy="164068"/>
          </a:xfrm>
          <a:custGeom>
            <a:avLst/>
            <a:gdLst/>
            <a:ahLst/>
            <a:cxnLst/>
            <a:rect l="l" t="t" r="r" b="b"/>
            <a:pathLst>
              <a:path w="297815" h="269240">
                <a:moveTo>
                  <a:pt x="38049" y="0"/>
                </a:moveTo>
                <a:lnTo>
                  <a:pt x="0" y="0"/>
                </a:lnTo>
                <a:lnTo>
                  <a:pt x="0" y="268846"/>
                </a:lnTo>
                <a:lnTo>
                  <a:pt x="111048" y="268846"/>
                </a:lnTo>
                <a:lnTo>
                  <a:pt x="155967" y="263117"/>
                </a:lnTo>
                <a:lnTo>
                  <a:pt x="189247" y="246046"/>
                </a:lnTo>
                <a:lnTo>
                  <a:pt x="194759" y="238518"/>
                </a:lnTo>
                <a:lnTo>
                  <a:pt x="38049" y="238518"/>
                </a:lnTo>
                <a:lnTo>
                  <a:pt x="38049" y="124015"/>
                </a:lnTo>
                <a:lnTo>
                  <a:pt x="197809" y="124015"/>
                </a:lnTo>
                <a:lnTo>
                  <a:pt x="191406" y="115123"/>
                </a:lnTo>
                <a:lnTo>
                  <a:pt x="160339" y="99098"/>
                </a:lnTo>
                <a:lnTo>
                  <a:pt x="117957" y="93725"/>
                </a:lnTo>
                <a:lnTo>
                  <a:pt x="38049" y="93725"/>
                </a:lnTo>
                <a:lnTo>
                  <a:pt x="38049" y="0"/>
                </a:lnTo>
                <a:close/>
              </a:path>
              <a:path w="297815" h="269240">
                <a:moveTo>
                  <a:pt x="197809" y="124015"/>
                </a:moveTo>
                <a:lnTo>
                  <a:pt x="109473" y="124015"/>
                </a:lnTo>
                <a:lnTo>
                  <a:pt x="139260" y="127311"/>
                </a:lnTo>
                <a:lnTo>
                  <a:pt x="160931" y="137417"/>
                </a:lnTo>
                <a:lnTo>
                  <a:pt x="174167" y="154662"/>
                </a:lnTo>
                <a:lnTo>
                  <a:pt x="178650" y="179374"/>
                </a:lnTo>
                <a:lnTo>
                  <a:pt x="174110" y="204962"/>
                </a:lnTo>
                <a:lnTo>
                  <a:pt x="160778" y="223477"/>
                </a:lnTo>
                <a:lnTo>
                  <a:pt x="139088" y="234726"/>
                </a:lnTo>
                <a:lnTo>
                  <a:pt x="109473" y="238518"/>
                </a:lnTo>
                <a:lnTo>
                  <a:pt x="194759" y="238518"/>
                </a:lnTo>
                <a:lnTo>
                  <a:pt x="209923" y="217807"/>
                </a:lnTo>
                <a:lnTo>
                  <a:pt x="217030" y="178574"/>
                </a:lnTo>
                <a:lnTo>
                  <a:pt x="210517" y="141662"/>
                </a:lnTo>
                <a:lnTo>
                  <a:pt x="197809" y="124015"/>
                </a:lnTo>
                <a:close/>
              </a:path>
              <a:path w="297815" h="269240">
                <a:moveTo>
                  <a:pt x="297662" y="0"/>
                </a:moveTo>
                <a:lnTo>
                  <a:pt x="259651" y="0"/>
                </a:lnTo>
                <a:lnTo>
                  <a:pt x="259651" y="268833"/>
                </a:lnTo>
                <a:lnTo>
                  <a:pt x="297662" y="268833"/>
                </a:lnTo>
                <a:lnTo>
                  <a:pt x="297662" y="0"/>
                </a:lnTo>
                <a:close/>
              </a:path>
            </a:pathLst>
          </a:custGeom>
          <a:solidFill>
            <a:srgbClr val="616061"/>
          </a:solidFill>
        </p:spPr>
        <p:txBody>
          <a:bodyPr wrap="square" lIns="0" tIns="0" rIns="0" bIns="0" rtlCol="0"/>
          <a:lstStyle/>
          <a:p>
            <a:endParaRPr sz="1097"/>
          </a:p>
        </p:txBody>
      </p:sp>
      <p:sp>
        <p:nvSpPr>
          <p:cNvPr id="10" name="object 10"/>
          <p:cNvSpPr/>
          <p:nvPr/>
        </p:nvSpPr>
        <p:spPr>
          <a:xfrm>
            <a:off x="9086853" y="5104644"/>
            <a:ext cx="141625" cy="164068"/>
          </a:xfrm>
          <a:custGeom>
            <a:avLst/>
            <a:gdLst/>
            <a:ahLst/>
            <a:cxnLst/>
            <a:rect l="l" t="t" r="r" b="b"/>
            <a:pathLst>
              <a:path w="232409" h="269240">
                <a:moveTo>
                  <a:pt x="232359" y="0"/>
                </a:moveTo>
                <a:lnTo>
                  <a:pt x="196977" y="0"/>
                </a:lnTo>
                <a:lnTo>
                  <a:pt x="37998" y="207378"/>
                </a:lnTo>
                <a:lnTo>
                  <a:pt x="37998" y="0"/>
                </a:lnTo>
                <a:lnTo>
                  <a:pt x="0" y="0"/>
                </a:lnTo>
                <a:lnTo>
                  <a:pt x="0" y="268859"/>
                </a:lnTo>
                <a:lnTo>
                  <a:pt x="35306" y="268859"/>
                </a:lnTo>
                <a:lnTo>
                  <a:pt x="194678" y="61836"/>
                </a:lnTo>
                <a:lnTo>
                  <a:pt x="194678" y="268859"/>
                </a:lnTo>
                <a:lnTo>
                  <a:pt x="232359" y="268859"/>
                </a:lnTo>
                <a:lnTo>
                  <a:pt x="232359" y="0"/>
                </a:lnTo>
                <a:close/>
              </a:path>
            </a:pathLst>
          </a:custGeom>
          <a:solidFill>
            <a:srgbClr val="616061"/>
          </a:solidFill>
        </p:spPr>
        <p:txBody>
          <a:bodyPr wrap="square" lIns="0" tIns="0" rIns="0" bIns="0" rtlCol="0"/>
          <a:lstStyle/>
          <a:p>
            <a:endParaRPr sz="1097"/>
          </a:p>
        </p:txBody>
      </p:sp>
      <p:sp>
        <p:nvSpPr>
          <p:cNvPr id="11" name="object 11"/>
          <p:cNvSpPr/>
          <p:nvPr/>
        </p:nvSpPr>
        <p:spPr>
          <a:xfrm>
            <a:off x="7281098" y="5340841"/>
            <a:ext cx="195799" cy="176064"/>
          </a:xfrm>
          <a:custGeom>
            <a:avLst/>
            <a:gdLst/>
            <a:ahLst/>
            <a:cxnLst/>
            <a:rect l="l" t="t" r="r" b="b"/>
            <a:pathLst>
              <a:path w="321309" h="288925">
                <a:moveTo>
                  <a:pt x="178600" y="0"/>
                </a:moveTo>
                <a:lnTo>
                  <a:pt x="142874" y="0"/>
                </a:lnTo>
                <a:lnTo>
                  <a:pt x="142874" y="27228"/>
                </a:lnTo>
                <a:lnTo>
                  <a:pt x="93220" y="33874"/>
                </a:lnTo>
                <a:lnTo>
                  <a:pt x="53437" y="49347"/>
                </a:lnTo>
                <a:lnTo>
                  <a:pt x="24195" y="73170"/>
                </a:lnTo>
                <a:lnTo>
                  <a:pt x="6160" y="104865"/>
                </a:lnTo>
                <a:lnTo>
                  <a:pt x="0" y="143954"/>
                </a:lnTo>
                <a:lnTo>
                  <a:pt x="9581" y="191472"/>
                </a:lnTo>
                <a:lnTo>
                  <a:pt x="37457" y="227364"/>
                </a:lnTo>
                <a:lnTo>
                  <a:pt x="82322" y="250660"/>
                </a:lnTo>
                <a:lnTo>
                  <a:pt x="142874" y="260388"/>
                </a:lnTo>
                <a:lnTo>
                  <a:pt x="142874" y="288785"/>
                </a:lnTo>
                <a:lnTo>
                  <a:pt x="178600" y="288785"/>
                </a:lnTo>
                <a:lnTo>
                  <a:pt x="178600" y="260388"/>
                </a:lnTo>
                <a:lnTo>
                  <a:pt x="228230" y="253903"/>
                </a:lnTo>
                <a:lnTo>
                  <a:pt x="267919" y="238525"/>
                </a:lnTo>
                <a:lnTo>
                  <a:pt x="277867" y="230403"/>
                </a:lnTo>
                <a:lnTo>
                  <a:pt x="142874" y="230403"/>
                </a:lnTo>
                <a:lnTo>
                  <a:pt x="98176" y="222589"/>
                </a:lnTo>
                <a:lnTo>
                  <a:pt x="64995" y="205495"/>
                </a:lnTo>
                <a:lnTo>
                  <a:pt x="44344" y="179243"/>
                </a:lnTo>
                <a:lnTo>
                  <a:pt x="37236" y="143954"/>
                </a:lnTo>
                <a:lnTo>
                  <a:pt x="44128" y="108709"/>
                </a:lnTo>
                <a:lnTo>
                  <a:pt x="64419" y="82484"/>
                </a:lnTo>
                <a:lnTo>
                  <a:pt x="97527" y="65392"/>
                </a:lnTo>
                <a:lnTo>
                  <a:pt x="142874" y="57543"/>
                </a:lnTo>
                <a:lnTo>
                  <a:pt x="278233" y="57543"/>
                </a:lnTo>
                <a:lnTo>
                  <a:pt x="238948" y="36992"/>
                </a:lnTo>
                <a:lnTo>
                  <a:pt x="178600" y="27228"/>
                </a:lnTo>
                <a:lnTo>
                  <a:pt x="178600" y="0"/>
                </a:lnTo>
                <a:close/>
              </a:path>
              <a:path w="321309" h="288925">
                <a:moveTo>
                  <a:pt x="178600" y="57543"/>
                </a:moveTo>
                <a:lnTo>
                  <a:pt x="142874" y="57543"/>
                </a:lnTo>
                <a:lnTo>
                  <a:pt x="142874" y="230403"/>
                </a:lnTo>
                <a:lnTo>
                  <a:pt x="178600" y="230403"/>
                </a:lnTo>
                <a:lnTo>
                  <a:pt x="178600" y="57543"/>
                </a:lnTo>
                <a:close/>
              </a:path>
              <a:path w="321309" h="288925">
                <a:moveTo>
                  <a:pt x="278233" y="57543"/>
                </a:moveTo>
                <a:lnTo>
                  <a:pt x="178600" y="57543"/>
                </a:lnTo>
                <a:lnTo>
                  <a:pt x="223452" y="65273"/>
                </a:lnTo>
                <a:lnTo>
                  <a:pt x="256611" y="82432"/>
                </a:lnTo>
                <a:lnTo>
                  <a:pt x="277171" y="108664"/>
                </a:lnTo>
                <a:lnTo>
                  <a:pt x="284225" y="143611"/>
                </a:lnTo>
                <a:lnTo>
                  <a:pt x="277335" y="178959"/>
                </a:lnTo>
                <a:lnTo>
                  <a:pt x="257049" y="205328"/>
                </a:lnTo>
                <a:lnTo>
                  <a:pt x="223945" y="222537"/>
                </a:lnTo>
                <a:lnTo>
                  <a:pt x="178600" y="230403"/>
                </a:lnTo>
                <a:lnTo>
                  <a:pt x="277867" y="230403"/>
                </a:lnTo>
                <a:lnTo>
                  <a:pt x="297044" y="214746"/>
                </a:lnTo>
                <a:lnTo>
                  <a:pt x="314977" y="183059"/>
                </a:lnTo>
                <a:lnTo>
                  <a:pt x="321094" y="143954"/>
                </a:lnTo>
                <a:lnTo>
                  <a:pt x="311523" y="96407"/>
                </a:lnTo>
                <a:lnTo>
                  <a:pt x="283698" y="60402"/>
                </a:lnTo>
                <a:lnTo>
                  <a:pt x="278233" y="57543"/>
                </a:lnTo>
                <a:close/>
              </a:path>
            </a:pathLst>
          </a:custGeom>
          <a:solidFill>
            <a:srgbClr val="616061"/>
          </a:solidFill>
        </p:spPr>
        <p:txBody>
          <a:bodyPr wrap="square" lIns="0" tIns="0" rIns="0" bIns="0" rtlCol="0"/>
          <a:lstStyle/>
          <a:p>
            <a:endParaRPr sz="1097"/>
          </a:p>
        </p:txBody>
      </p:sp>
      <p:sp>
        <p:nvSpPr>
          <p:cNvPr id="12" name="object 12"/>
          <p:cNvSpPr/>
          <p:nvPr/>
        </p:nvSpPr>
        <p:spPr>
          <a:xfrm>
            <a:off x="7508549" y="5345041"/>
            <a:ext cx="174516" cy="167938"/>
          </a:xfrm>
          <a:custGeom>
            <a:avLst/>
            <a:gdLst/>
            <a:ahLst/>
            <a:cxnLst/>
            <a:rect l="l" t="t" r="r" b="b"/>
            <a:pathLst>
              <a:path w="286384" h="275590">
                <a:moveTo>
                  <a:pt x="143281" y="0"/>
                </a:moveTo>
                <a:lnTo>
                  <a:pt x="96676" y="6735"/>
                </a:lnTo>
                <a:lnTo>
                  <a:pt x="57179" y="25705"/>
                </a:lnTo>
                <a:lnTo>
                  <a:pt x="26656" y="55050"/>
                </a:lnTo>
                <a:lnTo>
                  <a:pt x="6975" y="92914"/>
                </a:lnTo>
                <a:lnTo>
                  <a:pt x="0" y="137439"/>
                </a:lnTo>
                <a:lnTo>
                  <a:pt x="6975" y="181973"/>
                </a:lnTo>
                <a:lnTo>
                  <a:pt x="26656" y="219859"/>
                </a:lnTo>
                <a:lnTo>
                  <a:pt x="57179" y="249231"/>
                </a:lnTo>
                <a:lnTo>
                  <a:pt x="96676" y="268222"/>
                </a:lnTo>
                <a:lnTo>
                  <a:pt x="143281" y="274967"/>
                </a:lnTo>
                <a:lnTo>
                  <a:pt x="189521" y="268266"/>
                </a:lnTo>
                <a:lnTo>
                  <a:pt x="228788" y="249362"/>
                </a:lnTo>
                <a:lnTo>
                  <a:pt x="237690" y="240779"/>
                </a:lnTo>
                <a:lnTo>
                  <a:pt x="143281" y="240779"/>
                </a:lnTo>
                <a:lnTo>
                  <a:pt x="101470" y="233003"/>
                </a:lnTo>
                <a:lnTo>
                  <a:pt x="68252" y="211431"/>
                </a:lnTo>
                <a:lnTo>
                  <a:pt x="46337" y="178698"/>
                </a:lnTo>
                <a:lnTo>
                  <a:pt x="38430" y="137439"/>
                </a:lnTo>
                <a:lnTo>
                  <a:pt x="46337" y="96208"/>
                </a:lnTo>
                <a:lnTo>
                  <a:pt x="68252" y="63499"/>
                </a:lnTo>
                <a:lnTo>
                  <a:pt x="101470" y="41945"/>
                </a:lnTo>
                <a:lnTo>
                  <a:pt x="143281" y="34175"/>
                </a:lnTo>
                <a:lnTo>
                  <a:pt x="237678" y="34175"/>
                </a:lnTo>
                <a:lnTo>
                  <a:pt x="228788" y="25606"/>
                </a:lnTo>
                <a:lnTo>
                  <a:pt x="189521" y="6702"/>
                </a:lnTo>
                <a:lnTo>
                  <a:pt x="143281" y="0"/>
                </a:lnTo>
                <a:close/>
              </a:path>
              <a:path w="286384" h="275590">
                <a:moveTo>
                  <a:pt x="237678" y="34175"/>
                </a:moveTo>
                <a:lnTo>
                  <a:pt x="143281" y="34175"/>
                </a:lnTo>
                <a:lnTo>
                  <a:pt x="184653" y="41945"/>
                </a:lnTo>
                <a:lnTo>
                  <a:pt x="217635" y="63499"/>
                </a:lnTo>
                <a:lnTo>
                  <a:pt x="239455" y="96208"/>
                </a:lnTo>
                <a:lnTo>
                  <a:pt x="247345" y="137439"/>
                </a:lnTo>
                <a:lnTo>
                  <a:pt x="239455" y="178698"/>
                </a:lnTo>
                <a:lnTo>
                  <a:pt x="217635" y="211431"/>
                </a:lnTo>
                <a:lnTo>
                  <a:pt x="184653" y="233003"/>
                </a:lnTo>
                <a:lnTo>
                  <a:pt x="143281" y="240779"/>
                </a:lnTo>
                <a:lnTo>
                  <a:pt x="237690" y="240779"/>
                </a:lnTo>
                <a:lnTo>
                  <a:pt x="259183" y="220057"/>
                </a:lnTo>
                <a:lnTo>
                  <a:pt x="278811" y="182149"/>
                </a:lnTo>
                <a:lnTo>
                  <a:pt x="285775" y="137439"/>
                </a:lnTo>
                <a:lnTo>
                  <a:pt x="278811" y="92782"/>
                </a:lnTo>
                <a:lnTo>
                  <a:pt x="259183" y="54902"/>
                </a:lnTo>
                <a:lnTo>
                  <a:pt x="237678" y="34175"/>
                </a:lnTo>
                <a:close/>
              </a:path>
            </a:pathLst>
          </a:custGeom>
          <a:solidFill>
            <a:srgbClr val="616061"/>
          </a:solidFill>
        </p:spPr>
        <p:txBody>
          <a:bodyPr wrap="square" lIns="0" tIns="0" rIns="0" bIns="0" rtlCol="0"/>
          <a:lstStyle/>
          <a:p>
            <a:endParaRPr sz="1097"/>
          </a:p>
        </p:txBody>
      </p:sp>
      <p:sp>
        <p:nvSpPr>
          <p:cNvPr id="13" name="object 13"/>
          <p:cNvSpPr/>
          <p:nvPr/>
        </p:nvSpPr>
        <p:spPr>
          <a:xfrm>
            <a:off x="7729918" y="5437442"/>
            <a:ext cx="23604" cy="73522"/>
          </a:xfrm>
          <a:custGeom>
            <a:avLst/>
            <a:gdLst/>
            <a:ahLst/>
            <a:cxnLst/>
            <a:rect l="l" t="t" r="r" b="b"/>
            <a:pathLst>
              <a:path w="38734" h="120650">
                <a:moveTo>
                  <a:pt x="0" y="120649"/>
                </a:moveTo>
                <a:lnTo>
                  <a:pt x="38392" y="120649"/>
                </a:lnTo>
                <a:lnTo>
                  <a:pt x="38392" y="0"/>
                </a:lnTo>
                <a:lnTo>
                  <a:pt x="0" y="0"/>
                </a:lnTo>
                <a:lnTo>
                  <a:pt x="0" y="120649"/>
                </a:lnTo>
                <a:close/>
              </a:path>
            </a:pathLst>
          </a:custGeom>
          <a:solidFill>
            <a:srgbClr val="616061"/>
          </a:solidFill>
        </p:spPr>
        <p:txBody>
          <a:bodyPr wrap="square" lIns="0" tIns="0" rIns="0" bIns="0" rtlCol="0"/>
          <a:lstStyle/>
          <a:p>
            <a:endParaRPr sz="1097"/>
          </a:p>
        </p:txBody>
      </p:sp>
      <p:sp>
        <p:nvSpPr>
          <p:cNvPr id="14" name="object 14"/>
          <p:cNvSpPr/>
          <p:nvPr/>
        </p:nvSpPr>
        <p:spPr>
          <a:xfrm>
            <a:off x="7729916" y="5346902"/>
            <a:ext cx="141238" cy="164068"/>
          </a:xfrm>
          <a:custGeom>
            <a:avLst/>
            <a:gdLst/>
            <a:ahLst/>
            <a:cxnLst/>
            <a:rect l="l" t="t" r="r" b="b"/>
            <a:pathLst>
              <a:path w="231775" h="269240">
                <a:moveTo>
                  <a:pt x="231178" y="0"/>
                </a:moveTo>
                <a:lnTo>
                  <a:pt x="192760" y="0"/>
                </a:lnTo>
                <a:lnTo>
                  <a:pt x="192760" y="115570"/>
                </a:lnTo>
                <a:lnTo>
                  <a:pt x="38392" y="115570"/>
                </a:lnTo>
                <a:lnTo>
                  <a:pt x="38392" y="0"/>
                </a:lnTo>
                <a:lnTo>
                  <a:pt x="0" y="0"/>
                </a:lnTo>
                <a:lnTo>
                  <a:pt x="0" y="115570"/>
                </a:lnTo>
                <a:lnTo>
                  <a:pt x="0" y="148590"/>
                </a:lnTo>
                <a:lnTo>
                  <a:pt x="192760" y="148590"/>
                </a:lnTo>
                <a:lnTo>
                  <a:pt x="192760" y="269240"/>
                </a:lnTo>
                <a:lnTo>
                  <a:pt x="231178" y="269240"/>
                </a:lnTo>
                <a:lnTo>
                  <a:pt x="231178" y="148590"/>
                </a:lnTo>
                <a:lnTo>
                  <a:pt x="231178" y="115570"/>
                </a:lnTo>
                <a:lnTo>
                  <a:pt x="231178" y="0"/>
                </a:lnTo>
                <a:close/>
              </a:path>
            </a:pathLst>
          </a:custGeom>
          <a:solidFill>
            <a:srgbClr val="616061"/>
          </a:solidFill>
        </p:spPr>
        <p:txBody>
          <a:bodyPr wrap="square" lIns="0" tIns="0" rIns="0" bIns="0" rtlCol="0"/>
          <a:lstStyle/>
          <a:p>
            <a:endParaRPr sz="1097"/>
          </a:p>
        </p:txBody>
      </p:sp>
      <p:sp>
        <p:nvSpPr>
          <p:cNvPr id="15" name="object 15"/>
          <p:cNvSpPr/>
          <p:nvPr/>
        </p:nvSpPr>
        <p:spPr>
          <a:xfrm>
            <a:off x="7901251" y="5346898"/>
            <a:ext cx="178773" cy="188060"/>
          </a:xfrm>
          <a:custGeom>
            <a:avLst/>
            <a:gdLst/>
            <a:ahLst/>
            <a:cxnLst/>
            <a:rect l="l" t="t" r="r" b="b"/>
            <a:pathLst>
              <a:path w="293369" h="308609">
                <a:moveTo>
                  <a:pt x="293077" y="235394"/>
                </a:moveTo>
                <a:lnTo>
                  <a:pt x="380" y="235394"/>
                </a:lnTo>
                <a:lnTo>
                  <a:pt x="0" y="308355"/>
                </a:lnTo>
                <a:lnTo>
                  <a:pt x="35699" y="308355"/>
                </a:lnTo>
                <a:lnTo>
                  <a:pt x="36080" y="268820"/>
                </a:lnTo>
                <a:lnTo>
                  <a:pt x="293077" y="268820"/>
                </a:lnTo>
                <a:lnTo>
                  <a:pt x="293077" y="235394"/>
                </a:lnTo>
                <a:close/>
              </a:path>
              <a:path w="293369" h="308609">
                <a:moveTo>
                  <a:pt x="293077" y="268820"/>
                </a:moveTo>
                <a:lnTo>
                  <a:pt x="257327" y="268820"/>
                </a:lnTo>
                <a:lnTo>
                  <a:pt x="257327" y="308355"/>
                </a:lnTo>
                <a:lnTo>
                  <a:pt x="293077" y="308355"/>
                </a:lnTo>
                <a:lnTo>
                  <a:pt x="293077" y="268820"/>
                </a:lnTo>
                <a:close/>
              </a:path>
              <a:path w="293369" h="308609">
                <a:moveTo>
                  <a:pt x="253453" y="0"/>
                </a:moveTo>
                <a:lnTo>
                  <a:pt x="64528" y="0"/>
                </a:lnTo>
                <a:lnTo>
                  <a:pt x="61861" y="86385"/>
                </a:lnTo>
                <a:lnTo>
                  <a:pt x="58332" y="143884"/>
                </a:lnTo>
                <a:lnTo>
                  <a:pt x="50466" y="190727"/>
                </a:lnTo>
                <a:lnTo>
                  <a:pt x="36204" y="222650"/>
                </a:lnTo>
                <a:lnTo>
                  <a:pt x="13487" y="235394"/>
                </a:lnTo>
                <a:lnTo>
                  <a:pt x="63792" y="235394"/>
                </a:lnTo>
                <a:lnTo>
                  <a:pt x="87453" y="179524"/>
                </a:lnTo>
                <a:lnTo>
                  <a:pt x="92897" y="137428"/>
                </a:lnTo>
                <a:lnTo>
                  <a:pt x="95618" y="89915"/>
                </a:lnTo>
                <a:lnTo>
                  <a:pt x="97561" y="33413"/>
                </a:lnTo>
                <a:lnTo>
                  <a:pt x="253453" y="33413"/>
                </a:lnTo>
                <a:lnTo>
                  <a:pt x="253453" y="0"/>
                </a:lnTo>
                <a:close/>
              </a:path>
              <a:path w="293369" h="308609">
                <a:moveTo>
                  <a:pt x="253453" y="33413"/>
                </a:moveTo>
                <a:lnTo>
                  <a:pt x="215468" y="33413"/>
                </a:lnTo>
                <a:lnTo>
                  <a:pt x="215468" y="235394"/>
                </a:lnTo>
                <a:lnTo>
                  <a:pt x="253453" y="235394"/>
                </a:lnTo>
                <a:lnTo>
                  <a:pt x="253453" y="33413"/>
                </a:lnTo>
                <a:close/>
              </a:path>
            </a:pathLst>
          </a:custGeom>
          <a:solidFill>
            <a:srgbClr val="616061"/>
          </a:solidFill>
        </p:spPr>
        <p:txBody>
          <a:bodyPr wrap="square" lIns="0" tIns="0" rIns="0" bIns="0" rtlCol="0"/>
          <a:lstStyle/>
          <a:p>
            <a:endParaRPr sz="1097"/>
          </a:p>
        </p:txBody>
      </p:sp>
      <p:sp>
        <p:nvSpPr>
          <p:cNvPr id="16" name="object 16"/>
          <p:cNvSpPr/>
          <p:nvPr/>
        </p:nvSpPr>
        <p:spPr>
          <a:xfrm>
            <a:off x="8181567" y="5346893"/>
            <a:ext cx="132338" cy="164068"/>
          </a:xfrm>
          <a:custGeom>
            <a:avLst/>
            <a:gdLst/>
            <a:ahLst/>
            <a:cxnLst/>
            <a:rect l="l" t="t" r="r" b="b"/>
            <a:pathLst>
              <a:path w="217169" h="269240">
                <a:moveTo>
                  <a:pt x="104851" y="0"/>
                </a:moveTo>
                <a:lnTo>
                  <a:pt x="0" y="0"/>
                </a:lnTo>
                <a:lnTo>
                  <a:pt x="0" y="268833"/>
                </a:lnTo>
                <a:lnTo>
                  <a:pt x="38379" y="268833"/>
                </a:lnTo>
                <a:lnTo>
                  <a:pt x="38379" y="187413"/>
                </a:lnTo>
                <a:lnTo>
                  <a:pt x="104851" y="187413"/>
                </a:lnTo>
                <a:lnTo>
                  <a:pt x="151832" y="180983"/>
                </a:lnTo>
                <a:lnTo>
                  <a:pt x="187075" y="162458"/>
                </a:lnTo>
                <a:lnTo>
                  <a:pt x="193450" y="153974"/>
                </a:lnTo>
                <a:lnTo>
                  <a:pt x="38379" y="153974"/>
                </a:lnTo>
                <a:lnTo>
                  <a:pt x="38379" y="33401"/>
                </a:lnTo>
                <a:lnTo>
                  <a:pt x="193397" y="33401"/>
                </a:lnTo>
                <a:lnTo>
                  <a:pt x="187075" y="24984"/>
                </a:lnTo>
                <a:lnTo>
                  <a:pt x="151832" y="6440"/>
                </a:lnTo>
                <a:lnTo>
                  <a:pt x="104851" y="0"/>
                </a:lnTo>
                <a:close/>
              </a:path>
              <a:path w="217169" h="269240">
                <a:moveTo>
                  <a:pt x="193397" y="33401"/>
                </a:moveTo>
                <a:lnTo>
                  <a:pt x="103657" y="33401"/>
                </a:lnTo>
                <a:lnTo>
                  <a:pt x="136116" y="37429"/>
                </a:lnTo>
                <a:lnTo>
                  <a:pt x="159567" y="49171"/>
                </a:lnTo>
                <a:lnTo>
                  <a:pt x="173796" y="68108"/>
                </a:lnTo>
                <a:lnTo>
                  <a:pt x="178587" y="93726"/>
                </a:lnTo>
                <a:lnTo>
                  <a:pt x="173796" y="119336"/>
                </a:lnTo>
                <a:lnTo>
                  <a:pt x="159567" y="138247"/>
                </a:lnTo>
                <a:lnTo>
                  <a:pt x="136116" y="149959"/>
                </a:lnTo>
                <a:lnTo>
                  <a:pt x="103657" y="153974"/>
                </a:lnTo>
                <a:lnTo>
                  <a:pt x="193450" y="153974"/>
                </a:lnTo>
                <a:lnTo>
                  <a:pt x="209219" y="132989"/>
                </a:lnTo>
                <a:lnTo>
                  <a:pt x="216903" y="93726"/>
                </a:lnTo>
                <a:lnTo>
                  <a:pt x="209219" y="54467"/>
                </a:lnTo>
                <a:lnTo>
                  <a:pt x="193397" y="33401"/>
                </a:lnTo>
                <a:close/>
              </a:path>
            </a:pathLst>
          </a:custGeom>
          <a:solidFill>
            <a:srgbClr val="616061"/>
          </a:solidFill>
        </p:spPr>
        <p:txBody>
          <a:bodyPr wrap="square" lIns="0" tIns="0" rIns="0" bIns="0" rtlCol="0"/>
          <a:lstStyle/>
          <a:p>
            <a:endParaRPr sz="1097"/>
          </a:p>
        </p:txBody>
      </p:sp>
      <p:sp>
        <p:nvSpPr>
          <p:cNvPr id="17" name="object 17"/>
          <p:cNvSpPr/>
          <p:nvPr/>
        </p:nvSpPr>
        <p:spPr>
          <a:xfrm>
            <a:off x="8344408" y="5345041"/>
            <a:ext cx="174129" cy="167938"/>
          </a:xfrm>
          <a:custGeom>
            <a:avLst/>
            <a:gdLst/>
            <a:ahLst/>
            <a:cxnLst/>
            <a:rect l="l" t="t" r="r" b="b"/>
            <a:pathLst>
              <a:path w="285750" h="275590">
                <a:moveTo>
                  <a:pt x="143256" y="0"/>
                </a:moveTo>
                <a:lnTo>
                  <a:pt x="96648" y="6735"/>
                </a:lnTo>
                <a:lnTo>
                  <a:pt x="57157" y="25705"/>
                </a:lnTo>
                <a:lnTo>
                  <a:pt x="26644" y="55050"/>
                </a:lnTo>
                <a:lnTo>
                  <a:pt x="6971" y="92914"/>
                </a:lnTo>
                <a:lnTo>
                  <a:pt x="0" y="137439"/>
                </a:lnTo>
                <a:lnTo>
                  <a:pt x="6971" y="181973"/>
                </a:lnTo>
                <a:lnTo>
                  <a:pt x="26644" y="219859"/>
                </a:lnTo>
                <a:lnTo>
                  <a:pt x="57157" y="249231"/>
                </a:lnTo>
                <a:lnTo>
                  <a:pt x="96648" y="268222"/>
                </a:lnTo>
                <a:lnTo>
                  <a:pt x="143256" y="274967"/>
                </a:lnTo>
                <a:lnTo>
                  <a:pt x="189486" y="268266"/>
                </a:lnTo>
                <a:lnTo>
                  <a:pt x="228739" y="249362"/>
                </a:lnTo>
                <a:lnTo>
                  <a:pt x="237638" y="240779"/>
                </a:lnTo>
                <a:lnTo>
                  <a:pt x="143256" y="240779"/>
                </a:lnTo>
                <a:lnTo>
                  <a:pt x="101415" y="233003"/>
                </a:lnTo>
                <a:lnTo>
                  <a:pt x="68183" y="211431"/>
                </a:lnTo>
                <a:lnTo>
                  <a:pt x="46261" y="178698"/>
                </a:lnTo>
                <a:lnTo>
                  <a:pt x="38354" y="137439"/>
                </a:lnTo>
                <a:lnTo>
                  <a:pt x="46261" y="96208"/>
                </a:lnTo>
                <a:lnTo>
                  <a:pt x="68183" y="63499"/>
                </a:lnTo>
                <a:lnTo>
                  <a:pt x="101415" y="41945"/>
                </a:lnTo>
                <a:lnTo>
                  <a:pt x="143256" y="34175"/>
                </a:lnTo>
                <a:lnTo>
                  <a:pt x="237626" y="34175"/>
                </a:lnTo>
                <a:lnTo>
                  <a:pt x="228739" y="25606"/>
                </a:lnTo>
                <a:lnTo>
                  <a:pt x="189486" y="6702"/>
                </a:lnTo>
                <a:lnTo>
                  <a:pt x="143256" y="0"/>
                </a:lnTo>
                <a:close/>
              </a:path>
              <a:path w="285750" h="275590">
                <a:moveTo>
                  <a:pt x="237626" y="34175"/>
                </a:moveTo>
                <a:lnTo>
                  <a:pt x="143256" y="34175"/>
                </a:lnTo>
                <a:lnTo>
                  <a:pt x="184610" y="41945"/>
                </a:lnTo>
                <a:lnTo>
                  <a:pt x="217603" y="63499"/>
                </a:lnTo>
                <a:lnTo>
                  <a:pt x="239444" y="96208"/>
                </a:lnTo>
                <a:lnTo>
                  <a:pt x="247345" y="137439"/>
                </a:lnTo>
                <a:lnTo>
                  <a:pt x="239444" y="178698"/>
                </a:lnTo>
                <a:lnTo>
                  <a:pt x="217603" y="211431"/>
                </a:lnTo>
                <a:lnTo>
                  <a:pt x="184610" y="233003"/>
                </a:lnTo>
                <a:lnTo>
                  <a:pt x="143256" y="240779"/>
                </a:lnTo>
                <a:lnTo>
                  <a:pt x="237638" y="240779"/>
                </a:lnTo>
                <a:lnTo>
                  <a:pt x="259121" y="220057"/>
                </a:lnTo>
                <a:lnTo>
                  <a:pt x="278739" y="182149"/>
                </a:lnTo>
                <a:lnTo>
                  <a:pt x="285699" y="137439"/>
                </a:lnTo>
                <a:lnTo>
                  <a:pt x="278739" y="92782"/>
                </a:lnTo>
                <a:lnTo>
                  <a:pt x="259121" y="54902"/>
                </a:lnTo>
                <a:lnTo>
                  <a:pt x="237626" y="34175"/>
                </a:lnTo>
                <a:close/>
              </a:path>
            </a:pathLst>
          </a:custGeom>
          <a:solidFill>
            <a:srgbClr val="616061"/>
          </a:solidFill>
        </p:spPr>
        <p:txBody>
          <a:bodyPr wrap="square" lIns="0" tIns="0" rIns="0" bIns="0" rtlCol="0"/>
          <a:lstStyle/>
          <a:p>
            <a:endParaRPr sz="1097"/>
          </a:p>
        </p:txBody>
      </p:sp>
      <p:sp>
        <p:nvSpPr>
          <p:cNvPr id="18" name="object 18"/>
          <p:cNvSpPr/>
          <p:nvPr/>
        </p:nvSpPr>
        <p:spPr>
          <a:xfrm>
            <a:off x="8547834" y="5345044"/>
            <a:ext cx="314206" cy="167938"/>
          </a:xfrm>
          <a:custGeom>
            <a:avLst/>
            <a:gdLst/>
            <a:ahLst/>
            <a:cxnLst/>
            <a:rect l="l" t="t" r="r" b="b"/>
            <a:pathLst>
              <a:path w="515619" h="275590">
                <a:moveTo>
                  <a:pt x="244551" y="41795"/>
                </a:moveTo>
                <a:lnTo>
                  <a:pt x="224078" y="23622"/>
                </a:lnTo>
                <a:lnTo>
                  <a:pt x="199859" y="10553"/>
                </a:lnTo>
                <a:lnTo>
                  <a:pt x="172453" y="2654"/>
                </a:lnTo>
                <a:lnTo>
                  <a:pt x="142417" y="0"/>
                </a:lnTo>
                <a:lnTo>
                  <a:pt x="96202" y="6667"/>
                </a:lnTo>
                <a:lnTo>
                  <a:pt x="56959" y="25488"/>
                </a:lnTo>
                <a:lnTo>
                  <a:pt x="26568" y="54724"/>
                </a:lnTo>
                <a:lnTo>
                  <a:pt x="6959" y="92621"/>
                </a:lnTo>
                <a:lnTo>
                  <a:pt x="0" y="137439"/>
                </a:lnTo>
                <a:lnTo>
                  <a:pt x="6946" y="182270"/>
                </a:lnTo>
                <a:lnTo>
                  <a:pt x="26555" y="220192"/>
                </a:lnTo>
                <a:lnTo>
                  <a:pt x="56883" y="249453"/>
                </a:lnTo>
                <a:lnTo>
                  <a:pt x="96012" y="268300"/>
                </a:lnTo>
                <a:lnTo>
                  <a:pt x="142062" y="274967"/>
                </a:lnTo>
                <a:lnTo>
                  <a:pt x="172300" y="272249"/>
                </a:lnTo>
                <a:lnTo>
                  <a:pt x="199821" y="264210"/>
                </a:lnTo>
                <a:lnTo>
                  <a:pt x="224078" y="250977"/>
                </a:lnTo>
                <a:lnTo>
                  <a:pt x="244551" y="232702"/>
                </a:lnTo>
                <a:lnTo>
                  <a:pt x="219646" y="208521"/>
                </a:lnTo>
                <a:lnTo>
                  <a:pt x="203225" y="222770"/>
                </a:lnTo>
                <a:lnTo>
                  <a:pt x="185102" y="232841"/>
                </a:lnTo>
                <a:lnTo>
                  <a:pt x="165341" y="238810"/>
                </a:lnTo>
                <a:lnTo>
                  <a:pt x="143979" y="240779"/>
                </a:lnTo>
                <a:lnTo>
                  <a:pt x="101866" y="233006"/>
                </a:lnTo>
                <a:lnTo>
                  <a:pt x="68402" y="211429"/>
                </a:lnTo>
                <a:lnTo>
                  <a:pt x="46316" y="178701"/>
                </a:lnTo>
                <a:lnTo>
                  <a:pt x="38354" y="137439"/>
                </a:lnTo>
                <a:lnTo>
                  <a:pt x="46316" y="96202"/>
                </a:lnTo>
                <a:lnTo>
                  <a:pt x="68402" y="63500"/>
                </a:lnTo>
                <a:lnTo>
                  <a:pt x="101866" y="41948"/>
                </a:lnTo>
                <a:lnTo>
                  <a:pt x="143979" y="34175"/>
                </a:lnTo>
                <a:lnTo>
                  <a:pt x="165341" y="36080"/>
                </a:lnTo>
                <a:lnTo>
                  <a:pt x="185102" y="41897"/>
                </a:lnTo>
                <a:lnTo>
                  <a:pt x="203225" y="51816"/>
                </a:lnTo>
                <a:lnTo>
                  <a:pt x="219646" y="66014"/>
                </a:lnTo>
                <a:lnTo>
                  <a:pt x="244551" y="41795"/>
                </a:lnTo>
                <a:close/>
              </a:path>
              <a:path w="515619" h="275590">
                <a:moveTo>
                  <a:pt x="515010" y="41795"/>
                </a:moveTo>
                <a:lnTo>
                  <a:pt x="494538" y="23622"/>
                </a:lnTo>
                <a:lnTo>
                  <a:pt x="470293" y="10553"/>
                </a:lnTo>
                <a:lnTo>
                  <a:pt x="442887" y="2654"/>
                </a:lnTo>
                <a:lnTo>
                  <a:pt x="412864" y="0"/>
                </a:lnTo>
                <a:lnTo>
                  <a:pt x="366649" y="6667"/>
                </a:lnTo>
                <a:lnTo>
                  <a:pt x="327393" y="25488"/>
                </a:lnTo>
                <a:lnTo>
                  <a:pt x="297014" y="54724"/>
                </a:lnTo>
                <a:lnTo>
                  <a:pt x="277393" y="92621"/>
                </a:lnTo>
                <a:lnTo>
                  <a:pt x="270433" y="137439"/>
                </a:lnTo>
                <a:lnTo>
                  <a:pt x="277393" y="182270"/>
                </a:lnTo>
                <a:lnTo>
                  <a:pt x="296989" y="220192"/>
                </a:lnTo>
                <a:lnTo>
                  <a:pt x="327329" y="249453"/>
                </a:lnTo>
                <a:lnTo>
                  <a:pt x="366483" y="268300"/>
                </a:lnTo>
                <a:lnTo>
                  <a:pt x="412546" y="274967"/>
                </a:lnTo>
                <a:lnTo>
                  <a:pt x="442747" y="272249"/>
                </a:lnTo>
                <a:lnTo>
                  <a:pt x="470255" y="264210"/>
                </a:lnTo>
                <a:lnTo>
                  <a:pt x="494525" y="250977"/>
                </a:lnTo>
                <a:lnTo>
                  <a:pt x="515010" y="232702"/>
                </a:lnTo>
                <a:lnTo>
                  <a:pt x="490118" y="208521"/>
                </a:lnTo>
                <a:lnTo>
                  <a:pt x="473684" y="222770"/>
                </a:lnTo>
                <a:lnTo>
                  <a:pt x="455561" y="232841"/>
                </a:lnTo>
                <a:lnTo>
                  <a:pt x="435800" y="238810"/>
                </a:lnTo>
                <a:lnTo>
                  <a:pt x="414413" y="240779"/>
                </a:lnTo>
                <a:lnTo>
                  <a:pt x="372287" y="233006"/>
                </a:lnTo>
                <a:lnTo>
                  <a:pt x="338823" y="211429"/>
                </a:lnTo>
                <a:lnTo>
                  <a:pt x="316750" y="178701"/>
                </a:lnTo>
                <a:lnTo>
                  <a:pt x="308787" y="137439"/>
                </a:lnTo>
                <a:lnTo>
                  <a:pt x="316750" y="96202"/>
                </a:lnTo>
                <a:lnTo>
                  <a:pt x="338823" y="63500"/>
                </a:lnTo>
                <a:lnTo>
                  <a:pt x="372287" y="41948"/>
                </a:lnTo>
                <a:lnTo>
                  <a:pt x="414413" y="34175"/>
                </a:lnTo>
                <a:lnTo>
                  <a:pt x="435800" y="36080"/>
                </a:lnTo>
                <a:lnTo>
                  <a:pt x="455561" y="41897"/>
                </a:lnTo>
                <a:lnTo>
                  <a:pt x="473684" y="51816"/>
                </a:lnTo>
                <a:lnTo>
                  <a:pt x="490118" y="66014"/>
                </a:lnTo>
                <a:lnTo>
                  <a:pt x="515010" y="41795"/>
                </a:lnTo>
                <a:close/>
              </a:path>
            </a:pathLst>
          </a:custGeom>
          <a:solidFill>
            <a:srgbClr val="616061"/>
          </a:solidFill>
        </p:spPr>
        <p:txBody>
          <a:bodyPr wrap="square" lIns="0" tIns="0" rIns="0" bIns="0" rtlCol="0"/>
          <a:lstStyle/>
          <a:p>
            <a:endParaRPr sz="1097"/>
          </a:p>
        </p:txBody>
      </p:sp>
      <p:sp>
        <p:nvSpPr>
          <p:cNvPr id="19" name="object 19"/>
          <p:cNvSpPr/>
          <p:nvPr/>
        </p:nvSpPr>
        <p:spPr>
          <a:xfrm>
            <a:off x="8903317" y="5346896"/>
            <a:ext cx="141625" cy="164068"/>
          </a:xfrm>
          <a:custGeom>
            <a:avLst/>
            <a:gdLst/>
            <a:ahLst/>
            <a:cxnLst/>
            <a:rect l="l" t="t" r="r" b="b"/>
            <a:pathLst>
              <a:path w="232409" h="269240">
                <a:moveTo>
                  <a:pt x="232333" y="0"/>
                </a:moveTo>
                <a:lnTo>
                  <a:pt x="197040" y="0"/>
                </a:lnTo>
                <a:lnTo>
                  <a:pt x="38036" y="207352"/>
                </a:lnTo>
                <a:lnTo>
                  <a:pt x="38036" y="0"/>
                </a:lnTo>
                <a:lnTo>
                  <a:pt x="0" y="0"/>
                </a:lnTo>
                <a:lnTo>
                  <a:pt x="0" y="268833"/>
                </a:lnTo>
                <a:lnTo>
                  <a:pt x="35344" y="268833"/>
                </a:lnTo>
                <a:lnTo>
                  <a:pt x="194703" y="61899"/>
                </a:lnTo>
                <a:lnTo>
                  <a:pt x="194703" y="268833"/>
                </a:lnTo>
                <a:lnTo>
                  <a:pt x="232333" y="268833"/>
                </a:lnTo>
                <a:lnTo>
                  <a:pt x="232333" y="0"/>
                </a:lnTo>
                <a:close/>
              </a:path>
            </a:pathLst>
          </a:custGeom>
          <a:solidFill>
            <a:srgbClr val="616061"/>
          </a:solidFill>
        </p:spPr>
        <p:txBody>
          <a:bodyPr wrap="square" lIns="0" tIns="0" rIns="0" bIns="0" rtlCol="0"/>
          <a:lstStyle/>
          <a:p>
            <a:endParaRPr sz="1097"/>
          </a:p>
        </p:txBody>
      </p:sp>
      <p:sp>
        <p:nvSpPr>
          <p:cNvPr id="20" name="object 20"/>
          <p:cNvSpPr/>
          <p:nvPr/>
        </p:nvSpPr>
        <p:spPr>
          <a:xfrm>
            <a:off x="9086853" y="5346896"/>
            <a:ext cx="141625" cy="164068"/>
          </a:xfrm>
          <a:custGeom>
            <a:avLst/>
            <a:gdLst/>
            <a:ahLst/>
            <a:cxnLst/>
            <a:rect l="l" t="t" r="r" b="b"/>
            <a:pathLst>
              <a:path w="232409" h="269240">
                <a:moveTo>
                  <a:pt x="232359" y="0"/>
                </a:moveTo>
                <a:lnTo>
                  <a:pt x="196977" y="0"/>
                </a:lnTo>
                <a:lnTo>
                  <a:pt x="37998" y="207352"/>
                </a:lnTo>
                <a:lnTo>
                  <a:pt x="37998" y="0"/>
                </a:lnTo>
                <a:lnTo>
                  <a:pt x="0" y="0"/>
                </a:lnTo>
                <a:lnTo>
                  <a:pt x="0" y="268833"/>
                </a:lnTo>
                <a:lnTo>
                  <a:pt x="35306" y="268833"/>
                </a:lnTo>
                <a:lnTo>
                  <a:pt x="194678" y="61899"/>
                </a:lnTo>
                <a:lnTo>
                  <a:pt x="194678" y="268833"/>
                </a:lnTo>
                <a:lnTo>
                  <a:pt x="232359" y="268833"/>
                </a:lnTo>
                <a:lnTo>
                  <a:pt x="232359" y="0"/>
                </a:lnTo>
                <a:close/>
              </a:path>
            </a:pathLst>
          </a:custGeom>
          <a:solidFill>
            <a:srgbClr val="616061"/>
          </a:solidFill>
        </p:spPr>
        <p:txBody>
          <a:bodyPr wrap="square" lIns="0" tIns="0" rIns="0" bIns="0" rtlCol="0"/>
          <a:lstStyle/>
          <a:p>
            <a:endParaRPr sz="1097"/>
          </a:p>
        </p:txBody>
      </p:sp>
      <p:sp>
        <p:nvSpPr>
          <p:cNvPr id="22" name="object 22"/>
          <p:cNvSpPr/>
          <p:nvPr/>
        </p:nvSpPr>
        <p:spPr>
          <a:xfrm>
            <a:off x="9101038" y="5058367"/>
            <a:ext cx="116473" cy="17413"/>
          </a:xfrm>
          <a:custGeom>
            <a:avLst/>
            <a:gdLst/>
            <a:ahLst/>
            <a:cxnLst/>
            <a:rect l="l" t="t" r="r" b="b"/>
            <a:pathLst>
              <a:path w="191134" h="28575">
                <a:moveTo>
                  <a:pt x="190601" y="0"/>
                </a:moveTo>
                <a:lnTo>
                  <a:pt x="0" y="0"/>
                </a:lnTo>
                <a:lnTo>
                  <a:pt x="0" y="28359"/>
                </a:lnTo>
                <a:lnTo>
                  <a:pt x="190601" y="28359"/>
                </a:lnTo>
                <a:lnTo>
                  <a:pt x="190601" y="0"/>
                </a:lnTo>
                <a:close/>
              </a:path>
            </a:pathLst>
          </a:custGeom>
          <a:solidFill>
            <a:srgbClr val="616061"/>
          </a:solidFill>
        </p:spPr>
        <p:txBody>
          <a:bodyPr wrap="square" lIns="0" tIns="0" rIns="0" bIns="0" rtlCol="0"/>
          <a:lstStyle/>
          <a:p>
            <a:endParaRPr sz="1097"/>
          </a:p>
        </p:txBody>
      </p:sp>
      <p:sp>
        <p:nvSpPr>
          <p:cNvPr id="24" name="object 24"/>
          <p:cNvSpPr txBox="1"/>
          <p:nvPr/>
        </p:nvSpPr>
        <p:spPr>
          <a:xfrm>
            <a:off x="781745" y="5188143"/>
            <a:ext cx="1256050" cy="287229"/>
          </a:xfrm>
          <a:prstGeom prst="rect">
            <a:avLst/>
          </a:prstGeom>
        </p:spPr>
        <p:txBody>
          <a:bodyPr vert="horz" wrap="square" lIns="0" tIns="10448" rIns="0" bIns="0" rtlCol="0">
            <a:spAutoFit/>
          </a:bodyPr>
          <a:lstStyle/>
          <a:p>
            <a:pPr marL="7739">
              <a:spcBef>
                <a:spcPts val="82"/>
              </a:spcBef>
            </a:pPr>
            <a:r>
              <a:rPr lang="ru-RU" sz="1280" spc="-9" dirty="0" smtClean="0">
                <a:solidFill>
                  <a:srgbClr val="616061"/>
                </a:solidFill>
                <a:cs typeface="Montserrat"/>
              </a:rPr>
              <a:t>март</a:t>
            </a:r>
            <a:r>
              <a:rPr sz="1280" spc="-9" dirty="0" smtClean="0">
                <a:solidFill>
                  <a:srgbClr val="616061"/>
                </a:solidFill>
                <a:cs typeface="Montserrat"/>
              </a:rPr>
              <a:t>,</a:t>
            </a:r>
            <a:r>
              <a:rPr sz="1280" spc="-40" dirty="0" smtClean="0">
                <a:solidFill>
                  <a:srgbClr val="616061"/>
                </a:solidFill>
                <a:cs typeface="Montserrat"/>
              </a:rPr>
              <a:t> </a:t>
            </a:r>
            <a:r>
              <a:rPr sz="1798" b="1" spc="12" dirty="0" smtClean="0">
                <a:solidFill>
                  <a:srgbClr val="616061"/>
                </a:solidFill>
                <a:cs typeface="Montserrat-SemiBold"/>
              </a:rPr>
              <a:t>202</a:t>
            </a:r>
            <a:r>
              <a:rPr lang="ru-RU" sz="1798" b="1" spc="12" dirty="0" smtClean="0">
                <a:solidFill>
                  <a:srgbClr val="616061"/>
                </a:solidFill>
                <a:cs typeface="Montserrat-SemiBold"/>
              </a:rPr>
              <a:t>4</a:t>
            </a:r>
            <a:endParaRPr sz="1798" dirty="0">
              <a:cs typeface="Montserrat-SemiBold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0" y="1060847"/>
            <a:ext cx="5835253" cy="2122817"/>
          </a:xfrm>
          <a:prstGeom prst="rect">
            <a:avLst/>
          </a:prstGeom>
        </p:spPr>
        <p:txBody>
          <a:bodyPr vert="horz" wrap="square" lIns="0" tIns="44887" rIns="0" bIns="0" rtlCol="0">
            <a:spAutoFit/>
          </a:bodyPr>
          <a:lstStyle/>
          <a:p>
            <a:pPr marL="7739" marR="3096" algn="ctr">
              <a:lnSpc>
                <a:spcPts val="2681"/>
              </a:lnSpc>
              <a:spcBef>
                <a:spcPts val="353"/>
              </a:spcBef>
              <a:tabLst>
                <a:tab pos="649695" algn="l"/>
                <a:tab pos="1783467" algn="l"/>
                <a:tab pos="1890266" algn="l"/>
                <a:tab pos="2716411" algn="l"/>
              </a:tabLst>
            </a:pPr>
            <a:r>
              <a:rPr lang="ru-RU" sz="2438" dirty="0">
                <a:solidFill>
                  <a:srgbClr val="616061"/>
                </a:solidFill>
                <a:cs typeface="Montserrat-Medium"/>
              </a:rPr>
              <a:t>Финансовое обеспечение предупредительных мер </a:t>
            </a:r>
            <a:br>
              <a:rPr lang="ru-RU" sz="2438" dirty="0">
                <a:solidFill>
                  <a:srgbClr val="616061"/>
                </a:solidFill>
                <a:cs typeface="Montserrat-Medium"/>
              </a:rPr>
            </a:br>
            <a:r>
              <a:rPr lang="ru-RU" sz="2438" dirty="0">
                <a:solidFill>
                  <a:srgbClr val="616061"/>
                </a:solidFill>
                <a:cs typeface="Montserrat-Medium"/>
              </a:rPr>
              <a:t>по сокращению </a:t>
            </a:r>
            <a:br>
              <a:rPr lang="ru-RU" sz="2438" dirty="0">
                <a:solidFill>
                  <a:srgbClr val="616061"/>
                </a:solidFill>
                <a:cs typeface="Montserrat-Medium"/>
              </a:rPr>
            </a:br>
            <a:r>
              <a:rPr lang="ru-RU" sz="2438" dirty="0">
                <a:solidFill>
                  <a:srgbClr val="616061"/>
                </a:solidFill>
                <a:cs typeface="Montserrat-Medium"/>
              </a:rPr>
              <a:t>производственного травматизма</a:t>
            </a:r>
            <a:br>
              <a:rPr lang="ru-RU" sz="2438" dirty="0">
                <a:solidFill>
                  <a:srgbClr val="616061"/>
                </a:solidFill>
                <a:cs typeface="Montserrat-Medium"/>
              </a:rPr>
            </a:br>
            <a:r>
              <a:rPr lang="ru-RU" sz="2438" dirty="0">
                <a:solidFill>
                  <a:srgbClr val="616061"/>
                </a:solidFill>
                <a:cs typeface="Montserrat-Medium"/>
              </a:rPr>
              <a:t>и профессиональных заболеваний работников</a:t>
            </a:r>
          </a:p>
        </p:txBody>
      </p:sp>
      <p:pic>
        <p:nvPicPr>
          <p:cNvPr id="29" name="Picture 28">
            <a:extLst>
              <a:ext uri="{FF2B5EF4-FFF2-40B4-BE49-F238E27FC236}">
                <a16:creationId xmlns="" xmlns:a16="http://schemas.microsoft.com/office/drawing/2014/main" id="{8B189839-F567-C141-85A7-3182C767F6F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9516" y="2979133"/>
            <a:ext cx="3578963" cy="2551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258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40">
            <a:extLst>
              <a:ext uri="{FF2B5EF4-FFF2-40B4-BE49-F238E27FC236}">
                <a16:creationId xmlns="" xmlns:a16="http://schemas.microsoft.com/office/drawing/2014/main" id="{FEE2B23C-0F4A-E14D-B045-99691AF2B560}"/>
              </a:ext>
            </a:extLst>
          </p:cNvPr>
          <p:cNvGrpSpPr/>
          <p:nvPr/>
        </p:nvGrpSpPr>
        <p:grpSpPr>
          <a:xfrm>
            <a:off x="177962" y="192831"/>
            <a:ext cx="787280" cy="939488"/>
            <a:chOff x="634994" y="480009"/>
            <a:chExt cx="914452" cy="1075526"/>
          </a:xfrm>
        </p:grpSpPr>
        <p:pic>
          <p:nvPicPr>
            <p:cNvPr id="17" name="object 5">
              <a:extLst>
                <a:ext uri="{FF2B5EF4-FFF2-40B4-BE49-F238E27FC236}">
                  <a16:creationId xmlns="" xmlns:a16="http://schemas.microsoft.com/office/drawing/2014/main" id="{3C1635DE-3ACA-3444-B6CF-A7A11997A324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37218" y="1352696"/>
              <a:ext cx="163266" cy="78676"/>
            </a:xfrm>
            <a:prstGeom prst="rect">
              <a:avLst/>
            </a:prstGeom>
          </p:spPr>
        </p:pic>
        <p:pic>
          <p:nvPicPr>
            <p:cNvPr id="18" name="object 6">
              <a:extLst>
                <a:ext uri="{FF2B5EF4-FFF2-40B4-BE49-F238E27FC236}">
                  <a16:creationId xmlns="" xmlns:a16="http://schemas.microsoft.com/office/drawing/2014/main" id="{E186C12B-87BC-7246-9C93-4D8982F295D9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22641" y="1353580"/>
              <a:ext cx="341118" cy="89957"/>
            </a:xfrm>
            <a:prstGeom prst="rect">
              <a:avLst/>
            </a:prstGeom>
          </p:spPr>
        </p:pic>
        <p:sp>
          <p:nvSpPr>
            <p:cNvPr id="19" name="object 7">
              <a:extLst>
                <a:ext uri="{FF2B5EF4-FFF2-40B4-BE49-F238E27FC236}">
                  <a16:creationId xmlns="" xmlns:a16="http://schemas.microsoft.com/office/drawing/2014/main" id="{032E5027-2433-EB45-B6E6-3B92793393CC}"/>
                </a:ext>
              </a:extLst>
            </p:cNvPr>
            <p:cNvSpPr/>
            <p:nvPr/>
          </p:nvSpPr>
          <p:spPr>
            <a:xfrm>
              <a:off x="1192096" y="13535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69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69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0" name="object 8">
              <a:extLst>
                <a:ext uri="{FF2B5EF4-FFF2-40B4-BE49-F238E27FC236}">
                  <a16:creationId xmlns="" xmlns:a16="http://schemas.microsoft.com/office/drawing/2014/main" id="{7A50A98C-023B-5544-9D04-890D4761F5E5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274796" y="1353580"/>
              <a:ext cx="66154" cy="76911"/>
            </a:xfrm>
            <a:prstGeom prst="rect">
              <a:avLst/>
            </a:prstGeom>
          </p:spPr>
        </p:pic>
        <p:pic>
          <p:nvPicPr>
            <p:cNvPr id="21" name="object 9">
              <a:extLst>
                <a:ext uri="{FF2B5EF4-FFF2-40B4-BE49-F238E27FC236}">
                  <a16:creationId xmlns="" xmlns:a16="http://schemas.microsoft.com/office/drawing/2014/main" id="{70EABF96-BDF2-5E4C-8DA4-C46599FF1EF7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369272" y="1353577"/>
              <a:ext cx="85153" cy="76923"/>
            </a:xfrm>
            <a:prstGeom prst="rect">
              <a:avLst/>
            </a:prstGeom>
          </p:spPr>
        </p:pic>
        <p:sp>
          <p:nvSpPr>
            <p:cNvPr id="22" name="object 10">
              <a:extLst>
                <a:ext uri="{FF2B5EF4-FFF2-40B4-BE49-F238E27FC236}">
                  <a16:creationId xmlns="" xmlns:a16="http://schemas.microsoft.com/office/drawing/2014/main" id="{D79E288B-D5E2-6041-B515-C53138B20834}"/>
                </a:ext>
              </a:extLst>
            </p:cNvPr>
            <p:cNvSpPr/>
            <p:nvPr/>
          </p:nvSpPr>
          <p:spPr>
            <a:xfrm>
              <a:off x="1482771" y="1353580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69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3" name="object 11">
              <a:extLst>
                <a:ext uri="{FF2B5EF4-FFF2-40B4-BE49-F238E27FC236}">
                  <a16:creationId xmlns="" xmlns:a16="http://schemas.microsoft.com/office/drawing/2014/main" id="{3EA55FC9-49BF-9649-B554-DB0BA07059FD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34994" y="1464464"/>
              <a:ext cx="188554" cy="82626"/>
            </a:xfrm>
            <a:prstGeom prst="rect">
              <a:avLst/>
            </a:prstGeom>
          </p:spPr>
        </p:pic>
        <p:pic>
          <p:nvPicPr>
            <p:cNvPr id="24" name="object 12">
              <a:extLst>
                <a:ext uri="{FF2B5EF4-FFF2-40B4-BE49-F238E27FC236}">
                  <a16:creationId xmlns="" xmlns:a16="http://schemas.microsoft.com/office/drawing/2014/main" id="{361E00FA-8DE8-6C45-8EF4-C0494204D072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45724" y="1467309"/>
              <a:ext cx="164275" cy="88226"/>
            </a:xfrm>
            <a:prstGeom prst="rect">
              <a:avLst/>
            </a:prstGeom>
          </p:spPr>
        </p:pic>
        <p:pic>
          <p:nvPicPr>
            <p:cNvPr id="25" name="object 13">
              <a:extLst>
                <a:ext uri="{FF2B5EF4-FFF2-40B4-BE49-F238E27FC236}">
                  <a16:creationId xmlns="" xmlns:a16="http://schemas.microsoft.com/office/drawing/2014/main" id="{BB443951-6FE8-E247-B5B9-FE7B385CDDEC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057757" y="1466442"/>
              <a:ext cx="319289" cy="78663"/>
            </a:xfrm>
            <a:prstGeom prst="rect">
              <a:avLst/>
            </a:prstGeom>
          </p:spPr>
        </p:pic>
        <p:pic>
          <p:nvPicPr>
            <p:cNvPr id="26" name="object 14">
              <a:extLst>
                <a:ext uri="{FF2B5EF4-FFF2-40B4-BE49-F238E27FC236}">
                  <a16:creationId xmlns="" xmlns:a16="http://schemas.microsoft.com/office/drawing/2014/main" id="{3743B841-5E81-3446-A1CA-C8E1E56C8F4C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396605" y="1467312"/>
              <a:ext cx="66471" cy="76911"/>
            </a:xfrm>
            <a:prstGeom prst="rect">
              <a:avLst/>
            </a:prstGeom>
          </p:spPr>
        </p:pic>
        <p:pic>
          <p:nvPicPr>
            <p:cNvPr id="27" name="object 15">
              <a:extLst>
                <a:ext uri="{FF2B5EF4-FFF2-40B4-BE49-F238E27FC236}">
                  <a16:creationId xmlns="" xmlns:a16="http://schemas.microsoft.com/office/drawing/2014/main" id="{9C486396-18B6-7B4F-A00A-9A37847AC9FD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482771" y="1467312"/>
              <a:ext cx="66471" cy="76911"/>
            </a:xfrm>
            <a:prstGeom prst="rect">
              <a:avLst/>
            </a:prstGeom>
          </p:spPr>
        </p:pic>
        <p:sp>
          <p:nvSpPr>
            <p:cNvPr id="28" name="object 16">
              <a:extLst>
                <a:ext uri="{FF2B5EF4-FFF2-40B4-BE49-F238E27FC236}">
                  <a16:creationId xmlns="" xmlns:a16="http://schemas.microsoft.com/office/drawing/2014/main" id="{3A4550FC-9534-AB46-8C15-F6BF1CB0DD73}"/>
                </a:ext>
              </a:extLst>
            </p:cNvPr>
            <p:cNvSpPr/>
            <p:nvPr/>
          </p:nvSpPr>
          <p:spPr>
            <a:xfrm>
              <a:off x="1489430" y="1331849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5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9" name="object 17">
              <a:extLst>
                <a:ext uri="{FF2B5EF4-FFF2-40B4-BE49-F238E27FC236}">
                  <a16:creationId xmlns="" xmlns:a16="http://schemas.microsoft.com/office/drawing/2014/main" id="{812A9633-9586-A64D-9761-4528FA32B53D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644093" y="480009"/>
              <a:ext cx="895848" cy="769188"/>
            </a:xfrm>
            <a:prstGeom prst="rect">
              <a:avLst/>
            </a:prstGeom>
          </p:spPr>
        </p:pic>
      </p:grpSp>
      <p:sp>
        <p:nvSpPr>
          <p:cNvPr id="30" name="Заголовок 9">
            <a:extLst>
              <a:ext uri="{FF2B5EF4-FFF2-40B4-BE49-F238E27FC236}">
                <a16:creationId xmlns="" xmlns:a16="http://schemas.microsoft.com/office/drawing/2014/main" id="{732DC337-62A6-4A9A-9971-B6488AB9351D}"/>
              </a:ext>
            </a:extLst>
          </p:cNvPr>
          <p:cNvSpPr txBox="1">
            <a:spLocks/>
          </p:cNvSpPr>
          <p:nvPr/>
        </p:nvSpPr>
        <p:spPr>
          <a:xfrm>
            <a:off x="668895" y="721453"/>
            <a:ext cx="8640960" cy="59310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2" indent="361950" algn="just">
              <a:buClr>
                <a:schemeClr val="hlink"/>
              </a:buClr>
              <a:buSzPct val="110000"/>
              <a:defRPr/>
            </a:pPr>
            <a:endParaRPr lang="ru-RU" altLang="ru-RU" sz="1600" b="1" dirty="0">
              <a:solidFill>
                <a:srgbClr val="594F8C"/>
              </a:solidFill>
              <a:cs typeface="Arial" panose="020B0604020202020204" pitchFamily="34" charset="0"/>
            </a:endParaRPr>
          </a:p>
          <a:p>
            <a:pPr marL="0" lvl="2" indent="361950" algn="just">
              <a:buClr>
                <a:schemeClr val="hlink"/>
              </a:buClr>
              <a:buSzPct val="110000"/>
              <a:defRPr/>
            </a:pPr>
            <a:r>
              <a:rPr lang="ru-RU" altLang="ru-RU" sz="1600" b="1" dirty="0">
                <a:solidFill>
                  <a:srgbClr val="594F8C"/>
                </a:solidFill>
                <a:cs typeface="Arial" panose="020B0604020202020204" pitchFamily="34" charset="0"/>
              </a:rPr>
              <a:t>Заявление с прилагаемыми к нему документами (копиями документов) представляется страхователем либо лицом, представляющим его </a:t>
            </a:r>
            <a:r>
              <a:rPr lang="ru-RU" altLang="ru-RU" sz="1600" b="1" dirty="0" smtClean="0">
                <a:solidFill>
                  <a:srgbClr val="594F8C"/>
                </a:solidFill>
                <a:cs typeface="Arial" panose="020B0604020202020204" pitchFamily="34" charset="0"/>
              </a:rPr>
              <a:t>интересы (в данном случае предоставляется доверенность на право предоставления интересов ЮЛ в ОСФР по Самарской области), </a:t>
            </a:r>
            <a:r>
              <a:rPr lang="ru-RU" altLang="ru-RU" sz="1600" b="1" dirty="0">
                <a:solidFill>
                  <a:srgbClr val="594F8C"/>
                </a:solidFill>
                <a:cs typeface="Arial" panose="020B0604020202020204" pitchFamily="34" charset="0"/>
              </a:rPr>
              <a:t>на бумажном носителе либо в форме электронного </a:t>
            </a:r>
            <a:r>
              <a:rPr lang="ru-RU" altLang="ru-RU" sz="1600" b="1" dirty="0" smtClean="0">
                <a:solidFill>
                  <a:srgbClr val="594F8C"/>
                </a:solidFill>
                <a:cs typeface="Arial" panose="020B0604020202020204" pitchFamily="34" charset="0"/>
              </a:rPr>
              <a:t>документа следующими способами:</a:t>
            </a:r>
            <a:endParaRPr lang="ru-RU" altLang="ru-RU" sz="1600" b="1" dirty="0">
              <a:solidFill>
                <a:srgbClr val="594F8C"/>
              </a:solidFill>
              <a:cs typeface="Arial" panose="020B0604020202020204" pitchFamily="34" charset="0"/>
            </a:endParaRPr>
          </a:p>
          <a:p>
            <a:pPr marL="0" lvl="2" algn="just">
              <a:buClr>
                <a:schemeClr val="hlink"/>
              </a:buClr>
              <a:buSzPct val="110000"/>
              <a:defRPr/>
            </a:pPr>
            <a:endParaRPr lang="ru-RU" altLang="ru-RU" sz="1400" b="1" dirty="0" smtClean="0">
              <a:solidFill>
                <a:srgbClr val="594F8C"/>
              </a:solidFill>
              <a:cs typeface="Arial" panose="020B0604020202020204" pitchFamily="34" charset="0"/>
            </a:endParaRPr>
          </a:p>
          <a:p>
            <a:pPr marL="342900" lvl="2" indent="-342900" algn="just">
              <a:buClr>
                <a:srgbClr val="594F8C"/>
              </a:buClr>
              <a:buSzPct val="110000"/>
              <a:buFont typeface="+mj-lt"/>
              <a:buAutoNum type="arabicPeriod"/>
              <a:defRPr/>
            </a:pPr>
            <a:r>
              <a:rPr lang="ru-RU" altLang="ru-RU" sz="1400" b="1" dirty="0">
                <a:solidFill>
                  <a:srgbClr val="58595B"/>
                </a:solidFill>
                <a:cs typeface="Arial" panose="020B0604020202020204" pitchFamily="34" charset="0"/>
              </a:rPr>
              <a:t>через Единый портал государственных услуг (ЕПГУ</a:t>
            </a:r>
            <a:r>
              <a:rPr lang="ru-RU" altLang="ru-RU" sz="1400" dirty="0" smtClean="0">
                <a:solidFill>
                  <a:srgbClr val="58595B"/>
                </a:solidFill>
                <a:cs typeface="Arial" panose="020B0604020202020204" pitchFamily="34" charset="0"/>
              </a:rPr>
              <a:t>)* </a:t>
            </a:r>
            <a:r>
              <a:rPr lang="ru-RU" altLang="ru-RU" sz="1400" dirty="0">
                <a:solidFill>
                  <a:srgbClr val="58595B"/>
                </a:solidFill>
                <a:cs typeface="Arial" panose="020B0604020202020204" pitchFamily="34" charset="0"/>
              </a:rPr>
              <a:t>- в электронной форме </a:t>
            </a:r>
            <a:r>
              <a:rPr lang="ru-RU" altLang="ru-RU" sz="1400" b="1" dirty="0">
                <a:solidFill>
                  <a:srgbClr val="58595B"/>
                </a:solidFill>
                <a:cs typeface="Arial" panose="020B0604020202020204" pitchFamily="34" charset="0"/>
              </a:rPr>
              <a:t>(обращение в форме электронного документа посредством ЕПГУ для страхователя является наиболее целесообразным, </a:t>
            </a:r>
            <a:r>
              <a:rPr lang="ru-RU" altLang="ru-RU" sz="1400" dirty="0">
                <a:solidFill>
                  <a:srgbClr val="58595B"/>
                </a:solidFill>
                <a:cs typeface="Arial" panose="020B0604020202020204" pitchFamily="34" charset="0"/>
              </a:rPr>
              <a:t>т.к. дает возможность отслеживать процесс рассмотрения представленных документов – с момента их подачи и до момента получения решения (приказа о финансовом обеспечении предупредительных мер по сокращению производственного травматизма и профессиональных заболеваний работников страхователя), непосредственно в личном кабинете ЕПГУ, страница подачи заявления расположена по адресу: </a:t>
            </a:r>
            <a:r>
              <a:rPr lang="ru-RU" altLang="ru-RU" sz="1400" b="1" dirty="0">
                <a:solidFill>
                  <a:srgbClr val="58595B"/>
                </a:solidFill>
                <a:cs typeface="Arial" panose="020B0604020202020204" pitchFamily="34" charset="0"/>
                <a:hlinkClick r:id="rId12"/>
              </a:rPr>
              <a:t>https://</a:t>
            </a:r>
            <a:r>
              <a:rPr lang="ru-RU" altLang="ru-RU" sz="1400" b="1" dirty="0" smtClean="0">
                <a:solidFill>
                  <a:srgbClr val="58595B"/>
                </a:solidFill>
                <a:cs typeface="Arial" panose="020B0604020202020204" pitchFamily="34" charset="0"/>
                <a:hlinkClick r:id="rId12"/>
              </a:rPr>
              <a:t>www.gosuslugi.ru/29087/1/info</a:t>
            </a:r>
            <a:r>
              <a:rPr lang="ru-RU" altLang="ru-RU" sz="1400" dirty="0" smtClean="0">
                <a:solidFill>
                  <a:srgbClr val="58595B"/>
                </a:solidFill>
                <a:cs typeface="Arial" panose="020B0604020202020204" pitchFamily="34" charset="0"/>
              </a:rPr>
              <a:t>)</a:t>
            </a:r>
            <a:r>
              <a:rPr lang="ru-RU" altLang="ru-RU" sz="1400" b="1" dirty="0" smtClean="0">
                <a:solidFill>
                  <a:srgbClr val="58595B"/>
                </a:solidFill>
                <a:cs typeface="Arial" panose="020B0604020202020204" pitchFamily="34" charset="0"/>
              </a:rPr>
              <a:t>;</a:t>
            </a:r>
            <a:r>
              <a:rPr lang="ru-RU" altLang="ru-RU" sz="1400" dirty="0" smtClean="0">
                <a:solidFill>
                  <a:srgbClr val="58595B"/>
                </a:solidFill>
                <a:cs typeface="Arial" panose="020B0604020202020204" pitchFamily="34" charset="0"/>
              </a:rPr>
              <a:t> </a:t>
            </a:r>
            <a:endParaRPr lang="ru-RU" altLang="ru-RU" sz="1400" dirty="0">
              <a:solidFill>
                <a:srgbClr val="58595B"/>
              </a:solidFill>
              <a:cs typeface="Arial" panose="020B0604020202020204" pitchFamily="34" charset="0"/>
            </a:endParaRPr>
          </a:p>
          <a:p>
            <a:pPr marL="342900" lvl="2" indent="-342900" algn="just">
              <a:buClr>
                <a:srgbClr val="594F8C"/>
              </a:buClr>
              <a:buSzPct val="110000"/>
              <a:buFont typeface="+mj-lt"/>
              <a:buAutoNum type="arabicPeriod"/>
              <a:defRPr/>
            </a:pPr>
            <a:r>
              <a:rPr lang="ru-RU" altLang="ru-RU" sz="1400" dirty="0">
                <a:solidFill>
                  <a:srgbClr val="58595B"/>
                </a:solidFill>
                <a:cs typeface="Arial" panose="020B0604020202020204" pitchFamily="34" charset="0"/>
              </a:rPr>
              <a:t>почтовым отправлением - на бумажном носителе в территориальный орган Фонда по месту своей регистрации: 443041, г. Самара, ул. Садовая, д. 175, ОСФР по Самарской области</a:t>
            </a:r>
            <a:r>
              <a:rPr lang="ru-RU" altLang="ru-RU" sz="1400" dirty="0" smtClean="0">
                <a:solidFill>
                  <a:srgbClr val="58595B"/>
                </a:solidFill>
                <a:cs typeface="Arial" panose="020B0604020202020204" pitchFamily="34" charset="0"/>
              </a:rPr>
              <a:t>;</a:t>
            </a:r>
            <a:endParaRPr lang="ru-RU" altLang="ru-RU" sz="1400" dirty="0">
              <a:solidFill>
                <a:srgbClr val="58595B"/>
              </a:solidFill>
              <a:cs typeface="Arial" panose="020B0604020202020204" pitchFamily="34" charset="0"/>
            </a:endParaRPr>
          </a:p>
          <a:p>
            <a:pPr marL="342900" lvl="2" indent="-342900" algn="just">
              <a:buClr>
                <a:srgbClr val="594F8C"/>
              </a:buClr>
              <a:buSzPct val="110000"/>
              <a:buFont typeface="+mj-lt"/>
              <a:buAutoNum type="arabicPeriod"/>
              <a:defRPr/>
            </a:pPr>
            <a:r>
              <a:rPr lang="ru-RU" altLang="ru-RU" sz="1400" dirty="0">
                <a:solidFill>
                  <a:srgbClr val="58595B"/>
                </a:solidFill>
                <a:cs typeface="Arial" panose="020B0604020202020204" pitchFamily="34" charset="0"/>
              </a:rPr>
              <a:t>на личном приеме - в форме документа на бумажном носителе (прием заявлений и документов на финансовое обеспечение предупредительных мер по сокращению производственного травматизма и профессиональных заболеваний осуществляется клиентскими службами отделения (</a:t>
            </a:r>
            <a:r>
              <a:rPr lang="ru-RU" altLang="ru-RU" sz="1400" b="1" dirty="0">
                <a:solidFill>
                  <a:srgbClr val="58595B"/>
                </a:solidFill>
                <a:cs typeface="Arial" panose="020B0604020202020204" pitchFamily="34" charset="0"/>
                <a:hlinkClick r:id="rId13"/>
              </a:rPr>
              <a:t>https://sfr.gov.ru/branches/samara/info/~</a:t>
            </a:r>
            <a:r>
              <a:rPr lang="ru-RU" altLang="ru-RU" sz="1400" b="1" dirty="0" smtClean="0">
                <a:solidFill>
                  <a:srgbClr val="58595B"/>
                </a:solidFill>
                <a:cs typeface="Arial" panose="020B0604020202020204" pitchFamily="34" charset="0"/>
                <a:hlinkClick r:id="rId13"/>
              </a:rPr>
              <a:t>0/7862</a:t>
            </a:r>
            <a:r>
              <a:rPr lang="ru-RU" altLang="ru-RU" sz="1400" dirty="0" smtClean="0">
                <a:solidFill>
                  <a:srgbClr val="58595B"/>
                </a:solidFill>
                <a:cs typeface="Arial" panose="020B0604020202020204" pitchFamily="34" charset="0"/>
                <a:hlinkClick r:id="rId13"/>
              </a:rPr>
              <a:t>)</a:t>
            </a:r>
            <a:r>
              <a:rPr lang="ru-RU" altLang="ru-RU" sz="1400" dirty="0" smtClean="0">
                <a:solidFill>
                  <a:srgbClr val="58595B"/>
                </a:solidFill>
                <a:cs typeface="Arial" panose="020B0604020202020204" pitchFamily="34" charset="0"/>
              </a:rPr>
              <a:t>).</a:t>
            </a:r>
          </a:p>
          <a:p>
            <a:pPr marL="342900" lvl="2" indent="-342900" algn="just">
              <a:buClr>
                <a:srgbClr val="594F8C"/>
              </a:buClr>
              <a:buSzPct val="110000"/>
              <a:buFont typeface="+mj-lt"/>
              <a:buAutoNum type="arabicPeriod"/>
              <a:defRPr/>
            </a:pPr>
            <a:endParaRPr lang="ru-RU" altLang="ru-RU" sz="1400" b="1" dirty="0">
              <a:solidFill>
                <a:srgbClr val="58595B"/>
              </a:solidFill>
              <a:cs typeface="Arial" panose="020B0604020202020204" pitchFamily="34" charset="0"/>
            </a:endParaRPr>
          </a:p>
          <a:p>
            <a:pPr marL="0" lvl="2" algn="just">
              <a:buClr>
                <a:srgbClr val="594F8C"/>
              </a:buClr>
              <a:buSzPct val="110000"/>
              <a:defRPr/>
            </a:pPr>
            <a:r>
              <a:rPr lang="ru-RU" altLang="ru-RU" sz="1100" b="1" dirty="0" smtClean="0">
                <a:solidFill>
                  <a:srgbClr val="58595B"/>
                </a:solidFill>
                <a:cs typeface="Arial" panose="020B0604020202020204" pitchFamily="34" charset="0"/>
              </a:rPr>
              <a:t>* - инструкция по подаче заявления на ЕПГУ расположена на странице </a:t>
            </a:r>
            <a:r>
              <a:rPr lang="en-US" altLang="ru-RU" sz="1100" b="1" dirty="0">
                <a:solidFill>
                  <a:srgbClr val="58595B"/>
                </a:solidFill>
                <a:cs typeface="Arial" panose="020B0604020202020204" pitchFamily="34" charset="0"/>
                <a:hlinkClick r:id="rId14"/>
              </a:rPr>
              <a:t>https://sfr.gov.ru/branches/samara/info/~</a:t>
            </a:r>
            <a:r>
              <a:rPr lang="en-US" altLang="ru-RU" sz="1100" b="1" dirty="0" smtClean="0">
                <a:solidFill>
                  <a:srgbClr val="58595B"/>
                </a:solidFill>
                <a:cs typeface="Arial" panose="020B0604020202020204" pitchFamily="34" charset="0"/>
                <a:hlinkClick r:id="rId14"/>
              </a:rPr>
              <a:t>0/8505</a:t>
            </a:r>
            <a:r>
              <a:rPr lang="ru-RU" altLang="ru-RU" sz="1100" b="1" dirty="0" smtClean="0">
                <a:solidFill>
                  <a:srgbClr val="58595B"/>
                </a:solidFill>
                <a:cs typeface="Arial" panose="020B0604020202020204" pitchFamily="34" charset="0"/>
              </a:rPr>
              <a:t> </a:t>
            </a:r>
            <a:endParaRPr lang="ru-RU" altLang="ru-RU" sz="1050" b="1" dirty="0">
              <a:solidFill>
                <a:srgbClr val="58595B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5115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9">
            <a:extLst>
              <a:ext uri="{FF2B5EF4-FFF2-40B4-BE49-F238E27FC236}">
                <a16:creationId xmlns="" xmlns:a16="http://schemas.microsoft.com/office/drawing/2014/main" id="{732DC337-62A6-4A9A-9971-B6488AB9351D}"/>
              </a:ext>
            </a:extLst>
          </p:cNvPr>
          <p:cNvSpPr txBox="1">
            <a:spLocks/>
          </p:cNvSpPr>
          <p:nvPr/>
        </p:nvSpPr>
        <p:spPr>
          <a:xfrm>
            <a:off x="632527" y="1127626"/>
            <a:ext cx="8640960" cy="527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3100" b="1" dirty="0">
              <a:solidFill>
                <a:srgbClr val="007B8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FEF838A6-6E84-46EC-B01E-5D5FE4F4A62D}"/>
              </a:ext>
            </a:extLst>
          </p:cNvPr>
          <p:cNvSpPr txBox="1"/>
          <p:nvPr/>
        </p:nvSpPr>
        <p:spPr>
          <a:xfrm>
            <a:off x="416501" y="1315808"/>
            <a:ext cx="9073011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60363" algn="just">
              <a:buSzPct val="100000"/>
            </a:pPr>
            <a:r>
              <a:rPr lang="ru-RU" altLang="ru-RU" sz="1600" b="1" dirty="0">
                <a:solidFill>
                  <a:srgbClr val="594F8C"/>
                </a:solidFill>
                <a:cs typeface="Arial" panose="020B0604020202020204" pitchFamily="34" charset="0"/>
              </a:rPr>
              <a:t>Сроки предоставления  государственной услуги по принятию  решения о финансовом обеспечении предупредительных мер по сокращению производственного </a:t>
            </a:r>
            <a:r>
              <a:rPr lang="ru-RU" altLang="ru-RU" sz="1600" b="1" dirty="0" smtClean="0">
                <a:solidFill>
                  <a:srgbClr val="594F8C"/>
                </a:solidFill>
                <a:cs typeface="Arial" panose="020B0604020202020204" pitchFamily="34" charset="0"/>
              </a:rPr>
              <a:t>травматизма и </a:t>
            </a:r>
            <a:r>
              <a:rPr lang="ru-RU" altLang="ru-RU" sz="1600" b="1" dirty="0">
                <a:solidFill>
                  <a:srgbClr val="594F8C"/>
                </a:solidFill>
                <a:cs typeface="Arial" panose="020B0604020202020204" pitchFamily="34" charset="0"/>
              </a:rPr>
              <a:t>профессиональных заболеваний </a:t>
            </a:r>
            <a:r>
              <a:rPr lang="ru-RU" altLang="ru-RU" sz="1600" b="1" dirty="0" smtClean="0">
                <a:solidFill>
                  <a:srgbClr val="594F8C"/>
                </a:solidFill>
                <a:cs typeface="Arial" panose="020B0604020202020204" pitchFamily="34" charset="0"/>
              </a:rPr>
              <a:t>работников.</a:t>
            </a:r>
            <a:endParaRPr lang="ru-RU" altLang="ru-RU" sz="1600" b="1" dirty="0">
              <a:solidFill>
                <a:srgbClr val="594F8C"/>
              </a:solidFill>
              <a:cs typeface="Arial" panose="020B0604020202020204" pitchFamily="34" charset="0"/>
            </a:endParaRPr>
          </a:p>
          <a:p>
            <a:pPr algn="just" eaLnBrk="1" hangingPunct="1">
              <a:buSzPct val="100000"/>
            </a:pPr>
            <a:endParaRPr lang="ru-RU" altLang="ru-RU" sz="16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85750" indent="-285750" algn="just">
              <a:buClr>
                <a:srgbClr val="002060"/>
              </a:buClr>
              <a:buSzPct val="100000"/>
              <a:buFont typeface="Arial" panose="020B0604020202020204" pitchFamily="34" charset="0"/>
              <a:buChar char="•"/>
            </a:pPr>
            <a:r>
              <a:rPr lang="ru-RU" altLang="ru-RU" sz="1600" dirty="0" smtClean="0">
                <a:solidFill>
                  <a:srgbClr val="58595B"/>
                </a:solidFill>
                <a:cs typeface="Arial" panose="020B0604020202020204" pitchFamily="34" charset="0"/>
              </a:rPr>
              <a:t>Решение в </a:t>
            </a:r>
            <a:r>
              <a:rPr lang="ru-RU" altLang="ru-RU" sz="1600" dirty="0">
                <a:solidFill>
                  <a:srgbClr val="58595B"/>
                </a:solidFill>
                <a:cs typeface="Arial" panose="020B0604020202020204" pitchFamily="34" charset="0"/>
              </a:rPr>
              <a:t>отношении заявителей, у которых сумма страховых взносов, начисленных за предшествующий </a:t>
            </a:r>
            <a:r>
              <a:rPr lang="ru-RU" altLang="ru-RU" sz="1600" dirty="0" smtClean="0">
                <a:solidFill>
                  <a:srgbClr val="58595B"/>
                </a:solidFill>
                <a:cs typeface="Arial" panose="020B0604020202020204" pitchFamily="34" charset="0"/>
              </a:rPr>
              <a:t>год, составляет </a:t>
            </a:r>
            <a:r>
              <a:rPr lang="ru-RU" altLang="ru-RU" sz="1600" b="1" dirty="0" smtClean="0">
                <a:solidFill>
                  <a:srgbClr val="58595B"/>
                </a:solidFill>
                <a:cs typeface="Arial" panose="020B0604020202020204" pitchFamily="34" charset="0"/>
              </a:rPr>
              <a:t>менее </a:t>
            </a:r>
            <a:r>
              <a:rPr lang="ru-RU" altLang="ru-RU" sz="1600" b="1" dirty="0">
                <a:solidFill>
                  <a:srgbClr val="58595B"/>
                </a:solidFill>
                <a:cs typeface="Arial" panose="020B0604020202020204" pitchFamily="34" charset="0"/>
              </a:rPr>
              <a:t>25 </a:t>
            </a:r>
            <a:r>
              <a:rPr lang="ru-RU" altLang="ru-RU" sz="1600" b="1" dirty="0" smtClean="0">
                <a:solidFill>
                  <a:srgbClr val="58595B"/>
                </a:solidFill>
                <a:cs typeface="Arial" panose="020B0604020202020204" pitchFamily="34" charset="0"/>
              </a:rPr>
              <a:t>млн. </a:t>
            </a:r>
            <a:r>
              <a:rPr lang="ru-RU" altLang="ru-RU" sz="1600" b="1" dirty="0">
                <a:solidFill>
                  <a:srgbClr val="58595B"/>
                </a:solidFill>
                <a:cs typeface="Arial" panose="020B0604020202020204" pitchFamily="34" charset="0"/>
              </a:rPr>
              <a:t>руб., </a:t>
            </a:r>
            <a:r>
              <a:rPr lang="ru-RU" altLang="ru-RU" sz="1600" dirty="0" smtClean="0">
                <a:solidFill>
                  <a:srgbClr val="58595B"/>
                </a:solidFill>
                <a:cs typeface="Arial" panose="020B0604020202020204" pitchFamily="34" charset="0"/>
              </a:rPr>
              <a:t>принимается территориальным органом Фонда </a:t>
            </a:r>
            <a:r>
              <a:rPr lang="ru-RU" altLang="ru-RU" sz="1600" b="1" dirty="0" smtClean="0">
                <a:solidFill>
                  <a:srgbClr val="58595B"/>
                </a:solidFill>
                <a:cs typeface="Arial" panose="020B0604020202020204" pitchFamily="34" charset="0"/>
              </a:rPr>
              <a:t>в </a:t>
            </a:r>
            <a:r>
              <a:rPr lang="ru-RU" altLang="ru-RU" sz="1600" b="1" dirty="0">
                <a:solidFill>
                  <a:srgbClr val="58595B"/>
                </a:solidFill>
                <a:cs typeface="Arial" panose="020B0604020202020204" pitchFamily="34" charset="0"/>
              </a:rPr>
              <a:t>течение 10 рабочих дней</a:t>
            </a:r>
            <a:r>
              <a:rPr lang="ru-RU" altLang="ru-RU" sz="1600" dirty="0">
                <a:solidFill>
                  <a:srgbClr val="58595B"/>
                </a:solidFill>
                <a:cs typeface="Arial" panose="020B0604020202020204" pitchFamily="34" charset="0"/>
              </a:rPr>
              <a:t> </a:t>
            </a:r>
            <a:r>
              <a:rPr lang="ru-RU" altLang="ru-RU" sz="1600" dirty="0" smtClean="0">
                <a:solidFill>
                  <a:srgbClr val="58595B"/>
                </a:solidFill>
                <a:cs typeface="Arial" panose="020B0604020202020204" pitchFamily="34" charset="0"/>
              </a:rPr>
              <a:t>со </a:t>
            </a:r>
            <a:r>
              <a:rPr lang="ru-RU" altLang="ru-RU" sz="1600" dirty="0">
                <a:solidFill>
                  <a:srgbClr val="58595B"/>
                </a:solidFill>
                <a:cs typeface="Arial" panose="020B0604020202020204" pitchFamily="34" charset="0"/>
              </a:rPr>
              <a:t>дня получения заявления и полного комплекта документов, указанных в пунктах 4-6 Правил</a:t>
            </a:r>
            <a:r>
              <a:rPr lang="ru-RU" altLang="ru-RU" sz="1600" dirty="0" smtClean="0">
                <a:solidFill>
                  <a:srgbClr val="58595B"/>
                </a:solidFill>
                <a:cs typeface="Arial" panose="020B0604020202020204" pitchFamily="34" charset="0"/>
              </a:rPr>
              <a:t>.</a:t>
            </a:r>
            <a:endParaRPr lang="ru-RU" altLang="ru-RU" sz="1600" dirty="0">
              <a:solidFill>
                <a:srgbClr val="58595B"/>
              </a:solidFill>
              <a:cs typeface="Arial" panose="020B0604020202020204" pitchFamily="34" charset="0"/>
            </a:endParaRPr>
          </a:p>
          <a:p>
            <a:pPr marL="285750" indent="-285750" algn="just">
              <a:spcBef>
                <a:spcPts val="1200"/>
              </a:spcBef>
              <a:buClr>
                <a:srgbClr val="002060"/>
              </a:buClr>
              <a:buSzPct val="100000"/>
              <a:buFont typeface="Arial" panose="020B0604020202020204" pitchFamily="34" charset="0"/>
              <a:buChar char="•"/>
            </a:pPr>
            <a:r>
              <a:rPr lang="ru-RU" altLang="ru-RU" sz="1600" dirty="0" smtClean="0">
                <a:solidFill>
                  <a:srgbClr val="58595B"/>
                </a:solidFill>
                <a:cs typeface="Arial" panose="020B0604020202020204" pitchFamily="34" charset="0"/>
              </a:rPr>
              <a:t>Решение в отношении заявителей, у которых сумма страховых взносов, начисленных за предшествующий год, составляет </a:t>
            </a:r>
            <a:r>
              <a:rPr lang="ru-RU" altLang="ru-RU" sz="1600" b="1" dirty="0" smtClean="0">
                <a:solidFill>
                  <a:srgbClr val="696A6C"/>
                </a:solidFill>
                <a:cs typeface="Arial" panose="020B0604020202020204" pitchFamily="34" charset="0"/>
              </a:rPr>
              <a:t>более 25 млн. руб</a:t>
            </a:r>
            <a:r>
              <a:rPr lang="ru-RU" altLang="ru-RU" sz="1600" dirty="0">
                <a:solidFill>
                  <a:srgbClr val="58595B"/>
                </a:solidFill>
                <a:cs typeface="Arial" panose="020B0604020202020204" pitchFamily="34" charset="0"/>
              </a:rPr>
              <a:t>., а также страхователей, включивших в план финансового обеспечения предупредительные меры, предусмотренные подпунктом "п" пункта 3 </a:t>
            </a:r>
            <a:r>
              <a:rPr lang="ru-RU" altLang="ru-RU" sz="1600" dirty="0" smtClean="0">
                <a:solidFill>
                  <a:srgbClr val="58595B"/>
                </a:solidFill>
                <a:cs typeface="Arial" panose="020B0604020202020204" pitchFamily="34" charset="0"/>
              </a:rPr>
              <a:t>Правил, принимается территориальным органом Фонда после согласования проекта решения в Центральном аппарате Фонда. В </a:t>
            </a:r>
            <a:r>
              <a:rPr lang="ru-RU" altLang="ru-RU" sz="1600" dirty="0">
                <a:solidFill>
                  <a:srgbClr val="58595B"/>
                </a:solidFill>
                <a:cs typeface="Arial" panose="020B0604020202020204" pitchFamily="34" charset="0"/>
              </a:rPr>
              <a:t>этом случае территориальный орган </a:t>
            </a:r>
            <a:r>
              <a:rPr lang="ru-RU" altLang="ru-RU" sz="1600" dirty="0" smtClean="0">
                <a:solidFill>
                  <a:srgbClr val="58595B"/>
                </a:solidFill>
                <a:cs typeface="Arial" panose="020B0604020202020204" pitchFamily="34" charset="0"/>
              </a:rPr>
              <a:t>Фонда </a:t>
            </a:r>
            <a:r>
              <a:rPr lang="ru-RU" altLang="ru-RU" sz="1600" dirty="0">
                <a:solidFill>
                  <a:srgbClr val="58595B"/>
                </a:solidFill>
                <a:cs typeface="Arial" panose="020B0604020202020204" pitchFamily="34" charset="0"/>
              </a:rPr>
              <a:t>в течение 3 рабочих дней со дня получения заявления и полного комплекта </a:t>
            </a:r>
            <a:r>
              <a:rPr lang="ru-RU" altLang="ru-RU" sz="1600" dirty="0" smtClean="0">
                <a:solidFill>
                  <a:srgbClr val="58595B"/>
                </a:solidFill>
                <a:cs typeface="Arial" panose="020B0604020202020204" pitchFamily="34" charset="0"/>
              </a:rPr>
              <a:t>документов, </a:t>
            </a:r>
            <a:r>
              <a:rPr lang="ru-RU" altLang="ru-RU" sz="1600" dirty="0">
                <a:solidFill>
                  <a:srgbClr val="58595B"/>
                </a:solidFill>
                <a:cs typeface="Arial" panose="020B0604020202020204" pitchFamily="34" charset="0"/>
              </a:rPr>
              <a:t>направляет их и проект решения на согласование в Фонд; Фонд согласовывает (или отказывает в согласовании, с указанием причин) представленный проект решения территориального органа Фонда в течение 15 рабочих дней со дня его поступления.</a:t>
            </a:r>
          </a:p>
          <a:p>
            <a:pPr indent="360363" algn="just">
              <a:spcBef>
                <a:spcPts val="1200"/>
              </a:spcBef>
              <a:buSzPct val="100000"/>
            </a:pPr>
            <a:r>
              <a:rPr lang="ru-RU" altLang="ru-RU" sz="1600" dirty="0">
                <a:solidFill>
                  <a:srgbClr val="58595B"/>
                </a:solidFill>
                <a:cs typeface="Arial" panose="020B0604020202020204" pitchFamily="34" charset="0"/>
              </a:rPr>
              <a:t>Решение оформляется приказом </a:t>
            </a:r>
            <a:r>
              <a:rPr lang="ru-RU" altLang="ru-RU" sz="1600" dirty="0" smtClean="0">
                <a:solidFill>
                  <a:srgbClr val="58595B"/>
                </a:solidFill>
                <a:cs typeface="Arial" panose="020B0604020202020204" pitchFamily="34" charset="0"/>
              </a:rPr>
              <a:t>ТО Фонда и </a:t>
            </a:r>
            <a:r>
              <a:rPr lang="ru-RU" altLang="ru-RU" sz="1600" dirty="0">
                <a:solidFill>
                  <a:srgbClr val="58595B"/>
                </a:solidFill>
                <a:cs typeface="Arial" panose="020B0604020202020204" pitchFamily="34" charset="0"/>
              </a:rPr>
              <a:t>в течение 3 рабочих дней с даты его подписания направляется страхователю, в случае отказа в ФОПМ – с обоснованием причин </a:t>
            </a:r>
            <a:r>
              <a:rPr lang="ru-RU" altLang="ru-RU" sz="1600" dirty="0" smtClean="0">
                <a:solidFill>
                  <a:srgbClr val="58595B"/>
                </a:solidFill>
                <a:cs typeface="Arial" panose="020B0604020202020204" pitchFamily="34" charset="0"/>
              </a:rPr>
              <a:t>отказа.</a:t>
            </a:r>
            <a:endParaRPr lang="ru-RU" altLang="ru-RU" sz="1200" i="1" dirty="0">
              <a:solidFill>
                <a:srgbClr val="58595B"/>
              </a:solidFill>
              <a:cs typeface="Arial" panose="020B0604020202020204" pitchFamily="34" charset="0"/>
            </a:endParaRPr>
          </a:p>
        </p:txBody>
      </p:sp>
      <p:grpSp>
        <p:nvGrpSpPr>
          <p:cNvPr id="7" name="Group 40">
            <a:extLst>
              <a:ext uri="{FF2B5EF4-FFF2-40B4-BE49-F238E27FC236}">
                <a16:creationId xmlns="" xmlns:a16="http://schemas.microsoft.com/office/drawing/2014/main" id="{FEE2B23C-0F4A-E14D-B045-99691AF2B560}"/>
              </a:ext>
            </a:extLst>
          </p:cNvPr>
          <p:cNvGrpSpPr/>
          <p:nvPr/>
        </p:nvGrpSpPr>
        <p:grpSpPr>
          <a:xfrm>
            <a:off x="599002" y="188640"/>
            <a:ext cx="787280" cy="939488"/>
            <a:chOff x="634994" y="480009"/>
            <a:chExt cx="914452" cy="1075526"/>
          </a:xfrm>
        </p:grpSpPr>
        <p:pic>
          <p:nvPicPr>
            <p:cNvPr id="8" name="object 5">
              <a:extLst>
                <a:ext uri="{FF2B5EF4-FFF2-40B4-BE49-F238E27FC236}">
                  <a16:creationId xmlns="" xmlns:a16="http://schemas.microsoft.com/office/drawing/2014/main" id="{3C1635DE-3ACA-3444-B6CF-A7A11997A324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37218" y="1352696"/>
              <a:ext cx="163266" cy="78676"/>
            </a:xfrm>
            <a:prstGeom prst="rect">
              <a:avLst/>
            </a:prstGeom>
          </p:spPr>
        </p:pic>
        <p:pic>
          <p:nvPicPr>
            <p:cNvPr id="9" name="object 6">
              <a:extLst>
                <a:ext uri="{FF2B5EF4-FFF2-40B4-BE49-F238E27FC236}">
                  <a16:creationId xmlns="" xmlns:a16="http://schemas.microsoft.com/office/drawing/2014/main" id="{E186C12B-87BC-7246-9C93-4D8982F295D9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22641" y="1353580"/>
              <a:ext cx="341118" cy="89957"/>
            </a:xfrm>
            <a:prstGeom prst="rect">
              <a:avLst/>
            </a:prstGeom>
          </p:spPr>
        </p:pic>
        <p:sp>
          <p:nvSpPr>
            <p:cNvPr id="10" name="object 7">
              <a:extLst>
                <a:ext uri="{FF2B5EF4-FFF2-40B4-BE49-F238E27FC236}">
                  <a16:creationId xmlns="" xmlns:a16="http://schemas.microsoft.com/office/drawing/2014/main" id="{032E5027-2433-EB45-B6E6-3B92793393CC}"/>
                </a:ext>
              </a:extLst>
            </p:cNvPr>
            <p:cNvSpPr/>
            <p:nvPr/>
          </p:nvSpPr>
          <p:spPr>
            <a:xfrm>
              <a:off x="1192096" y="13535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69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69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8">
              <a:extLst>
                <a:ext uri="{FF2B5EF4-FFF2-40B4-BE49-F238E27FC236}">
                  <a16:creationId xmlns="" xmlns:a16="http://schemas.microsoft.com/office/drawing/2014/main" id="{7A50A98C-023B-5544-9D04-890D4761F5E5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274796" y="1353580"/>
              <a:ext cx="66154" cy="76911"/>
            </a:xfrm>
            <a:prstGeom prst="rect">
              <a:avLst/>
            </a:prstGeom>
          </p:spPr>
        </p:pic>
        <p:pic>
          <p:nvPicPr>
            <p:cNvPr id="12" name="object 9">
              <a:extLst>
                <a:ext uri="{FF2B5EF4-FFF2-40B4-BE49-F238E27FC236}">
                  <a16:creationId xmlns="" xmlns:a16="http://schemas.microsoft.com/office/drawing/2014/main" id="{70EABF96-BDF2-5E4C-8DA4-C46599FF1EF7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369272" y="1353577"/>
              <a:ext cx="85153" cy="76923"/>
            </a:xfrm>
            <a:prstGeom prst="rect">
              <a:avLst/>
            </a:prstGeom>
          </p:spPr>
        </p:pic>
        <p:sp>
          <p:nvSpPr>
            <p:cNvPr id="13" name="object 10">
              <a:extLst>
                <a:ext uri="{FF2B5EF4-FFF2-40B4-BE49-F238E27FC236}">
                  <a16:creationId xmlns="" xmlns:a16="http://schemas.microsoft.com/office/drawing/2014/main" id="{D79E288B-D5E2-6041-B515-C53138B20834}"/>
                </a:ext>
              </a:extLst>
            </p:cNvPr>
            <p:cNvSpPr/>
            <p:nvPr/>
          </p:nvSpPr>
          <p:spPr>
            <a:xfrm>
              <a:off x="1482771" y="1353580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69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1">
              <a:extLst>
                <a:ext uri="{FF2B5EF4-FFF2-40B4-BE49-F238E27FC236}">
                  <a16:creationId xmlns="" xmlns:a16="http://schemas.microsoft.com/office/drawing/2014/main" id="{3EA55FC9-49BF-9649-B554-DB0BA07059FD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34994" y="1464464"/>
              <a:ext cx="188554" cy="82626"/>
            </a:xfrm>
            <a:prstGeom prst="rect">
              <a:avLst/>
            </a:prstGeom>
          </p:spPr>
        </p:pic>
        <p:pic>
          <p:nvPicPr>
            <p:cNvPr id="15" name="object 12">
              <a:extLst>
                <a:ext uri="{FF2B5EF4-FFF2-40B4-BE49-F238E27FC236}">
                  <a16:creationId xmlns="" xmlns:a16="http://schemas.microsoft.com/office/drawing/2014/main" id="{361E00FA-8DE8-6C45-8EF4-C0494204D072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45724" y="1467309"/>
              <a:ext cx="164275" cy="88226"/>
            </a:xfrm>
            <a:prstGeom prst="rect">
              <a:avLst/>
            </a:prstGeom>
          </p:spPr>
        </p:pic>
        <p:pic>
          <p:nvPicPr>
            <p:cNvPr id="16" name="object 13">
              <a:extLst>
                <a:ext uri="{FF2B5EF4-FFF2-40B4-BE49-F238E27FC236}">
                  <a16:creationId xmlns="" xmlns:a16="http://schemas.microsoft.com/office/drawing/2014/main" id="{BB443951-6FE8-E247-B5B9-FE7B385CDDEC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057757" y="1466442"/>
              <a:ext cx="319289" cy="78663"/>
            </a:xfrm>
            <a:prstGeom prst="rect">
              <a:avLst/>
            </a:prstGeom>
          </p:spPr>
        </p:pic>
        <p:pic>
          <p:nvPicPr>
            <p:cNvPr id="17" name="object 14">
              <a:extLst>
                <a:ext uri="{FF2B5EF4-FFF2-40B4-BE49-F238E27FC236}">
                  <a16:creationId xmlns="" xmlns:a16="http://schemas.microsoft.com/office/drawing/2014/main" id="{3743B841-5E81-3446-A1CA-C8E1E56C8F4C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396605" y="1467312"/>
              <a:ext cx="66471" cy="76911"/>
            </a:xfrm>
            <a:prstGeom prst="rect">
              <a:avLst/>
            </a:prstGeom>
          </p:spPr>
        </p:pic>
        <p:pic>
          <p:nvPicPr>
            <p:cNvPr id="18" name="object 15">
              <a:extLst>
                <a:ext uri="{FF2B5EF4-FFF2-40B4-BE49-F238E27FC236}">
                  <a16:creationId xmlns="" xmlns:a16="http://schemas.microsoft.com/office/drawing/2014/main" id="{9C486396-18B6-7B4F-A00A-9A37847AC9FD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482771" y="1467312"/>
              <a:ext cx="66471" cy="76911"/>
            </a:xfrm>
            <a:prstGeom prst="rect">
              <a:avLst/>
            </a:prstGeom>
          </p:spPr>
        </p:pic>
        <p:sp>
          <p:nvSpPr>
            <p:cNvPr id="19" name="object 16">
              <a:extLst>
                <a:ext uri="{FF2B5EF4-FFF2-40B4-BE49-F238E27FC236}">
                  <a16:creationId xmlns="" xmlns:a16="http://schemas.microsoft.com/office/drawing/2014/main" id="{3A4550FC-9534-AB46-8C15-F6BF1CB0DD73}"/>
                </a:ext>
              </a:extLst>
            </p:cNvPr>
            <p:cNvSpPr/>
            <p:nvPr/>
          </p:nvSpPr>
          <p:spPr>
            <a:xfrm>
              <a:off x="1489430" y="1331849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5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0" name="object 17">
              <a:extLst>
                <a:ext uri="{FF2B5EF4-FFF2-40B4-BE49-F238E27FC236}">
                  <a16:creationId xmlns="" xmlns:a16="http://schemas.microsoft.com/office/drawing/2014/main" id="{812A9633-9586-A64D-9761-4528FA32B53D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644093" y="480009"/>
              <a:ext cx="895848" cy="7691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16950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"/>
          <p:cNvSpPr>
            <a:spLocks noChangeArrowheads="1"/>
          </p:cNvSpPr>
          <p:nvPr/>
        </p:nvSpPr>
        <p:spPr bwMode="auto">
          <a:xfrm>
            <a:off x="1238250" y="642938"/>
            <a:ext cx="7429500" cy="12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 sz="1463"/>
          </a:p>
        </p:txBody>
      </p:sp>
      <p:sp>
        <p:nvSpPr>
          <p:cNvPr id="57347" name="Rectangle 2"/>
          <p:cNvSpPr>
            <a:spLocks noChangeArrowheads="1"/>
          </p:cNvSpPr>
          <p:nvPr/>
        </p:nvSpPr>
        <p:spPr bwMode="auto">
          <a:xfrm>
            <a:off x="1676797" y="642938"/>
            <a:ext cx="699095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 sz="1463"/>
          </a:p>
        </p:txBody>
      </p:sp>
      <p:sp>
        <p:nvSpPr>
          <p:cNvPr id="57349" name="Rectangle 4"/>
          <p:cNvSpPr>
            <a:spLocks noChangeArrowheads="1"/>
          </p:cNvSpPr>
          <p:nvPr/>
        </p:nvSpPr>
        <p:spPr bwMode="auto">
          <a:xfrm>
            <a:off x="281155" y="1060592"/>
            <a:ext cx="9343689" cy="58322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73125" tIns="38025" rIns="73125" bIns="38025" anchor="ctr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algn="just">
              <a:spcBef>
                <a:spcPct val="0"/>
              </a:spcBef>
            </a:pPr>
            <a:endParaRPr lang="ru-RU" altLang="ru-RU" sz="12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ct val="0"/>
              </a:spcBef>
            </a:pPr>
            <a:r>
              <a:rPr lang="ru-RU" altLang="ru-RU" sz="1400" b="1" dirty="0">
                <a:solidFill>
                  <a:srgbClr val="594F8C"/>
                </a:solidFill>
                <a:latin typeface="+mn-lt"/>
                <a:cs typeface="Arial" panose="020B0604020202020204" pitchFamily="34" charset="0"/>
              </a:rPr>
              <a:t>п</a:t>
            </a:r>
            <a:r>
              <a:rPr lang="ru-RU" altLang="ru-RU" sz="1400" b="1" dirty="0" smtClean="0">
                <a:solidFill>
                  <a:srgbClr val="594F8C"/>
                </a:solidFill>
                <a:latin typeface="+mn-lt"/>
                <a:cs typeface="Arial" panose="020B0604020202020204" pitchFamily="34" charset="0"/>
              </a:rPr>
              <a:t>. 12 Правил </a:t>
            </a:r>
            <a:r>
              <a:rPr lang="ru-RU" altLang="ru-RU" sz="1400" b="1" dirty="0" smtClean="0">
                <a:solidFill>
                  <a:srgbClr val="696A6C"/>
                </a:solidFill>
                <a:latin typeface="+mn-lt"/>
                <a:cs typeface="Arial" panose="020B0604020202020204" pitchFamily="34" charset="0"/>
              </a:rPr>
              <a:t>Определены основания </a:t>
            </a:r>
            <a:r>
              <a:rPr lang="ru-RU" altLang="ru-RU" sz="1400" b="1" dirty="0">
                <a:solidFill>
                  <a:srgbClr val="696A6C"/>
                </a:solidFill>
                <a:latin typeface="+mn-lt"/>
                <a:cs typeface="Arial" panose="020B0604020202020204" pitchFamily="34" charset="0"/>
              </a:rPr>
              <a:t>для отказа</a:t>
            </a:r>
            <a:r>
              <a:rPr lang="ru-RU" altLang="ru-RU" sz="14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: </a:t>
            </a:r>
            <a:r>
              <a:rPr lang="ru-RU" altLang="ru-RU" sz="1400" dirty="0">
                <a:solidFill>
                  <a:srgbClr val="696A6C"/>
                </a:solidFill>
                <a:latin typeface="+mn-lt"/>
                <a:cs typeface="Arial" panose="020B0604020202020204" pitchFamily="34" charset="0"/>
              </a:rPr>
              <a:t>а) если на день подачи заявления у страхователя имеются непогашенные недоимка, задолженность по пеням и штрафам, образовавшиеся по итогам отчетного периода в текущем финансовом году, недоимка, выявленная в ходе камеральной или выездной проверки, и (или) начисленные пени и штрафы по итогам камеральной или выездной проверки;</a:t>
            </a:r>
          </a:p>
          <a:p>
            <a:pPr algn="just">
              <a:spcBef>
                <a:spcPct val="0"/>
              </a:spcBef>
            </a:pPr>
            <a:r>
              <a:rPr lang="ru-RU" altLang="ru-RU" sz="1400" dirty="0">
                <a:solidFill>
                  <a:srgbClr val="696A6C"/>
                </a:solidFill>
                <a:latin typeface="+mn-lt"/>
                <a:cs typeface="Arial" panose="020B0604020202020204" pitchFamily="34" charset="0"/>
              </a:rPr>
              <a:t>б) представленные документы содержат недостоверную информацию;</a:t>
            </a:r>
          </a:p>
          <a:p>
            <a:pPr algn="just">
              <a:spcBef>
                <a:spcPct val="0"/>
              </a:spcBef>
            </a:pPr>
            <a:r>
              <a:rPr lang="ru-RU" altLang="ru-RU" sz="1400" dirty="0">
                <a:solidFill>
                  <a:srgbClr val="696A6C"/>
                </a:solidFill>
                <a:latin typeface="+mn-lt"/>
                <a:cs typeface="Arial" panose="020B0604020202020204" pitchFamily="34" charset="0"/>
              </a:rPr>
              <a:t>в) если предусмотренные бюджетом Фонда средства на финансовое обеспечение предупредительных мер на текущий год полностью распределены;</a:t>
            </a:r>
          </a:p>
          <a:p>
            <a:pPr algn="just">
              <a:spcBef>
                <a:spcPct val="0"/>
              </a:spcBef>
            </a:pPr>
            <a:r>
              <a:rPr lang="ru-RU" altLang="ru-RU" sz="1400" dirty="0">
                <a:solidFill>
                  <a:srgbClr val="696A6C"/>
                </a:solidFill>
                <a:latin typeface="+mn-lt"/>
                <a:cs typeface="Arial" panose="020B0604020202020204" pitchFamily="34" charset="0"/>
              </a:rPr>
              <a:t>г) при представлении страхователем неполного комплекта документов.</a:t>
            </a:r>
          </a:p>
          <a:p>
            <a:pPr algn="just">
              <a:spcBef>
                <a:spcPct val="0"/>
              </a:spcBef>
            </a:pPr>
            <a:endParaRPr lang="ru-RU" altLang="ru-RU" sz="1400" b="1" dirty="0" smtClean="0">
              <a:solidFill>
                <a:srgbClr val="FF0000"/>
              </a:solidFill>
              <a:latin typeface="+mn-lt"/>
              <a:cs typeface="Arial" panose="020B0604020202020204" pitchFamily="34" charset="0"/>
            </a:endParaRPr>
          </a:p>
          <a:p>
            <a:pPr algn="just">
              <a:spcBef>
                <a:spcPct val="0"/>
              </a:spcBef>
            </a:pPr>
            <a:r>
              <a:rPr lang="ru-RU" altLang="ru-RU" sz="1400" b="1" dirty="0" smtClean="0">
                <a:solidFill>
                  <a:srgbClr val="594F8C"/>
                </a:solidFill>
                <a:latin typeface="+mn-lt"/>
                <a:cs typeface="Arial" panose="020B0604020202020204" pitchFamily="34" charset="0"/>
              </a:rPr>
              <a:t>п. 14 Правил </a:t>
            </a:r>
            <a:r>
              <a:rPr lang="ru-RU" altLang="ru-RU" sz="1400" dirty="0" smtClean="0">
                <a:solidFill>
                  <a:srgbClr val="696A6C"/>
                </a:solidFill>
                <a:latin typeface="+mn-lt"/>
                <a:cs typeface="Arial" panose="020B0604020202020204" pitchFamily="34" charset="0"/>
              </a:rPr>
              <a:t>Страхователь </a:t>
            </a:r>
            <a:r>
              <a:rPr lang="ru-RU" altLang="ru-RU" sz="1400" dirty="0">
                <a:solidFill>
                  <a:srgbClr val="696A6C"/>
                </a:solidFill>
                <a:latin typeface="+mn-lt"/>
                <a:cs typeface="Arial" panose="020B0604020202020204" pitchFamily="34" charset="0"/>
              </a:rPr>
              <a:t>в срок </a:t>
            </a:r>
            <a:r>
              <a:rPr lang="ru-RU" altLang="ru-RU" sz="1400" b="1" dirty="0">
                <a:solidFill>
                  <a:srgbClr val="696A6C"/>
                </a:solidFill>
                <a:latin typeface="+mn-lt"/>
                <a:cs typeface="Arial" panose="020B0604020202020204" pitchFamily="34" charset="0"/>
              </a:rPr>
              <a:t>до 20 ноября </a:t>
            </a:r>
            <a:r>
              <a:rPr lang="ru-RU" altLang="ru-RU" sz="1400" dirty="0">
                <a:solidFill>
                  <a:srgbClr val="696A6C"/>
                </a:solidFill>
                <a:latin typeface="+mn-lt"/>
                <a:cs typeface="Arial" panose="020B0604020202020204" pitchFamily="34" charset="0"/>
              </a:rPr>
              <a:t>текущего финансового года имеет право обратиться в территориальный орган Фонда по месту своей регистрации </a:t>
            </a:r>
            <a:r>
              <a:rPr lang="ru-RU" altLang="ru-RU" sz="1400" b="1" dirty="0">
                <a:solidFill>
                  <a:srgbClr val="696A6C"/>
                </a:solidFill>
                <a:latin typeface="+mn-lt"/>
                <a:cs typeface="Arial" panose="020B0604020202020204" pitchFamily="34" charset="0"/>
              </a:rPr>
              <a:t>с заявлением о внесении изменений в план финансового обеспечения</a:t>
            </a:r>
            <a:r>
              <a:rPr lang="ru-RU" altLang="ru-RU" sz="1400" dirty="0">
                <a:solidFill>
                  <a:srgbClr val="696A6C"/>
                </a:solidFill>
                <a:latin typeface="+mn-lt"/>
                <a:cs typeface="Arial" panose="020B0604020202020204" pitchFamily="34" charset="0"/>
              </a:rPr>
              <a:t>, согласованный территориальным органом Фонда, </a:t>
            </a:r>
            <a:r>
              <a:rPr lang="ru-RU" altLang="ru-RU" sz="1400" b="1" dirty="0">
                <a:solidFill>
                  <a:srgbClr val="696A6C"/>
                </a:solidFill>
                <a:latin typeface="+mn-lt"/>
                <a:cs typeface="Arial" panose="020B0604020202020204" pitchFamily="34" charset="0"/>
              </a:rPr>
              <a:t>в пределах суммы финансового обеспечения в соответствии с согласованным территориальным органом Фонда планом финансового обеспечения</a:t>
            </a:r>
            <a:r>
              <a:rPr lang="ru-RU" altLang="ru-RU" sz="1400" dirty="0">
                <a:solidFill>
                  <a:srgbClr val="696A6C"/>
                </a:solidFill>
                <a:latin typeface="+mn-lt"/>
                <a:cs typeface="Arial" panose="020B0604020202020204" pitchFamily="34" charset="0"/>
              </a:rPr>
              <a:t>, с обоснованием необходимости внесения изменений в план финансового обеспечения и предоставлением полного комплекта документов</a:t>
            </a:r>
            <a:r>
              <a:rPr lang="ru-RU" altLang="ru-RU" sz="1400" dirty="0" smtClean="0">
                <a:solidFill>
                  <a:srgbClr val="696A6C"/>
                </a:solidFill>
                <a:latin typeface="+mn-lt"/>
                <a:cs typeface="Arial" panose="020B0604020202020204" pitchFamily="34" charset="0"/>
              </a:rPr>
              <a:t>, </a:t>
            </a:r>
            <a:r>
              <a:rPr lang="ru-RU" altLang="ru-RU" sz="1400" dirty="0">
                <a:solidFill>
                  <a:srgbClr val="696A6C"/>
                </a:solidFill>
                <a:latin typeface="+mn-lt"/>
                <a:cs typeface="Arial" panose="020B0604020202020204" pitchFamily="34" charset="0"/>
              </a:rPr>
              <a:t>для обоснования предупредительных мер, по которым в план финансового обеспечения вносятся изменения</a:t>
            </a:r>
            <a:r>
              <a:rPr lang="ru-RU" altLang="ru-RU" sz="1400" dirty="0" smtClean="0">
                <a:solidFill>
                  <a:srgbClr val="696A6C"/>
                </a:solidFill>
                <a:latin typeface="+mn-lt"/>
                <a:cs typeface="Arial" panose="020B0604020202020204" pitchFamily="34" charset="0"/>
              </a:rPr>
              <a:t>. </a:t>
            </a:r>
          </a:p>
          <a:p>
            <a:pPr indent="361950" algn="just">
              <a:spcBef>
                <a:spcPct val="0"/>
              </a:spcBef>
            </a:pPr>
            <a:r>
              <a:rPr lang="ru-RU" altLang="ru-RU" sz="1400" dirty="0" smtClean="0">
                <a:solidFill>
                  <a:srgbClr val="696A6C"/>
                </a:solidFill>
                <a:latin typeface="+mn-lt"/>
                <a:cs typeface="Arial" panose="020B0604020202020204" pitchFamily="34" charset="0"/>
              </a:rPr>
              <a:t>Страхователь </a:t>
            </a:r>
            <a:r>
              <a:rPr lang="ru-RU" altLang="ru-RU" sz="1400" dirty="0">
                <a:solidFill>
                  <a:srgbClr val="696A6C"/>
                </a:solidFill>
                <a:latin typeface="+mn-lt"/>
                <a:cs typeface="Arial" panose="020B0604020202020204" pitchFamily="34" charset="0"/>
              </a:rPr>
              <a:t>имеет право в </a:t>
            </a:r>
            <a:r>
              <a:rPr lang="ru-RU" altLang="ru-RU" sz="1400" dirty="0" smtClean="0">
                <a:solidFill>
                  <a:srgbClr val="696A6C"/>
                </a:solidFill>
                <a:latin typeface="+mn-lt"/>
                <a:cs typeface="Arial" panose="020B0604020202020204" pitchFamily="34" charset="0"/>
              </a:rPr>
              <a:t>срок до 20 ноября, </a:t>
            </a:r>
            <a:r>
              <a:rPr lang="ru-RU" altLang="ru-RU" sz="1400" dirty="0">
                <a:solidFill>
                  <a:srgbClr val="696A6C"/>
                </a:solidFill>
                <a:latin typeface="+mn-lt"/>
                <a:cs typeface="Arial" panose="020B0604020202020204" pitchFamily="34" charset="0"/>
              </a:rPr>
              <a:t>обратиться в территориальный орган Фонда по месту своей регистрации с заявлением о внесении изменений в план финансового обеспечения, согласованный территориальным органом Фонда, сверх суммы финансового обеспечения в соответствии с согласованным территориальным органом Фонда планом финансового обеспечения, в случае включения в план финансового обеспечения предупредительных мер, предусмотренных подпунктом "н" пункта 3 </a:t>
            </a:r>
            <a:r>
              <a:rPr lang="ru-RU" altLang="ru-RU" sz="1400" dirty="0" smtClean="0">
                <a:solidFill>
                  <a:srgbClr val="696A6C"/>
                </a:solidFill>
                <a:latin typeface="+mn-lt"/>
                <a:cs typeface="Arial" panose="020B0604020202020204" pitchFamily="34" charset="0"/>
              </a:rPr>
              <a:t>Правил (санаторно-курортное лечение работников </a:t>
            </a:r>
            <a:r>
              <a:rPr lang="ru-RU" altLang="ru-RU" sz="1400" dirty="0" err="1" smtClean="0">
                <a:solidFill>
                  <a:srgbClr val="696A6C"/>
                </a:solidFill>
                <a:latin typeface="+mn-lt"/>
                <a:cs typeface="Arial" panose="020B0604020202020204" pitchFamily="34" charset="0"/>
              </a:rPr>
              <a:t>предпенсионного</a:t>
            </a:r>
            <a:r>
              <a:rPr lang="ru-RU" altLang="ru-RU" sz="1400" dirty="0" smtClean="0">
                <a:solidFill>
                  <a:srgbClr val="696A6C"/>
                </a:solidFill>
                <a:latin typeface="+mn-lt"/>
                <a:cs typeface="Arial" panose="020B0604020202020204" pitchFamily="34" charset="0"/>
              </a:rPr>
              <a:t> и пенсионного возраста). </a:t>
            </a:r>
          </a:p>
          <a:p>
            <a:pPr indent="361950" algn="just">
              <a:spcBef>
                <a:spcPct val="0"/>
              </a:spcBef>
            </a:pPr>
            <a:r>
              <a:rPr lang="ru-RU" altLang="ru-RU" sz="1400" dirty="0" smtClean="0">
                <a:solidFill>
                  <a:srgbClr val="696A6C"/>
                </a:solidFill>
                <a:latin typeface="+mn-lt"/>
                <a:cs typeface="Arial" panose="020B0604020202020204" pitchFamily="34" charset="0"/>
              </a:rPr>
              <a:t>В </a:t>
            </a:r>
            <a:r>
              <a:rPr lang="ru-RU" altLang="ru-RU" sz="1400" dirty="0">
                <a:solidFill>
                  <a:srgbClr val="696A6C"/>
                </a:solidFill>
                <a:latin typeface="+mn-lt"/>
                <a:cs typeface="Arial" panose="020B0604020202020204" pitchFamily="34" charset="0"/>
              </a:rPr>
              <a:t>данном случае объем средств, направляемый на финансовое обеспечение предупредительных мер, определяется в </a:t>
            </a:r>
            <a:r>
              <a:rPr lang="ru-RU" altLang="ru-RU" sz="1400" dirty="0" smtClean="0">
                <a:solidFill>
                  <a:srgbClr val="696A6C"/>
                </a:solidFill>
                <a:latin typeface="+mn-lt"/>
                <a:cs typeface="Arial" panose="020B0604020202020204" pitchFamily="34" charset="0"/>
              </a:rPr>
              <a:t>размере 30%. </a:t>
            </a:r>
            <a:r>
              <a:rPr lang="ru-RU" altLang="ru-RU" sz="1400" dirty="0">
                <a:solidFill>
                  <a:srgbClr val="696A6C"/>
                </a:solidFill>
                <a:latin typeface="+mn-lt"/>
                <a:cs typeface="Arial" panose="020B0604020202020204" pitchFamily="34" charset="0"/>
              </a:rPr>
              <a:t>Одновременно с заявлением о внесении изменений в план финансового обеспечения страхователь обязан предоставить документы (копии документов), предусмотренные </a:t>
            </a:r>
            <a:r>
              <a:rPr lang="ru-RU" altLang="ru-RU" sz="1400" dirty="0" smtClean="0">
                <a:solidFill>
                  <a:srgbClr val="696A6C"/>
                </a:solidFill>
                <a:latin typeface="+mn-lt"/>
                <a:cs typeface="Arial" panose="020B0604020202020204" pitchFamily="34" charset="0"/>
              </a:rPr>
              <a:t>Правилами.</a:t>
            </a:r>
            <a:endParaRPr lang="ru-RU" altLang="ru-RU" sz="1400" dirty="0">
              <a:solidFill>
                <a:srgbClr val="696A6C"/>
              </a:solidFill>
              <a:latin typeface="+mn-lt"/>
              <a:cs typeface="Arial" panose="020B0604020202020204" pitchFamily="34" charset="0"/>
            </a:endParaRPr>
          </a:p>
          <a:p>
            <a:pPr algn="just">
              <a:spcBef>
                <a:spcPct val="0"/>
              </a:spcBef>
            </a:pPr>
            <a:endParaRPr lang="ru-RU" altLang="ru-RU" sz="1200" b="1" dirty="0">
              <a:solidFill>
                <a:srgbClr val="0066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ru-RU" altLang="ru-RU" sz="1400" b="1" dirty="0" smtClean="0">
                <a:latin typeface="Garamond" panose="02020404030301010803" pitchFamily="18" charset="0"/>
                <a:cs typeface="Times New Roman" panose="02020603050405020304" pitchFamily="18" charset="0"/>
              </a:rPr>
              <a:t>        </a:t>
            </a:r>
            <a:endParaRPr lang="ru-RU" altLang="ru-RU" sz="1400" b="1" dirty="0"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" name="Group 40">
            <a:extLst>
              <a:ext uri="{FF2B5EF4-FFF2-40B4-BE49-F238E27FC236}">
                <a16:creationId xmlns="" xmlns:a16="http://schemas.microsoft.com/office/drawing/2014/main" id="{FEE2B23C-0F4A-E14D-B045-99691AF2B560}"/>
              </a:ext>
            </a:extLst>
          </p:cNvPr>
          <p:cNvGrpSpPr/>
          <p:nvPr/>
        </p:nvGrpSpPr>
        <p:grpSpPr>
          <a:xfrm>
            <a:off x="599002" y="188640"/>
            <a:ext cx="787280" cy="939488"/>
            <a:chOff x="634994" y="480009"/>
            <a:chExt cx="914452" cy="1075526"/>
          </a:xfrm>
        </p:grpSpPr>
        <p:pic>
          <p:nvPicPr>
            <p:cNvPr id="7" name="object 5">
              <a:extLst>
                <a:ext uri="{FF2B5EF4-FFF2-40B4-BE49-F238E27FC236}">
                  <a16:creationId xmlns="" xmlns:a16="http://schemas.microsoft.com/office/drawing/2014/main" id="{3C1635DE-3ACA-3444-B6CF-A7A11997A324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37218" y="1352696"/>
              <a:ext cx="163266" cy="78676"/>
            </a:xfrm>
            <a:prstGeom prst="rect">
              <a:avLst/>
            </a:prstGeom>
          </p:spPr>
        </p:pic>
        <p:pic>
          <p:nvPicPr>
            <p:cNvPr id="8" name="object 6">
              <a:extLst>
                <a:ext uri="{FF2B5EF4-FFF2-40B4-BE49-F238E27FC236}">
                  <a16:creationId xmlns="" xmlns:a16="http://schemas.microsoft.com/office/drawing/2014/main" id="{E186C12B-87BC-7246-9C93-4D8982F295D9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22641" y="1353580"/>
              <a:ext cx="341118" cy="89957"/>
            </a:xfrm>
            <a:prstGeom prst="rect">
              <a:avLst/>
            </a:prstGeom>
          </p:spPr>
        </p:pic>
        <p:sp>
          <p:nvSpPr>
            <p:cNvPr id="9" name="object 7">
              <a:extLst>
                <a:ext uri="{FF2B5EF4-FFF2-40B4-BE49-F238E27FC236}">
                  <a16:creationId xmlns="" xmlns:a16="http://schemas.microsoft.com/office/drawing/2014/main" id="{032E5027-2433-EB45-B6E6-3B92793393CC}"/>
                </a:ext>
              </a:extLst>
            </p:cNvPr>
            <p:cNvSpPr/>
            <p:nvPr/>
          </p:nvSpPr>
          <p:spPr>
            <a:xfrm>
              <a:off x="1192096" y="13535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69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69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8">
              <a:extLst>
                <a:ext uri="{FF2B5EF4-FFF2-40B4-BE49-F238E27FC236}">
                  <a16:creationId xmlns="" xmlns:a16="http://schemas.microsoft.com/office/drawing/2014/main" id="{7A50A98C-023B-5544-9D04-890D4761F5E5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274796" y="1353580"/>
              <a:ext cx="66154" cy="76911"/>
            </a:xfrm>
            <a:prstGeom prst="rect">
              <a:avLst/>
            </a:prstGeom>
          </p:spPr>
        </p:pic>
        <p:pic>
          <p:nvPicPr>
            <p:cNvPr id="12" name="object 9">
              <a:extLst>
                <a:ext uri="{FF2B5EF4-FFF2-40B4-BE49-F238E27FC236}">
                  <a16:creationId xmlns="" xmlns:a16="http://schemas.microsoft.com/office/drawing/2014/main" id="{70EABF96-BDF2-5E4C-8DA4-C46599FF1EF7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369272" y="1353577"/>
              <a:ext cx="85153" cy="76923"/>
            </a:xfrm>
            <a:prstGeom prst="rect">
              <a:avLst/>
            </a:prstGeom>
          </p:spPr>
        </p:pic>
        <p:sp>
          <p:nvSpPr>
            <p:cNvPr id="13" name="object 10">
              <a:extLst>
                <a:ext uri="{FF2B5EF4-FFF2-40B4-BE49-F238E27FC236}">
                  <a16:creationId xmlns="" xmlns:a16="http://schemas.microsoft.com/office/drawing/2014/main" id="{D79E288B-D5E2-6041-B515-C53138B20834}"/>
                </a:ext>
              </a:extLst>
            </p:cNvPr>
            <p:cNvSpPr/>
            <p:nvPr/>
          </p:nvSpPr>
          <p:spPr>
            <a:xfrm>
              <a:off x="1482771" y="1353580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69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1">
              <a:extLst>
                <a:ext uri="{FF2B5EF4-FFF2-40B4-BE49-F238E27FC236}">
                  <a16:creationId xmlns="" xmlns:a16="http://schemas.microsoft.com/office/drawing/2014/main" id="{3EA55FC9-49BF-9649-B554-DB0BA07059FD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34994" y="1464464"/>
              <a:ext cx="188554" cy="82626"/>
            </a:xfrm>
            <a:prstGeom prst="rect">
              <a:avLst/>
            </a:prstGeom>
          </p:spPr>
        </p:pic>
        <p:pic>
          <p:nvPicPr>
            <p:cNvPr id="15" name="object 12">
              <a:extLst>
                <a:ext uri="{FF2B5EF4-FFF2-40B4-BE49-F238E27FC236}">
                  <a16:creationId xmlns="" xmlns:a16="http://schemas.microsoft.com/office/drawing/2014/main" id="{361E00FA-8DE8-6C45-8EF4-C0494204D072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45724" y="1467309"/>
              <a:ext cx="164275" cy="88226"/>
            </a:xfrm>
            <a:prstGeom prst="rect">
              <a:avLst/>
            </a:prstGeom>
          </p:spPr>
        </p:pic>
        <p:pic>
          <p:nvPicPr>
            <p:cNvPr id="16" name="object 13">
              <a:extLst>
                <a:ext uri="{FF2B5EF4-FFF2-40B4-BE49-F238E27FC236}">
                  <a16:creationId xmlns="" xmlns:a16="http://schemas.microsoft.com/office/drawing/2014/main" id="{BB443951-6FE8-E247-B5B9-FE7B385CDDEC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057757" y="1466442"/>
              <a:ext cx="319289" cy="78663"/>
            </a:xfrm>
            <a:prstGeom prst="rect">
              <a:avLst/>
            </a:prstGeom>
          </p:spPr>
        </p:pic>
        <p:pic>
          <p:nvPicPr>
            <p:cNvPr id="17" name="object 14">
              <a:extLst>
                <a:ext uri="{FF2B5EF4-FFF2-40B4-BE49-F238E27FC236}">
                  <a16:creationId xmlns="" xmlns:a16="http://schemas.microsoft.com/office/drawing/2014/main" id="{3743B841-5E81-3446-A1CA-C8E1E56C8F4C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396605" y="1467312"/>
              <a:ext cx="66471" cy="76911"/>
            </a:xfrm>
            <a:prstGeom prst="rect">
              <a:avLst/>
            </a:prstGeom>
          </p:spPr>
        </p:pic>
        <p:pic>
          <p:nvPicPr>
            <p:cNvPr id="18" name="object 15">
              <a:extLst>
                <a:ext uri="{FF2B5EF4-FFF2-40B4-BE49-F238E27FC236}">
                  <a16:creationId xmlns="" xmlns:a16="http://schemas.microsoft.com/office/drawing/2014/main" id="{9C486396-18B6-7B4F-A00A-9A37847AC9FD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482771" y="1467312"/>
              <a:ext cx="66471" cy="76911"/>
            </a:xfrm>
            <a:prstGeom prst="rect">
              <a:avLst/>
            </a:prstGeom>
          </p:spPr>
        </p:pic>
        <p:sp>
          <p:nvSpPr>
            <p:cNvPr id="19" name="object 16">
              <a:extLst>
                <a:ext uri="{FF2B5EF4-FFF2-40B4-BE49-F238E27FC236}">
                  <a16:creationId xmlns="" xmlns:a16="http://schemas.microsoft.com/office/drawing/2014/main" id="{3A4550FC-9534-AB46-8C15-F6BF1CB0DD73}"/>
                </a:ext>
              </a:extLst>
            </p:cNvPr>
            <p:cNvSpPr/>
            <p:nvPr/>
          </p:nvSpPr>
          <p:spPr>
            <a:xfrm>
              <a:off x="1489430" y="1331849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5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0" name="object 17">
              <a:extLst>
                <a:ext uri="{FF2B5EF4-FFF2-40B4-BE49-F238E27FC236}">
                  <a16:creationId xmlns="" xmlns:a16="http://schemas.microsoft.com/office/drawing/2014/main" id="{812A9633-9586-A64D-9761-4528FA32B53D}"/>
                </a:ext>
              </a:extLst>
            </p:cNvPr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644093" y="480009"/>
              <a:ext cx="895848" cy="7691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9752176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"/>
          <p:cNvSpPr>
            <a:spLocks noChangeArrowheads="1"/>
          </p:cNvSpPr>
          <p:nvPr/>
        </p:nvSpPr>
        <p:spPr bwMode="auto">
          <a:xfrm>
            <a:off x="1238250" y="642938"/>
            <a:ext cx="7429500" cy="12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 sz="1463"/>
          </a:p>
        </p:txBody>
      </p:sp>
      <p:sp>
        <p:nvSpPr>
          <p:cNvPr id="57347" name="Rectangle 2"/>
          <p:cNvSpPr>
            <a:spLocks noChangeArrowheads="1"/>
          </p:cNvSpPr>
          <p:nvPr/>
        </p:nvSpPr>
        <p:spPr bwMode="auto">
          <a:xfrm>
            <a:off x="1676797" y="642938"/>
            <a:ext cx="699095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 sz="1463"/>
          </a:p>
        </p:txBody>
      </p:sp>
      <p:sp>
        <p:nvSpPr>
          <p:cNvPr id="57349" name="Rectangle 4"/>
          <p:cNvSpPr>
            <a:spLocks noChangeArrowheads="1"/>
          </p:cNvSpPr>
          <p:nvPr/>
        </p:nvSpPr>
        <p:spPr bwMode="auto">
          <a:xfrm>
            <a:off x="304979" y="909399"/>
            <a:ext cx="9505062" cy="595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73125" tIns="38025" rIns="73125" bIns="38025" anchor="ctr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algn="just">
              <a:spcBef>
                <a:spcPct val="0"/>
              </a:spcBef>
            </a:pPr>
            <a:endParaRPr lang="ru-RU" altLang="ru-RU" sz="14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ct val="0"/>
              </a:spcBef>
            </a:pPr>
            <a:r>
              <a:rPr lang="ru-RU" altLang="ru-RU" sz="1600" b="1" dirty="0" smtClean="0">
                <a:solidFill>
                  <a:srgbClr val="594F8C"/>
                </a:solidFill>
                <a:latin typeface="+mn-lt"/>
                <a:cs typeface="Arial" panose="020B0604020202020204" pitchFamily="34" charset="0"/>
              </a:rPr>
              <a:t>п. 16 Правил </a:t>
            </a:r>
            <a:r>
              <a:rPr lang="ru-RU" altLang="ru-RU" sz="1600" dirty="0" smtClean="0">
                <a:solidFill>
                  <a:srgbClr val="696A6C"/>
                </a:solidFill>
                <a:latin typeface="+mn-lt"/>
                <a:cs typeface="Arial" panose="020B0604020202020204" pitchFamily="34" charset="0"/>
              </a:rPr>
              <a:t>Страхователь </a:t>
            </a:r>
            <a:r>
              <a:rPr lang="ru-RU" altLang="ru-RU" sz="1600" dirty="0">
                <a:solidFill>
                  <a:srgbClr val="696A6C"/>
                </a:solidFill>
                <a:latin typeface="+mn-lt"/>
                <a:cs typeface="Arial" panose="020B0604020202020204" pitchFamily="34" charset="0"/>
              </a:rPr>
              <a:t>ведет в установленном порядке учет средств, направленных на финансовое обеспечение предупредительных мер. </a:t>
            </a:r>
          </a:p>
          <a:p>
            <a:pPr algn="just">
              <a:spcBef>
                <a:spcPct val="0"/>
              </a:spcBef>
            </a:pPr>
            <a:endParaRPr lang="ru-RU" altLang="ru-RU" sz="1600" b="1" dirty="0">
              <a:solidFill>
                <a:srgbClr val="00664D"/>
              </a:solidFill>
              <a:latin typeface="+mn-lt"/>
              <a:cs typeface="Arial" panose="020B0604020202020204" pitchFamily="34" charset="0"/>
            </a:endParaRPr>
          </a:p>
          <a:p>
            <a:pPr algn="just">
              <a:spcBef>
                <a:spcPct val="0"/>
              </a:spcBef>
            </a:pPr>
            <a:r>
              <a:rPr lang="ru-RU" altLang="ru-RU" sz="1600" b="1" dirty="0">
                <a:solidFill>
                  <a:srgbClr val="594F8C"/>
                </a:solidFill>
                <a:latin typeface="+mn-lt"/>
                <a:cs typeface="Arial" panose="020B0604020202020204" pitchFamily="34" charset="0"/>
              </a:rPr>
              <a:t>п</a:t>
            </a:r>
            <a:r>
              <a:rPr lang="ru-RU" altLang="ru-RU" sz="1600" b="1" dirty="0" smtClean="0">
                <a:solidFill>
                  <a:srgbClr val="594F8C"/>
                </a:solidFill>
                <a:latin typeface="+mn-lt"/>
                <a:cs typeface="Arial" panose="020B0604020202020204" pitchFamily="34" charset="0"/>
              </a:rPr>
              <a:t>. 17 Правил </a:t>
            </a:r>
            <a:r>
              <a:rPr lang="ru-RU" altLang="ru-RU" sz="1600" dirty="0" smtClean="0">
                <a:solidFill>
                  <a:srgbClr val="696A6C"/>
                </a:solidFill>
                <a:latin typeface="+mn-lt"/>
                <a:cs typeface="Arial" panose="020B0604020202020204" pitchFamily="34" charset="0"/>
              </a:rPr>
              <a:t>После </a:t>
            </a:r>
            <a:r>
              <a:rPr lang="ru-RU" altLang="ru-RU" sz="1600" dirty="0">
                <a:solidFill>
                  <a:srgbClr val="696A6C"/>
                </a:solidFill>
                <a:latin typeface="+mn-lt"/>
                <a:cs typeface="Arial" panose="020B0604020202020204" pitchFamily="34" charset="0"/>
              </a:rPr>
              <a:t>выполнения предупредительных мер, предусмотренных планом финансового обеспечения, страхователь обращается в Отделение СФР по месту регистрации с </a:t>
            </a:r>
            <a:r>
              <a:rPr lang="ru-RU" altLang="ru-RU" sz="1600" b="1" dirty="0">
                <a:solidFill>
                  <a:srgbClr val="696A6C"/>
                </a:solidFill>
                <a:latin typeface="+mn-lt"/>
                <a:cs typeface="Arial" panose="020B0604020202020204" pitchFamily="34" charset="0"/>
              </a:rPr>
              <a:t>заявлением о возмещении произведенных расходов</a:t>
            </a:r>
            <a:r>
              <a:rPr lang="ru-RU" altLang="ru-RU" sz="1600" dirty="0">
                <a:solidFill>
                  <a:srgbClr val="696A6C"/>
                </a:solidFill>
                <a:latin typeface="+mn-lt"/>
                <a:cs typeface="Arial" panose="020B0604020202020204" pitchFamily="34" charset="0"/>
              </a:rPr>
              <a:t> на оплату предупредительных мер с </a:t>
            </a:r>
            <a:r>
              <a:rPr lang="ru-RU" altLang="ru-RU" sz="1600" b="1" dirty="0">
                <a:solidFill>
                  <a:srgbClr val="696A6C"/>
                </a:solidFill>
                <a:latin typeface="+mn-lt"/>
                <a:cs typeface="Arial" panose="020B0604020202020204" pitchFamily="34" charset="0"/>
              </a:rPr>
              <a:t>представлением документов</a:t>
            </a:r>
            <a:r>
              <a:rPr lang="ru-RU" altLang="ru-RU" sz="1600" dirty="0">
                <a:solidFill>
                  <a:srgbClr val="696A6C"/>
                </a:solidFill>
                <a:latin typeface="+mn-lt"/>
                <a:cs typeface="Arial" panose="020B0604020202020204" pitchFamily="34" charset="0"/>
              </a:rPr>
              <a:t>, подтверждающих произведенные расходы, </a:t>
            </a:r>
            <a:r>
              <a:rPr lang="ru-RU" altLang="ru-RU" sz="1600" b="1" dirty="0">
                <a:solidFill>
                  <a:srgbClr val="696A6C"/>
                </a:solidFill>
                <a:latin typeface="+mn-lt"/>
                <a:cs typeface="Arial" panose="020B0604020202020204" pitchFamily="34" charset="0"/>
              </a:rPr>
              <a:t>не позднее 15 декабря </a:t>
            </a:r>
            <a:r>
              <a:rPr lang="ru-RU" altLang="ru-RU" sz="1600" dirty="0">
                <a:solidFill>
                  <a:srgbClr val="696A6C"/>
                </a:solidFill>
                <a:latin typeface="+mn-lt"/>
                <a:cs typeface="Arial" panose="020B0604020202020204" pitchFamily="34" charset="0"/>
              </a:rPr>
              <a:t>текущего года. </a:t>
            </a:r>
            <a:r>
              <a:rPr lang="ru-RU" altLang="ru-RU" sz="1600" b="1" dirty="0">
                <a:solidFill>
                  <a:srgbClr val="696A6C"/>
                </a:solidFill>
                <a:latin typeface="+mn-lt"/>
                <a:cs typeface="Arial" panose="020B0604020202020204" pitchFamily="34" charset="0"/>
              </a:rPr>
              <a:t>Одновременно с заявлением предоставляется отчет о произведенных расходах на указанные цели</a:t>
            </a:r>
            <a:r>
              <a:rPr lang="ru-RU" altLang="ru-RU" sz="1600" dirty="0" smtClean="0">
                <a:solidFill>
                  <a:srgbClr val="696A6C"/>
                </a:solidFill>
                <a:latin typeface="+mn-lt"/>
                <a:cs typeface="Arial" panose="020B0604020202020204" pitchFamily="34" charset="0"/>
              </a:rPr>
              <a:t>. При этом рекомендуемая дата обращения до 1 декабря).</a:t>
            </a:r>
            <a:endParaRPr lang="ru-RU" altLang="ru-RU" sz="1600" dirty="0">
              <a:solidFill>
                <a:srgbClr val="696A6C"/>
              </a:solidFill>
              <a:latin typeface="+mn-lt"/>
              <a:cs typeface="Arial" panose="020B0604020202020204" pitchFamily="34" charset="0"/>
            </a:endParaRPr>
          </a:p>
          <a:p>
            <a:pPr algn="just">
              <a:spcBef>
                <a:spcPct val="0"/>
              </a:spcBef>
            </a:pPr>
            <a:endParaRPr lang="ru-RU" altLang="ru-RU" sz="1600" dirty="0">
              <a:solidFill>
                <a:srgbClr val="00664D"/>
              </a:solidFill>
              <a:latin typeface="+mn-lt"/>
              <a:cs typeface="Arial" panose="020B0604020202020204" pitchFamily="34" charset="0"/>
            </a:endParaRPr>
          </a:p>
          <a:p>
            <a:pPr algn="just">
              <a:spcBef>
                <a:spcPct val="0"/>
              </a:spcBef>
            </a:pPr>
            <a:r>
              <a:rPr lang="ru-RU" altLang="ru-RU" sz="1600" b="1" dirty="0">
                <a:solidFill>
                  <a:srgbClr val="594F8C"/>
                </a:solidFill>
                <a:latin typeface="+mn-lt"/>
                <a:cs typeface="Arial" panose="020B0604020202020204" pitchFamily="34" charset="0"/>
              </a:rPr>
              <a:t>п</a:t>
            </a:r>
            <a:r>
              <a:rPr lang="ru-RU" altLang="ru-RU" sz="1600" b="1" dirty="0" smtClean="0">
                <a:solidFill>
                  <a:srgbClr val="594F8C"/>
                </a:solidFill>
                <a:latin typeface="+mn-lt"/>
                <a:cs typeface="Arial" panose="020B0604020202020204" pitchFamily="34" charset="0"/>
              </a:rPr>
              <a:t>. 18 Правил </a:t>
            </a:r>
            <a:r>
              <a:rPr lang="ru-RU" altLang="ru-RU" sz="1600" dirty="0" smtClean="0">
                <a:solidFill>
                  <a:srgbClr val="696A6C"/>
                </a:solidFill>
                <a:latin typeface="+mn-lt"/>
                <a:cs typeface="Arial" panose="020B0604020202020204" pitchFamily="34" charset="0"/>
              </a:rPr>
              <a:t>Страхователь </a:t>
            </a:r>
            <a:r>
              <a:rPr lang="ru-RU" altLang="ru-RU" sz="1600" dirty="0">
                <a:solidFill>
                  <a:srgbClr val="696A6C"/>
                </a:solidFill>
                <a:latin typeface="+mn-lt"/>
                <a:cs typeface="Arial" panose="020B0604020202020204" pitchFamily="34" charset="0"/>
              </a:rPr>
              <a:t>несет </a:t>
            </a:r>
            <a:r>
              <a:rPr lang="ru-RU" altLang="ru-RU" sz="1600" b="1" dirty="0">
                <a:solidFill>
                  <a:srgbClr val="696A6C"/>
                </a:solidFill>
                <a:latin typeface="+mn-lt"/>
                <a:cs typeface="Arial" panose="020B0604020202020204" pitchFamily="34" charset="0"/>
              </a:rPr>
              <a:t>ответственность</a:t>
            </a:r>
            <a:r>
              <a:rPr lang="ru-RU" altLang="ru-RU" sz="1600" dirty="0">
                <a:solidFill>
                  <a:srgbClr val="696A6C"/>
                </a:solidFill>
                <a:latin typeface="+mn-lt"/>
                <a:cs typeface="Arial" panose="020B0604020202020204" pitchFamily="34" charset="0"/>
              </a:rPr>
              <a:t>, предусмотренную законодательством Российской Федерации, </a:t>
            </a:r>
            <a:r>
              <a:rPr lang="ru-RU" altLang="ru-RU" sz="1600" b="1" dirty="0">
                <a:solidFill>
                  <a:srgbClr val="696A6C"/>
                </a:solidFill>
                <a:latin typeface="+mn-lt"/>
                <a:cs typeface="Arial" panose="020B0604020202020204" pitchFamily="34" charset="0"/>
              </a:rPr>
              <a:t>за целевое и в полном объеме использование сумм </a:t>
            </a:r>
            <a:r>
              <a:rPr lang="ru-RU" altLang="ru-RU" sz="1600" dirty="0">
                <a:solidFill>
                  <a:srgbClr val="696A6C"/>
                </a:solidFill>
                <a:latin typeface="+mn-lt"/>
                <a:cs typeface="Arial" panose="020B0604020202020204" pitchFamily="34" charset="0"/>
              </a:rPr>
              <a:t>страховых взносов на финансовое обеспечение предупредительных мер в соответствии с согласованным Отделением СФР планом финансового обеспечения и в случае </a:t>
            </a:r>
            <a:r>
              <a:rPr lang="ru-RU" altLang="ru-RU" sz="1600" b="1" dirty="0">
                <a:solidFill>
                  <a:srgbClr val="696A6C"/>
                </a:solidFill>
                <a:latin typeface="+mn-lt"/>
                <a:cs typeface="Arial" panose="020B0604020202020204" pitchFamily="34" charset="0"/>
              </a:rPr>
              <a:t>неполного</a:t>
            </a:r>
            <a:r>
              <a:rPr lang="ru-RU" altLang="ru-RU" sz="1600" dirty="0">
                <a:solidFill>
                  <a:srgbClr val="696A6C"/>
                </a:solidFill>
                <a:latin typeface="+mn-lt"/>
                <a:cs typeface="Arial" panose="020B0604020202020204" pitchFamily="34" charset="0"/>
              </a:rPr>
              <a:t> использования указанных средств сообщает об этом в Отделение СФР по месту своей регистрации </a:t>
            </a:r>
            <a:r>
              <a:rPr lang="ru-RU" altLang="ru-RU" sz="1600" b="1" dirty="0">
                <a:solidFill>
                  <a:srgbClr val="696A6C"/>
                </a:solidFill>
                <a:latin typeface="+mn-lt"/>
                <a:cs typeface="Arial" panose="020B0604020202020204" pitchFamily="34" charset="0"/>
              </a:rPr>
              <a:t>до 10 октября </a:t>
            </a:r>
            <a:r>
              <a:rPr lang="ru-RU" altLang="ru-RU" sz="1600" dirty="0">
                <a:solidFill>
                  <a:srgbClr val="696A6C"/>
                </a:solidFill>
                <a:latin typeface="+mn-lt"/>
                <a:cs typeface="Arial" panose="020B0604020202020204" pitchFamily="34" charset="0"/>
              </a:rPr>
              <a:t>текущего года.</a:t>
            </a:r>
          </a:p>
          <a:p>
            <a:pPr algn="just">
              <a:spcBef>
                <a:spcPct val="0"/>
              </a:spcBef>
              <a:buClr>
                <a:srgbClr val="002060"/>
              </a:buClr>
            </a:pPr>
            <a:endParaRPr lang="ru-RU" altLang="ru-RU" sz="1600" dirty="0">
              <a:solidFill>
                <a:srgbClr val="00664D"/>
              </a:solidFill>
              <a:latin typeface="+mn-lt"/>
              <a:cs typeface="Arial" panose="020B0604020202020204" pitchFamily="34" charset="0"/>
            </a:endParaRPr>
          </a:p>
          <a:p>
            <a:pPr algn="just">
              <a:spcBef>
                <a:spcPct val="0"/>
              </a:spcBef>
              <a:buClr>
                <a:srgbClr val="002060"/>
              </a:buClr>
            </a:pPr>
            <a:r>
              <a:rPr lang="ru-RU" altLang="ru-RU" sz="1600" b="1" dirty="0">
                <a:solidFill>
                  <a:srgbClr val="594F8C"/>
                </a:solidFill>
                <a:latin typeface="+mn-lt"/>
                <a:cs typeface="Arial" panose="020B0604020202020204" pitchFamily="34" charset="0"/>
              </a:rPr>
              <a:t> п</a:t>
            </a:r>
            <a:r>
              <a:rPr lang="ru-RU" altLang="ru-RU" sz="1600" b="1" dirty="0" smtClean="0">
                <a:solidFill>
                  <a:srgbClr val="594F8C"/>
                </a:solidFill>
                <a:latin typeface="+mn-lt"/>
                <a:cs typeface="Arial" panose="020B0604020202020204" pitchFamily="34" charset="0"/>
              </a:rPr>
              <a:t>. 19 Правил </a:t>
            </a:r>
            <a:r>
              <a:rPr lang="ru-RU" altLang="ru-RU" sz="1600" dirty="0" smtClean="0">
                <a:solidFill>
                  <a:srgbClr val="696A6C"/>
                </a:solidFill>
                <a:latin typeface="+mn-lt"/>
                <a:cs typeface="Arial" panose="020B0604020202020204" pitchFamily="34" charset="0"/>
              </a:rPr>
              <a:t>Расходы</a:t>
            </a:r>
            <a:r>
              <a:rPr lang="ru-RU" altLang="ru-RU" sz="1600" dirty="0">
                <a:solidFill>
                  <a:srgbClr val="696A6C"/>
                </a:solidFill>
                <a:latin typeface="+mn-lt"/>
                <a:cs typeface="Arial" panose="020B0604020202020204" pitchFamily="34" charset="0"/>
              </a:rPr>
              <a:t>, фактически произведенные страхователем, но </a:t>
            </a:r>
            <a:r>
              <a:rPr lang="ru-RU" altLang="ru-RU" sz="1600" b="1" dirty="0">
                <a:solidFill>
                  <a:srgbClr val="696A6C"/>
                </a:solidFill>
                <a:latin typeface="+mn-lt"/>
                <a:cs typeface="Arial" panose="020B0604020202020204" pitchFamily="34" charset="0"/>
              </a:rPr>
              <a:t>не подтвержденные документами </a:t>
            </a:r>
            <a:r>
              <a:rPr lang="ru-RU" altLang="ru-RU" sz="1600" dirty="0">
                <a:solidFill>
                  <a:srgbClr val="696A6C"/>
                </a:solidFill>
                <a:latin typeface="+mn-lt"/>
                <a:cs typeface="Arial" panose="020B0604020202020204" pitchFamily="34" charset="0"/>
              </a:rPr>
              <a:t>либо произведенные на основании неправильно оформленных или выданных с нарушением установленного порядка документов, </a:t>
            </a:r>
            <a:r>
              <a:rPr lang="ru-RU" altLang="ru-RU" sz="1600" b="1" dirty="0">
                <a:solidFill>
                  <a:srgbClr val="696A6C"/>
                </a:solidFill>
                <a:latin typeface="+mn-lt"/>
                <a:cs typeface="Arial" panose="020B0604020202020204" pitchFamily="34" charset="0"/>
              </a:rPr>
              <a:t>не подлежат возмещению</a:t>
            </a:r>
            <a:r>
              <a:rPr lang="ru-RU" altLang="ru-RU" sz="1600" dirty="0">
                <a:solidFill>
                  <a:srgbClr val="696A6C"/>
                </a:solidFill>
                <a:latin typeface="+mn-lt"/>
                <a:cs typeface="Arial" panose="020B0604020202020204" pitchFamily="34" charset="0"/>
              </a:rPr>
              <a:t>.</a:t>
            </a:r>
          </a:p>
          <a:p>
            <a:pPr algn="just">
              <a:spcBef>
                <a:spcPct val="0"/>
              </a:spcBef>
              <a:buClr>
                <a:srgbClr val="C00000"/>
              </a:buClr>
              <a:buFont typeface="Wingdings" panose="05000000000000000000" pitchFamily="2" charset="2"/>
              <a:buNone/>
            </a:pPr>
            <a:endParaRPr lang="ru-RU" altLang="ru-RU" sz="1600" dirty="0">
              <a:solidFill>
                <a:srgbClr val="C00000"/>
              </a:solidFill>
              <a:latin typeface="+mn-lt"/>
              <a:cs typeface="Arial" panose="020B0604020202020204" pitchFamily="34" charset="0"/>
            </a:endParaRPr>
          </a:p>
          <a:p>
            <a:pPr algn="just">
              <a:spcBef>
                <a:spcPct val="0"/>
              </a:spcBef>
              <a:buClrTx/>
              <a:buFontTx/>
              <a:buNone/>
            </a:pPr>
            <a:r>
              <a:rPr lang="ru-RU" altLang="ru-RU" sz="1600" b="1" dirty="0">
                <a:solidFill>
                  <a:srgbClr val="594F8C"/>
                </a:solidFill>
                <a:latin typeface="+mn-lt"/>
                <a:cs typeface="Arial" panose="020B0604020202020204" pitchFamily="34" charset="0"/>
              </a:rPr>
              <a:t>п</a:t>
            </a:r>
            <a:r>
              <a:rPr lang="ru-RU" altLang="ru-RU" sz="1600" b="1" dirty="0" smtClean="0">
                <a:solidFill>
                  <a:srgbClr val="594F8C"/>
                </a:solidFill>
                <a:latin typeface="+mn-lt"/>
                <a:cs typeface="Arial" panose="020B0604020202020204" pitchFamily="34" charset="0"/>
              </a:rPr>
              <a:t>. 20 Правил </a:t>
            </a:r>
            <a:r>
              <a:rPr lang="ru-RU" altLang="ru-RU" sz="1600" dirty="0" smtClean="0">
                <a:solidFill>
                  <a:srgbClr val="696A6C"/>
                </a:solidFill>
                <a:latin typeface="+mn-lt"/>
                <a:cs typeface="Arial" panose="020B0604020202020204" pitchFamily="34" charset="0"/>
              </a:rPr>
              <a:t>Страховщик </a:t>
            </a:r>
            <a:r>
              <a:rPr lang="ru-RU" altLang="ru-RU" sz="1600" dirty="0">
                <a:solidFill>
                  <a:srgbClr val="696A6C"/>
                </a:solidFill>
                <a:latin typeface="+mn-lt"/>
                <a:cs typeface="Arial" panose="020B0604020202020204" pitchFamily="34" charset="0"/>
              </a:rPr>
              <a:t>осуществляет контроль за полнотой и целевым использованием сумм страховых взносов  на ФОПМ страхователем в соответствии с согласованным планом финансового обеспечения. </a:t>
            </a:r>
          </a:p>
          <a:p>
            <a:pPr algn="just">
              <a:spcBef>
                <a:spcPct val="0"/>
              </a:spcBef>
              <a:buFont typeface="Wingdings" panose="05000000000000000000" pitchFamily="2" charset="2"/>
              <a:buNone/>
            </a:pPr>
            <a:endParaRPr lang="ru-RU" altLang="ru-RU" sz="1600" b="1" dirty="0">
              <a:latin typeface="+mn-lt"/>
              <a:cs typeface="Times New Roman" panose="02020603050405020304" pitchFamily="18" charset="0"/>
            </a:endParaRPr>
          </a:p>
        </p:txBody>
      </p:sp>
      <p:grpSp>
        <p:nvGrpSpPr>
          <p:cNvPr id="6" name="Group 40">
            <a:extLst>
              <a:ext uri="{FF2B5EF4-FFF2-40B4-BE49-F238E27FC236}">
                <a16:creationId xmlns="" xmlns:a16="http://schemas.microsoft.com/office/drawing/2014/main" id="{FEE2B23C-0F4A-E14D-B045-99691AF2B560}"/>
              </a:ext>
            </a:extLst>
          </p:cNvPr>
          <p:cNvGrpSpPr/>
          <p:nvPr/>
        </p:nvGrpSpPr>
        <p:grpSpPr>
          <a:xfrm>
            <a:off x="599002" y="188640"/>
            <a:ext cx="787280" cy="939488"/>
            <a:chOff x="634994" y="480009"/>
            <a:chExt cx="914452" cy="1075526"/>
          </a:xfrm>
        </p:grpSpPr>
        <p:pic>
          <p:nvPicPr>
            <p:cNvPr id="7" name="object 5">
              <a:extLst>
                <a:ext uri="{FF2B5EF4-FFF2-40B4-BE49-F238E27FC236}">
                  <a16:creationId xmlns="" xmlns:a16="http://schemas.microsoft.com/office/drawing/2014/main" id="{3C1635DE-3ACA-3444-B6CF-A7A11997A324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37218" y="1352696"/>
              <a:ext cx="163266" cy="78676"/>
            </a:xfrm>
            <a:prstGeom prst="rect">
              <a:avLst/>
            </a:prstGeom>
          </p:spPr>
        </p:pic>
        <p:pic>
          <p:nvPicPr>
            <p:cNvPr id="8" name="object 6">
              <a:extLst>
                <a:ext uri="{FF2B5EF4-FFF2-40B4-BE49-F238E27FC236}">
                  <a16:creationId xmlns="" xmlns:a16="http://schemas.microsoft.com/office/drawing/2014/main" id="{E186C12B-87BC-7246-9C93-4D8982F295D9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22641" y="1353580"/>
              <a:ext cx="341118" cy="89957"/>
            </a:xfrm>
            <a:prstGeom prst="rect">
              <a:avLst/>
            </a:prstGeom>
          </p:spPr>
        </p:pic>
        <p:sp>
          <p:nvSpPr>
            <p:cNvPr id="9" name="object 7">
              <a:extLst>
                <a:ext uri="{FF2B5EF4-FFF2-40B4-BE49-F238E27FC236}">
                  <a16:creationId xmlns="" xmlns:a16="http://schemas.microsoft.com/office/drawing/2014/main" id="{032E5027-2433-EB45-B6E6-3B92793393CC}"/>
                </a:ext>
              </a:extLst>
            </p:cNvPr>
            <p:cNvSpPr/>
            <p:nvPr/>
          </p:nvSpPr>
          <p:spPr>
            <a:xfrm>
              <a:off x="1192096" y="13535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69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69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8">
              <a:extLst>
                <a:ext uri="{FF2B5EF4-FFF2-40B4-BE49-F238E27FC236}">
                  <a16:creationId xmlns="" xmlns:a16="http://schemas.microsoft.com/office/drawing/2014/main" id="{7A50A98C-023B-5544-9D04-890D4761F5E5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274796" y="1353580"/>
              <a:ext cx="66154" cy="76911"/>
            </a:xfrm>
            <a:prstGeom prst="rect">
              <a:avLst/>
            </a:prstGeom>
          </p:spPr>
        </p:pic>
        <p:pic>
          <p:nvPicPr>
            <p:cNvPr id="12" name="object 9">
              <a:extLst>
                <a:ext uri="{FF2B5EF4-FFF2-40B4-BE49-F238E27FC236}">
                  <a16:creationId xmlns="" xmlns:a16="http://schemas.microsoft.com/office/drawing/2014/main" id="{70EABF96-BDF2-5E4C-8DA4-C46599FF1EF7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369272" y="1353577"/>
              <a:ext cx="85153" cy="76923"/>
            </a:xfrm>
            <a:prstGeom prst="rect">
              <a:avLst/>
            </a:prstGeom>
          </p:spPr>
        </p:pic>
        <p:sp>
          <p:nvSpPr>
            <p:cNvPr id="13" name="object 10">
              <a:extLst>
                <a:ext uri="{FF2B5EF4-FFF2-40B4-BE49-F238E27FC236}">
                  <a16:creationId xmlns="" xmlns:a16="http://schemas.microsoft.com/office/drawing/2014/main" id="{D79E288B-D5E2-6041-B515-C53138B20834}"/>
                </a:ext>
              </a:extLst>
            </p:cNvPr>
            <p:cNvSpPr/>
            <p:nvPr/>
          </p:nvSpPr>
          <p:spPr>
            <a:xfrm>
              <a:off x="1482771" y="1353580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69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1">
              <a:extLst>
                <a:ext uri="{FF2B5EF4-FFF2-40B4-BE49-F238E27FC236}">
                  <a16:creationId xmlns="" xmlns:a16="http://schemas.microsoft.com/office/drawing/2014/main" id="{3EA55FC9-49BF-9649-B554-DB0BA07059FD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34994" y="1464464"/>
              <a:ext cx="188554" cy="82626"/>
            </a:xfrm>
            <a:prstGeom prst="rect">
              <a:avLst/>
            </a:prstGeom>
          </p:spPr>
        </p:pic>
        <p:pic>
          <p:nvPicPr>
            <p:cNvPr id="15" name="object 12">
              <a:extLst>
                <a:ext uri="{FF2B5EF4-FFF2-40B4-BE49-F238E27FC236}">
                  <a16:creationId xmlns="" xmlns:a16="http://schemas.microsoft.com/office/drawing/2014/main" id="{361E00FA-8DE8-6C45-8EF4-C0494204D072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45724" y="1467309"/>
              <a:ext cx="164275" cy="88226"/>
            </a:xfrm>
            <a:prstGeom prst="rect">
              <a:avLst/>
            </a:prstGeom>
          </p:spPr>
        </p:pic>
        <p:pic>
          <p:nvPicPr>
            <p:cNvPr id="16" name="object 13">
              <a:extLst>
                <a:ext uri="{FF2B5EF4-FFF2-40B4-BE49-F238E27FC236}">
                  <a16:creationId xmlns="" xmlns:a16="http://schemas.microsoft.com/office/drawing/2014/main" id="{BB443951-6FE8-E247-B5B9-FE7B385CDDEC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057757" y="1466442"/>
              <a:ext cx="319289" cy="78663"/>
            </a:xfrm>
            <a:prstGeom prst="rect">
              <a:avLst/>
            </a:prstGeom>
          </p:spPr>
        </p:pic>
        <p:pic>
          <p:nvPicPr>
            <p:cNvPr id="17" name="object 14">
              <a:extLst>
                <a:ext uri="{FF2B5EF4-FFF2-40B4-BE49-F238E27FC236}">
                  <a16:creationId xmlns="" xmlns:a16="http://schemas.microsoft.com/office/drawing/2014/main" id="{3743B841-5E81-3446-A1CA-C8E1E56C8F4C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396605" y="1467312"/>
              <a:ext cx="66471" cy="76911"/>
            </a:xfrm>
            <a:prstGeom prst="rect">
              <a:avLst/>
            </a:prstGeom>
          </p:spPr>
        </p:pic>
        <p:pic>
          <p:nvPicPr>
            <p:cNvPr id="18" name="object 15">
              <a:extLst>
                <a:ext uri="{FF2B5EF4-FFF2-40B4-BE49-F238E27FC236}">
                  <a16:creationId xmlns="" xmlns:a16="http://schemas.microsoft.com/office/drawing/2014/main" id="{9C486396-18B6-7B4F-A00A-9A37847AC9FD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482771" y="1467312"/>
              <a:ext cx="66471" cy="76911"/>
            </a:xfrm>
            <a:prstGeom prst="rect">
              <a:avLst/>
            </a:prstGeom>
          </p:spPr>
        </p:pic>
        <p:sp>
          <p:nvSpPr>
            <p:cNvPr id="19" name="object 16">
              <a:extLst>
                <a:ext uri="{FF2B5EF4-FFF2-40B4-BE49-F238E27FC236}">
                  <a16:creationId xmlns="" xmlns:a16="http://schemas.microsoft.com/office/drawing/2014/main" id="{3A4550FC-9534-AB46-8C15-F6BF1CB0DD73}"/>
                </a:ext>
              </a:extLst>
            </p:cNvPr>
            <p:cNvSpPr/>
            <p:nvPr/>
          </p:nvSpPr>
          <p:spPr>
            <a:xfrm>
              <a:off x="1489430" y="1331849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5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0" name="object 17">
              <a:extLst>
                <a:ext uri="{FF2B5EF4-FFF2-40B4-BE49-F238E27FC236}">
                  <a16:creationId xmlns="" xmlns:a16="http://schemas.microsoft.com/office/drawing/2014/main" id="{812A9633-9586-A64D-9761-4528FA32B53D}"/>
                </a:ext>
              </a:extLst>
            </p:cNvPr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644093" y="480009"/>
              <a:ext cx="895848" cy="7691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3209543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"/>
          <p:cNvSpPr>
            <a:spLocks noChangeArrowheads="1"/>
          </p:cNvSpPr>
          <p:nvPr/>
        </p:nvSpPr>
        <p:spPr bwMode="auto">
          <a:xfrm>
            <a:off x="1238250" y="642938"/>
            <a:ext cx="7429500" cy="12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 sz="1463"/>
          </a:p>
        </p:txBody>
      </p:sp>
      <p:sp>
        <p:nvSpPr>
          <p:cNvPr id="57347" name="Rectangle 2"/>
          <p:cNvSpPr>
            <a:spLocks noChangeArrowheads="1"/>
          </p:cNvSpPr>
          <p:nvPr/>
        </p:nvSpPr>
        <p:spPr bwMode="auto">
          <a:xfrm>
            <a:off x="1676797" y="581897"/>
            <a:ext cx="699095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buClr>
                <a:srgbClr val="000000"/>
              </a:buClr>
              <a:buSzPct val="100000"/>
            </a:pPr>
            <a:r>
              <a:rPr lang="ru-RU" sz="2400" b="1" dirty="0">
                <a:ln w="0"/>
                <a:solidFill>
                  <a:srgbClr val="594F8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Сведения о произведенных расходах в рамках ФПМ</a:t>
            </a:r>
            <a:endParaRPr lang="ru-RU" altLang="ru-RU" sz="2400" b="1" dirty="0">
              <a:ln w="0"/>
              <a:solidFill>
                <a:srgbClr val="594F8C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ial" panose="020B0604020202020204" pitchFamily="34" charset="0"/>
            </a:endParaRPr>
          </a:p>
        </p:txBody>
      </p:sp>
      <p:grpSp>
        <p:nvGrpSpPr>
          <p:cNvPr id="6" name="Group 40">
            <a:extLst>
              <a:ext uri="{FF2B5EF4-FFF2-40B4-BE49-F238E27FC236}">
                <a16:creationId xmlns="" xmlns:a16="http://schemas.microsoft.com/office/drawing/2014/main" id="{FEE2B23C-0F4A-E14D-B045-99691AF2B560}"/>
              </a:ext>
            </a:extLst>
          </p:cNvPr>
          <p:cNvGrpSpPr/>
          <p:nvPr/>
        </p:nvGrpSpPr>
        <p:grpSpPr>
          <a:xfrm>
            <a:off x="599002" y="188640"/>
            <a:ext cx="787280" cy="939488"/>
            <a:chOff x="634994" y="480009"/>
            <a:chExt cx="914452" cy="1075526"/>
          </a:xfrm>
        </p:grpSpPr>
        <p:pic>
          <p:nvPicPr>
            <p:cNvPr id="7" name="object 5">
              <a:extLst>
                <a:ext uri="{FF2B5EF4-FFF2-40B4-BE49-F238E27FC236}">
                  <a16:creationId xmlns="" xmlns:a16="http://schemas.microsoft.com/office/drawing/2014/main" id="{3C1635DE-3ACA-3444-B6CF-A7A11997A324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7218" y="1352696"/>
              <a:ext cx="163266" cy="78676"/>
            </a:xfrm>
            <a:prstGeom prst="rect">
              <a:avLst/>
            </a:prstGeom>
          </p:spPr>
        </p:pic>
        <p:pic>
          <p:nvPicPr>
            <p:cNvPr id="8" name="object 6">
              <a:extLst>
                <a:ext uri="{FF2B5EF4-FFF2-40B4-BE49-F238E27FC236}">
                  <a16:creationId xmlns="" xmlns:a16="http://schemas.microsoft.com/office/drawing/2014/main" id="{E186C12B-87BC-7246-9C93-4D8982F295D9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22641" y="1353580"/>
              <a:ext cx="341118" cy="89957"/>
            </a:xfrm>
            <a:prstGeom prst="rect">
              <a:avLst/>
            </a:prstGeom>
          </p:spPr>
        </p:pic>
        <p:sp>
          <p:nvSpPr>
            <p:cNvPr id="9" name="object 7">
              <a:extLst>
                <a:ext uri="{FF2B5EF4-FFF2-40B4-BE49-F238E27FC236}">
                  <a16:creationId xmlns="" xmlns:a16="http://schemas.microsoft.com/office/drawing/2014/main" id="{032E5027-2433-EB45-B6E6-3B92793393CC}"/>
                </a:ext>
              </a:extLst>
            </p:cNvPr>
            <p:cNvSpPr/>
            <p:nvPr/>
          </p:nvSpPr>
          <p:spPr>
            <a:xfrm>
              <a:off x="1192096" y="13535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69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69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8">
              <a:extLst>
                <a:ext uri="{FF2B5EF4-FFF2-40B4-BE49-F238E27FC236}">
                  <a16:creationId xmlns="" xmlns:a16="http://schemas.microsoft.com/office/drawing/2014/main" id="{7A50A98C-023B-5544-9D04-890D4761F5E5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74796" y="1353580"/>
              <a:ext cx="66154" cy="76911"/>
            </a:xfrm>
            <a:prstGeom prst="rect">
              <a:avLst/>
            </a:prstGeom>
          </p:spPr>
        </p:pic>
        <p:pic>
          <p:nvPicPr>
            <p:cNvPr id="12" name="object 9">
              <a:extLst>
                <a:ext uri="{FF2B5EF4-FFF2-40B4-BE49-F238E27FC236}">
                  <a16:creationId xmlns="" xmlns:a16="http://schemas.microsoft.com/office/drawing/2014/main" id="{70EABF96-BDF2-5E4C-8DA4-C46599FF1EF7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369272" y="1353577"/>
              <a:ext cx="85153" cy="76923"/>
            </a:xfrm>
            <a:prstGeom prst="rect">
              <a:avLst/>
            </a:prstGeom>
          </p:spPr>
        </p:pic>
        <p:sp>
          <p:nvSpPr>
            <p:cNvPr id="13" name="object 10">
              <a:extLst>
                <a:ext uri="{FF2B5EF4-FFF2-40B4-BE49-F238E27FC236}">
                  <a16:creationId xmlns="" xmlns:a16="http://schemas.microsoft.com/office/drawing/2014/main" id="{D79E288B-D5E2-6041-B515-C53138B20834}"/>
                </a:ext>
              </a:extLst>
            </p:cNvPr>
            <p:cNvSpPr/>
            <p:nvPr/>
          </p:nvSpPr>
          <p:spPr>
            <a:xfrm>
              <a:off x="1482771" y="1353580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69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1">
              <a:extLst>
                <a:ext uri="{FF2B5EF4-FFF2-40B4-BE49-F238E27FC236}">
                  <a16:creationId xmlns="" xmlns:a16="http://schemas.microsoft.com/office/drawing/2014/main" id="{3EA55FC9-49BF-9649-B554-DB0BA07059FD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34994" y="1464464"/>
              <a:ext cx="188554" cy="82626"/>
            </a:xfrm>
            <a:prstGeom prst="rect">
              <a:avLst/>
            </a:prstGeom>
          </p:spPr>
        </p:pic>
        <p:pic>
          <p:nvPicPr>
            <p:cNvPr id="15" name="object 12">
              <a:extLst>
                <a:ext uri="{FF2B5EF4-FFF2-40B4-BE49-F238E27FC236}">
                  <a16:creationId xmlns="" xmlns:a16="http://schemas.microsoft.com/office/drawing/2014/main" id="{361E00FA-8DE8-6C45-8EF4-C0494204D072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845724" y="1467309"/>
              <a:ext cx="164275" cy="88226"/>
            </a:xfrm>
            <a:prstGeom prst="rect">
              <a:avLst/>
            </a:prstGeom>
          </p:spPr>
        </p:pic>
        <p:pic>
          <p:nvPicPr>
            <p:cNvPr id="16" name="object 13">
              <a:extLst>
                <a:ext uri="{FF2B5EF4-FFF2-40B4-BE49-F238E27FC236}">
                  <a16:creationId xmlns="" xmlns:a16="http://schemas.microsoft.com/office/drawing/2014/main" id="{BB443951-6FE8-E247-B5B9-FE7B385CDDEC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057757" y="1466442"/>
              <a:ext cx="319289" cy="78663"/>
            </a:xfrm>
            <a:prstGeom prst="rect">
              <a:avLst/>
            </a:prstGeom>
          </p:spPr>
        </p:pic>
        <p:pic>
          <p:nvPicPr>
            <p:cNvPr id="17" name="object 14">
              <a:extLst>
                <a:ext uri="{FF2B5EF4-FFF2-40B4-BE49-F238E27FC236}">
                  <a16:creationId xmlns="" xmlns:a16="http://schemas.microsoft.com/office/drawing/2014/main" id="{3743B841-5E81-3446-A1CA-C8E1E56C8F4C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396605" y="1467312"/>
              <a:ext cx="66471" cy="76911"/>
            </a:xfrm>
            <a:prstGeom prst="rect">
              <a:avLst/>
            </a:prstGeom>
          </p:spPr>
        </p:pic>
        <p:pic>
          <p:nvPicPr>
            <p:cNvPr id="18" name="object 15">
              <a:extLst>
                <a:ext uri="{FF2B5EF4-FFF2-40B4-BE49-F238E27FC236}">
                  <a16:creationId xmlns="" xmlns:a16="http://schemas.microsoft.com/office/drawing/2014/main" id="{9C486396-18B6-7B4F-A00A-9A37847AC9FD}"/>
                </a:ext>
              </a:extLst>
            </p:cNvPr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482771" y="1467312"/>
              <a:ext cx="66471" cy="76911"/>
            </a:xfrm>
            <a:prstGeom prst="rect">
              <a:avLst/>
            </a:prstGeom>
          </p:spPr>
        </p:pic>
        <p:sp>
          <p:nvSpPr>
            <p:cNvPr id="19" name="object 16">
              <a:extLst>
                <a:ext uri="{FF2B5EF4-FFF2-40B4-BE49-F238E27FC236}">
                  <a16:creationId xmlns="" xmlns:a16="http://schemas.microsoft.com/office/drawing/2014/main" id="{3A4550FC-9534-AB46-8C15-F6BF1CB0DD73}"/>
                </a:ext>
              </a:extLst>
            </p:cNvPr>
            <p:cNvSpPr/>
            <p:nvPr/>
          </p:nvSpPr>
          <p:spPr>
            <a:xfrm>
              <a:off x="1489430" y="1331849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5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0" name="object 17">
              <a:extLst>
                <a:ext uri="{FF2B5EF4-FFF2-40B4-BE49-F238E27FC236}">
                  <a16:creationId xmlns="" xmlns:a16="http://schemas.microsoft.com/office/drawing/2014/main" id="{812A9633-9586-A64D-9761-4528FA32B53D}"/>
                </a:ext>
              </a:extLst>
            </p:cNvPr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644093" y="480009"/>
              <a:ext cx="895848" cy="769188"/>
            </a:xfrm>
            <a:prstGeom prst="rect">
              <a:avLst/>
            </a:prstGeom>
          </p:spPr>
        </p:pic>
      </p:grpSp>
      <p:graphicFrame>
        <p:nvGraphicFramePr>
          <p:cNvPr id="21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2593807"/>
              </p:ext>
            </p:extLst>
          </p:nvPr>
        </p:nvGraphicFramePr>
        <p:xfrm>
          <a:off x="1636713" y="1655763"/>
          <a:ext cx="7097712" cy="469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6" name="Лист" r:id="rId15" imgW="8038983" imgH="5248427" progId="Excel.Sheet.8">
                  <p:embed/>
                </p:oleObj>
              </mc:Choice>
              <mc:Fallback>
                <p:oleObj name="Лист" r:id="rId15" imgW="8038983" imgH="5248427" progId="Excel.Sheet.8">
                  <p:embed/>
                  <p:pic>
                    <p:nvPicPr>
                      <p:cNvPr id="0" name="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6713" y="1655763"/>
                        <a:ext cx="7097712" cy="4695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4028389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"/>
          <p:cNvSpPr>
            <a:spLocks noChangeArrowheads="1"/>
          </p:cNvSpPr>
          <p:nvPr/>
        </p:nvSpPr>
        <p:spPr bwMode="auto">
          <a:xfrm>
            <a:off x="1238250" y="642938"/>
            <a:ext cx="7429500" cy="12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 sz="1463"/>
          </a:p>
        </p:txBody>
      </p:sp>
      <p:sp>
        <p:nvSpPr>
          <p:cNvPr id="57347" name="Rectangle 2"/>
          <p:cNvSpPr>
            <a:spLocks noChangeArrowheads="1"/>
          </p:cNvSpPr>
          <p:nvPr/>
        </p:nvSpPr>
        <p:spPr bwMode="auto">
          <a:xfrm>
            <a:off x="1676797" y="642938"/>
            <a:ext cx="6990953" cy="8780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ru-RU" sz="2000" b="1" dirty="0">
                <a:ln w="0"/>
                <a:solidFill>
                  <a:srgbClr val="594F8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Сведения о количестве обратившихся страхователей </a:t>
            </a:r>
            <a:br>
              <a:rPr lang="ru-RU" sz="2000" b="1" dirty="0">
                <a:ln w="0"/>
                <a:solidFill>
                  <a:srgbClr val="594F8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</a:br>
            <a:r>
              <a:rPr lang="ru-RU" sz="2000" b="1" dirty="0">
                <a:ln w="0"/>
                <a:solidFill>
                  <a:srgbClr val="594F8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в рамках ФПМ </a:t>
            </a:r>
            <a:br>
              <a:rPr lang="ru-RU" sz="2000" b="1" dirty="0">
                <a:ln w="0"/>
                <a:solidFill>
                  <a:srgbClr val="594F8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</a:br>
            <a:r>
              <a:rPr lang="ru-RU" sz="2000" b="1" dirty="0">
                <a:ln w="0"/>
                <a:solidFill>
                  <a:srgbClr val="594F8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за 2018, 2019, 2020, 2021, 2022, 2023 годы</a:t>
            </a:r>
            <a:endParaRPr lang="ru-RU" altLang="ru-RU" sz="2000" b="1" dirty="0">
              <a:ln w="0"/>
              <a:solidFill>
                <a:srgbClr val="594F8C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ial" panose="020B0604020202020204" pitchFamily="34" charset="0"/>
            </a:endParaRPr>
          </a:p>
        </p:txBody>
      </p:sp>
      <p:sp>
        <p:nvSpPr>
          <p:cNvPr id="57349" name="Rectangle 4"/>
          <p:cNvSpPr>
            <a:spLocks noChangeArrowheads="1"/>
          </p:cNvSpPr>
          <p:nvPr/>
        </p:nvSpPr>
        <p:spPr bwMode="auto">
          <a:xfrm>
            <a:off x="304979" y="3648609"/>
            <a:ext cx="9505062" cy="4769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73125" tIns="38025" rIns="73125" bIns="38025" anchor="ctr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algn="just">
              <a:spcBef>
                <a:spcPct val="0"/>
              </a:spcBef>
            </a:pPr>
            <a:endParaRPr lang="ru-RU" altLang="ru-RU" sz="12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ct val="0"/>
              </a:spcBef>
              <a:buFont typeface="Wingdings" panose="05000000000000000000" pitchFamily="2" charset="2"/>
              <a:buNone/>
            </a:pPr>
            <a:endParaRPr lang="ru-RU" altLang="ru-RU" sz="1400" b="1" dirty="0"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" name="Group 40">
            <a:extLst>
              <a:ext uri="{FF2B5EF4-FFF2-40B4-BE49-F238E27FC236}">
                <a16:creationId xmlns="" xmlns:a16="http://schemas.microsoft.com/office/drawing/2014/main" id="{FEE2B23C-0F4A-E14D-B045-99691AF2B560}"/>
              </a:ext>
            </a:extLst>
          </p:cNvPr>
          <p:cNvGrpSpPr/>
          <p:nvPr/>
        </p:nvGrpSpPr>
        <p:grpSpPr>
          <a:xfrm>
            <a:off x="599002" y="188640"/>
            <a:ext cx="787280" cy="939488"/>
            <a:chOff x="634994" y="480009"/>
            <a:chExt cx="914452" cy="1075526"/>
          </a:xfrm>
        </p:grpSpPr>
        <p:pic>
          <p:nvPicPr>
            <p:cNvPr id="7" name="object 5">
              <a:extLst>
                <a:ext uri="{FF2B5EF4-FFF2-40B4-BE49-F238E27FC236}">
                  <a16:creationId xmlns="" xmlns:a16="http://schemas.microsoft.com/office/drawing/2014/main" id="{3C1635DE-3ACA-3444-B6CF-A7A11997A324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7218" y="1352696"/>
              <a:ext cx="163266" cy="78676"/>
            </a:xfrm>
            <a:prstGeom prst="rect">
              <a:avLst/>
            </a:prstGeom>
          </p:spPr>
        </p:pic>
        <p:pic>
          <p:nvPicPr>
            <p:cNvPr id="8" name="object 6">
              <a:extLst>
                <a:ext uri="{FF2B5EF4-FFF2-40B4-BE49-F238E27FC236}">
                  <a16:creationId xmlns="" xmlns:a16="http://schemas.microsoft.com/office/drawing/2014/main" id="{E186C12B-87BC-7246-9C93-4D8982F295D9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22641" y="1353580"/>
              <a:ext cx="341118" cy="89957"/>
            </a:xfrm>
            <a:prstGeom prst="rect">
              <a:avLst/>
            </a:prstGeom>
          </p:spPr>
        </p:pic>
        <p:sp>
          <p:nvSpPr>
            <p:cNvPr id="9" name="object 7">
              <a:extLst>
                <a:ext uri="{FF2B5EF4-FFF2-40B4-BE49-F238E27FC236}">
                  <a16:creationId xmlns="" xmlns:a16="http://schemas.microsoft.com/office/drawing/2014/main" id="{032E5027-2433-EB45-B6E6-3B92793393CC}"/>
                </a:ext>
              </a:extLst>
            </p:cNvPr>
            <p:cNvSpPr/>
            <p:nvPr/>
          </p:nvSpPr>
          <p:spPr>
            <a:xfrm>
              <a:off x="1192096" y="13535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69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69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8">
              <a:extLst>
                <a:ext uri="{FF2B5EF4-FFF2-40B4-BE49-F238E27FC236}">
                  <a16:creationId xmlns="" xmlns:a16="http://schemas.microsoft.com/office/drawing/2014/main" id="{7A50A98C-023B-5544-9D04-890D4761F5E5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74796" y="1353580"/>
              <a:ext cx="66154" cy="76911"/>
            </a:xfrm>
            <a:prstGeom prst="rect">
              <a:avLst/>
            </a:prstGeom>
          </p:spPr>
        </p:pic>
        <p:pic>
          <p:nvPicPr>
            <p:cNvPr id="12" name="object 9">
              <a:extLst>
                <a:ext uri="{FF2B5EF4-FFF2-40B4-BE49-F238E27FC236}">
                  <a16:creationId xmlns="" xmlns:a16="http://schemas.microsoft.com/office/drawing/2014/main" id="{70EABF96-BDF2-5E4C-8DA4-C46599FF1EF7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369272" y="1353577"/>
              <a:ext cx="85153" cy="76923"/>
            </a:xfrm>
            <a:prstGeom prst="rect">
              <a:avLst/>
            </a:prstGeom>
          </p:spPr>
        </p:pic>
        <p:sp>
          <p:nvSpPr>
            <p:cNvPr id="13" name="object 10">
              <a:extLst>
                <a:ext uri="{FF2B5EF4-FFF2-40B4-BE49-F238E27FC236}">
                  <a16:creationId xmlns="" xmlns:a16="http://schemas.microsoft.com/office/drawing/2014/main" id="{D79E288B-D5E2-6041-B515-C53138B20834}"/>
                </a:ext>
              </a:extLst>
            </p:cNvPr>
            <p:cNvSpPr/>
            <p:nvPr/>
          </p:nvSpPr>
          <p:spPr>
            <a:xfrm>
              <a:off x="1482771" y="1353580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69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1">
              <a:extLst>
                <a:ext uri="{FF2B5EF4-FFF2-40B4-BE49-F238E27FC236}">
                  <a16:creationId xmlns="" xmlns:a16="http://schemas.microsoft.com/office/drawing/2014/main" id="{3EA55FC9-49BF-9649-B554-DB0BA07059FD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34994" y="1464464"/>
              <a:ext cx="188554" cy="82626"/>
            </a:xfrm>
            <a:prstGeom prst="rect">
              <a:avLst/>
            </a:prstGeom>
          </p:spPr>
        </p:pic>
        <p:pic>
          <p:nvPicPr>
            <p:cNvPr id="15" name="object 12">
              <a:extLst>
                <a:ext uri="{FF2B5EF4-FFF2-40B4-BE49-F238E27FC236}">
                  <a16:creationId xmlns="" xmlns:a16="http://schemas.microsoft.com/office/drawing/2014/main" id="{361E00FA-8DE8-6C45-8EF4-C0494204D072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845724" y="1467309"/>
              <a:ext cx="164275" cy="88226"/>
            </a:xfrm>
            <a:prstGeom prst="rect">
              <a:avLst/>
            </a:prstGeom>
          </p:spPr>
        </p:pic>
        <p:pic>
          <p:nvPicPr>
            <p:cNvPr id="16" name="object 13">
              <a:extLst>
                <a:ext uri="{FF2B5EF4-FFF2-40B4-BE49-F238E27FC236}">
                  <a16:creationId xmlns="" xmlns:a16="http://schemas.microsoft.com/office/drawing/2014/main" id="{BB443951-6FE8-E247-B5B9-FE7B385CDDEC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057757" y="1466442"/>
              <a:ext cx="319289" cy="78663"/>
            </a:xfrm>
            <a:prstGeom prst="rect">
              <a:avLst/>
            </a:prstGeom>
          </p:spPr>
        </p:pic>
        <p:pic>
          <p:nvPicPr>
            <p:cNvPr id="17" name="object 14">
              <a:extLst>
                <a:ext uri="{FF2B5EF4-FFF2-40B4-BE49-F238E27FC236}">
                  <a16:creationId xmlns="" xmlns:a16="http://schemas.microsoft.com/office/drawing/2014/main" id="{3743B841-5E81-3446-A1CA-C8E1E56C8F4C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396605" y="1467312"/>
              <a:ext cx="66471" cy="76911"/>
            </a:xfrm>
            <a:prstGeom prst="rect">
              <a:avLst/>
            </a:prstGeom>
          </p:spPr>
        </p:pic>
        <p:pic>
          <p:nvPicPr>
            <p:cNvPr id="18" name="object 15">
              <a:extLst>
                <a:ext uri="{FF2B5EF4-FFF2-40B4-BE49-F238E27FC236}">
                  <a16:creationId xmlns="" xmlns:a16="http://schemas.microsoft.com/office/drawing/2014/main" id="{9C486396-18B6-7B4F-A00A-9A37847AC9FD}"/>
                </a:ext>
              </a:extLst>
            </p:cNvPr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482771" y="1467312"/>
              <a:ext cx="66471" cy="76911"/>
            </a:xfrm>
            <a:prstGeom prst="rect">
              <a:avLst/>
            </a:prstGeom>
          </p:spPr>
        </p:pic>
        <p:sp>
          <p:nvSpPr>
            <p:cNvPr id="19" name="object 16">
              <a:extLst>
                <a:ext uri="{FF2B5EF4-FFF2-40B4-BE49-F238E27FC236}">
                  <a16:creationId xmlns="" xmlns:a16="http://schemas.microsoft.com/office/drawing/2014/main" id="{3A4550FC-9534-AB46-8C15-F6BF1CB0DD73}"/>
                </a:ext>
              </a:extLst>
            </p:cNvPr>
            <p:cNvSpPr/>
            <p:nvPr/>
          </p:nvSpPr>
          <p:spPr>
            <a:xfrm>
              <a:off x="1489430" y="1331849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5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0" name="object 17">
              <a:extLst>
                <a:ext uri="{FF2B5EF4-FFF2-40B4-BE49-F238E27FC236}">
                  <a16:creationId xmlns="" xmlns:a16="http://schemas.microsoft.com/office/drawing/2014/main" id="{812A9633-9586-A64D-9761-4528FA32B53D}"/>
                </a:ext>
              </a:extLst>
            </p:cNvPr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644093" y="480009"/>
              <a:ext cx="895848" cy="769188"/>
            </a:xfrm>
            <a:prstGeom prst="rect">
              <a:avLst/>
            </a:prstGeom>
          </p:spPr>
        </p:pic>
      </p:grpSp>
      <p:graphicFrame>
        <p:nvGraphicFramePr>
          <p:cNvPr id="21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9751735"/>
              </p:ext>
            </p:extLst>
          </p:nvPr>
        </p:nvGraphicFramePr>
        <p:xfrm>
          <a:off x="1483253" y="1520982"/>
          <a:ext cx="7148513" cy="482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8" name="Лист" r:id="rId15" imgW="8696390" imgH="5867370" progId="Excel.Sheet.8">
                  <p:embed/>
                </p:oleObj>
              </mc:Choice>
              <mc:Fallback>
                <p:oleObj name="Лист" r:id="rId15" imgW="8696390" imgH="5867370" progId="Excel.Sheet.8">
                  <p:embed/>
                  <p:pic>
                    <p:nvPicPr>
                      <p:cNvPr id="0" name="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3253" y="1520982"/>
                        <a:ext cx="7148513" cy="4822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80808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6830516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"/>
          <p:cNvSpPr>
            <a:spLocks noChangeArrowheads="1"/>
          </p:cNvSpPr>
          <p:nvPr/>
        </p:nvSpPr>
        <p:spPr bwMode="auto">
          <a:xfrm>
            <a:off x="1238250" y="642938"/>
            <a:ext cx="7429500" cy="12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 sz="1463"/>
          </a:p>
        </p:txBody>
      </p:sp>
      <p:sp>
        <p:nvSpPr>
          <p:cNvPr id="57347" name="Rectangle 2"/>
          <p:cNvSpPr>
            <a:spLocks noChangeArrowheads="1"/>
          </p:cNvSpPr>
          <p:nvPr/>
        </p:nvSpPr>
        <p:spPr bwMode="auto">
          <a:xfrm>
            <a:off x="1676797" y="642938"/>
            <a:ext cx="699095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 sz="1463"/>
          </a:p>
        </p:txBody>
      </p:sp>
      <p:grpSp>
        <p:nvGrpSpPr>
          <p:cNvPr id="6" name="Group 40">
            <a:extLst>
              <a:ext uri="{FF2B5EF4-FFF2-40B4-BE49-F238E27FC236}">
                <a16:creationId xmlns="" xmlns:a16="http://schemas.microsoft.com/office/drawing/2014/main" id="{FEE2B23C-0F4A-E14D-B045-99691AF2B560}"/>
              </a:ext>
            </a:extLst>
          </p:cNvPr>
          <p:cNvGrpSpPr/>
          <p:nvPr/>
        </p:nvGrpSpPr>
        <p:grpSpPr>
          <a:xfrm>
            <a:off x="599002" y="188640"/>
            <a:ext cx="787280" cy="939488"/>
            <a:chOff x="634994" y="480009"/>
            <a:chExt cx="914452" cy="1075526"/>
          </a:xfrm>
        </p:grpSpPr>
        <p:pic>
          <p:nvPicPr>
            <p:cNvPr id="7" name="object 5">
              <a:extLst>
                <a:ext uri="{FF2B5EF4-FFF2-40B4-BE49-F238E27FC236}">
                  <a16:creationId xmlns="" xmlns:a16="http://schemas.microsoft.com/office/drawing/2014/main" id="{3C1635DE-3ACA-3444-B6CF-A7A11997A324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7218" y="1352696"/>
              <a:ext cx="163266" cy="78676"/>
            </a:xfrm>
            <a:prstGeom prst="rect">
              <a:avLst/>
            </a:prstGeom>
          </p:spPr>
        </p:pic>
        <p:pic>
          <p:nvPicPr>
            <p:cNvPr id="8" name="object 6">
              <a:extLst>
                <a:ext uri="{FF2B5EF4-FFF2-40B4-BE49-F238E27FC236}">
                  <a16:creationId xmlns="" xmlns:a16="http://schemas.microsoft.com/office/drawing/2014/main" id="{E186C12B-87BC-7246-9C93-4D8982F295D9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22641" y="1353580"/>
              <a:ext cx="341118" cy="89957"/>
            </a:xfrm>
            <a:prstGeom prst="rect">
              <a:avLst/>
            </a:prstGeom>
          </p:spPr>
        </p:pic>
        <p:sp>
          <p:nvSpPr>
            <p:cNvPr id="9" name="object 7">
              <a:extLst>
                <a:ext uri="{FF2B5EF4-FFF2-40B4-BE49-F238E27FC236}">
                  <a16:creationId xmlns="" xmlns:a16="http://schemas.microsoft.com/office/drawing/2014/main" id="{032E5027-2433-EB45-B6E6-3B92793393CC}"/>
                </a:ext>
              </a:extLst>
            </p:cNvPr>
            <p:cNvSpPr/>
            <p:nvPr/>
          </p:nvSpPr>
          <p:spPr>
            <a:xfrm>
              <a:off x="1192096" y="13535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69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69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8">
              <a:extLst>
                <a:ext uri="{FF2B5EF4-FFF2-40B4-BE49-F238E27FC236}">
                  <a16:creationId xmlns="" xmlns:a16="http://schemas.microsoft.com/office/drawing/2014/main" id="{7A50A98C-023B-5544-9D04-890D4761F5E5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74796" y="1353580"/>
              <a:ext cx="66154" cy="76911"/>
            </a:xfrm>
            <a:prstGeom prst="rect">
              <a:avLst/>
            </a:prstGeom>
          </p:spPr>
        </p:pic>
        <p:pic>
          <p:nvPicPr>
            <p:cNvPr id="12" name="object 9">
              <a:extLst>
                <a:ext uri="{FF2B5EF4-FFF2-40B4-BE49-F238E27FC236}">
                  <a16:creationId xmlns="" xmlns:a16="http://schemas.microsoft.com/office/drawing/2014/main" id="{70EABF96-BDF2-5E4C-8DA4-C46599FF1EF7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369272" y="1353577"/>
              <a:ext cx="85153" cy="76923"/>
            </a:xfrm>
            <a:prstGeom prst="rect">
              <a:avLst/>
            </a:prstGeom>
          </p:spPr>
        </p:pic>
        <p:sp>
          <p:nvSpPr>
            <p:cNvPr id="13" name="object 10">
              <a:extLst>
                <a:ext uri="{FF2B5EF4-FFF2-40B4-BE49-F238E27FC236}">
                  <a16:creationId xmlns="" xmlns:a16="http://schemas.microsoft.com/office/drawing/2014/main" id="{D79E288B-D5E2-6041-B515-C53138B20834}"/>
                </a:ext>
              </a:extLst>
            </p:cNvPr>
            <p:cNvSpPr/>
            <p:nvPr/>
          </p:nvSpPr>
          <p:spPr>
            <a:xfrm>
              <a:off x="1482771" y="1353580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69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1">
              <a:extLst>
                <a:ext uri="{FF2B5EF4-FFF2-40B4-BE49-F238E27FC236}">
                  <a16:creationId xmlns="" xmlns:a16="http://schemas.microsoft.com/office/drawing/2014/main" id="{3EA55FC9-49BF-9649-B554-DB0BA07059FD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34994" y="1464464"/>
              <a:ext cx="188554" cy="82626"/>
            </a:xfrm>
            <a:prstGeom prst="rect">
              <a:avLst/>
            </a:prstGeom>
          </p:spPr>
        </p:pic>
        <p:pic>
          <p:nvPicPr>
            <p:cNvPr id="15" name="object 12">
              <a:extLst>
                <a:ext uri="{FF2B5EF4-FFF2-40B4-BE49-F238E27FC236}">
                  <a16:creationId xmlns="" xmlns:a16="http://schemas.microsoft.com/office/drawing/2014/main" id="{361E00FA-8DE8-6C45-8EF4-C0494204D072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845724" y="1467309"/>
              <a:ext cx="164275" cy="88226"/>
            </a:xfrm>
            <a:prstGeom prst="rect">
              <a:avLst/>
            </a:prstGeom>
          </p:spPr>
        </p:pic>
        <p:pic>
          <p:nvPicPr>
            <p:cNvPr id="16" name="object 13">
              <a:extLst>
                <a:ext uri="{FF2B5EF4-FFF2-40B4-BE49-F238E27FC236}">
                  <a16:creationId xmlns="" xmlns:a16="http://schemas.microsoft.com/office/drawing/2014/main" id="{BB443951-6FE8-E247-B5B9-FE7B385CDDEC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057757" y="1466442"/>
              <a:ext cx="319289" cy="78663"/>
            </a:xfrm>
            <a:prstGeom prst="rect">
              <a:avLst/>
            </a:prstGeom>
          </p:spPr>
        </p:pic>
        <p:pic>
          <p:nvPicPr>
            <p:cNvPr id="17" name="object 14">
              <a:extLst>
                <a:ext uri="{FF2B5EF4-FFF2-40B4-BE49-F238E27FC236}">
                  <a16:creationId xmlns="" xmlns:a16="http://schemas.microsoft.com/office/drawing/2014/main" id="{3743B841-5E81-3446-A1CA-C8E1E56C8F4C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396605" y="1467312"/>
              <a:ext cx="66471" cy="76911"/>
            </a:xfrm>
            <a:prstGeom prst="rect">
              <a:avLst/>
            </a:prstGeom>
          </p:spPr>
        </p:pic>
        <p:pic>
          <p:nvPicPr>
            <p:cNvPr id="18" name="object 15">
              <a:extLst>
                <a:ext uri="{FF2B5EF4-FFF2-40B4-BE49-F238E27FC236}">
                  <a16:creationId xmlns="" xmlns:a16="http://schemas.microsoft.com/office/drawing/2014/main" id="{9C486396-18B6-7B4F-A00A-9A37847AC9FD}"/>
                </a:ext>
              </a:extLst>
            </p:cNvPr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482771" y="1467312"/>
              <a:ext cx="66471" cy="76911"/>
            </a:xfrm>
            <a:prstGeom prst="rect">
              <a:avLst/>
            </a:prstGeom>
          </p:spPr>
        </p:pic>
        <p:sp>
          <p:nvSpPr>
            <p:cNvPr id="19" name="object 16">
              <a:extLst>
                <a:ext uri="{FF2B5EF4-FFF2-40B4-BE49-F238E27FC236}">
                  <a16:creationId xmlns="" xmlns:a16="http://schemas.microsoft.com/office/drawing/2014/main" id="{3A4550FC-9534-AB46-8C15-F6BF1CB0DD73}"/>
                </a:ext>
              </a:extLst>
            </p:cNvPr>
            <p:cNvSpPr/>
            <p:nvPr/>
          </p:nvSpPr>
          <p:spPr>
            <a:xfrm>
              <a:off x="1489430" y="1331849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5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0" name="object 17">
              <a:extLst>
                <a:ext uri="{FF2B5EF4-FFF2-40B4-BE49-F238E27FC236}">
                  <a16:creationId xmlns="" xmlns:a16="http://schemas.microsoft.com/office/drawing/2014/main" id="{812A9633-9586-A64D-9761-4528FA32B53D}"/>
                </a:ext>
              </a:extLst>
            </p:cNvPr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644093" y="480009"/>
              <a:ext cx="895848" cy="769188"/>
            </a:xfrm>
            <a:prstGeom prst="rect">
              <a:avLst/>
            </a:prstGeom>
          </p:spPr>
        </p:pic>
      </p:grpSp>
      <p:sp>
        <p:nvSpPr>
          <p:cNvPr id="21" name="Подзаголовок 2"/>
          <p:cNvSpPr txBox="1">
            <a:spLocks/>
          </p:cNvSpPr>
          <p:nvPr/>
        </p:nvSpPr>
        <p:spPr bwMode="auto">
          <a:xfrm>
            <a:off x="1254696" y="363544"/>
            <a:ext cx="8328517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9454" tIns="54727" rIns="109454" bIns="54727"/>
          <a:lstStyle>
            <a:lvl1pPr defTabSz="1093788"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 defTabSz="1093788"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 defTabSz="1093788"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 defTabSz="1093788"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 defTabSz="1093788"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algn="ctr" eaLnBrk="1" hangingPunct="1">
              <a:lnSpc>
                <a:spcPts val="2038"/>
              </a:lnSpc>
            </a:pPr>
            <a:r>
              <a:rPr lang="ru-RU" altLang="ru-RU" b="1" dirty="0">
                <a:solidFill>
                  <a:srgbClr val="594F8C"/>
                </a:solidFill>
                <a:latin typeface="+mn-lt"/>
                <a:cs typeface="Arial" panose="020B0604020202020204" pitchFamily="34" charset="0"/>
              </a:rPr>
              <a:t>Структура предупредительных мер </a:t>
            </a:r>
          </a:p>
          <a:p>
            <a:pPr algn="ctr" eaLnBrk="1" hangingPunct="1">
              <a:lnSpc>
                <a:spcPts val="2038"/>
              </a:lnSpc>
            </a:pPr>
            <a:r>
              <a:rPr lang="ru-RU" altLang="ru-RU" b="1" dirty="0">
                <a:solidFill>
                  <a:srgbClr val="594F8C"/>
                </a:solidFill>
                <a:latin typeface="+mn-lt"/>
                <a:cs typeface="Arial" panose="020B0604020202020204" pitchFamily="34" charset="0"/>
              </a:rPr>
              <a:t>по сокращению производственного травматизма </a:t>
            </a:r>
          </a:p>
          <a:p>
            <a:pPr algn="ctr" eaLnBrk="1" hangingPunct="1">
              <a:lnSpc>
                <a:spcPts val="2038"/>
              </a:lnSpc>
            </a:pPr>
            <a:r>
              <a:rPr lang="ru-RU" altLang="ru-RU" b="1" dirty="0">
                <a:solidFill>
                  <a:srgbClr val="594F8C"/>
                </a:solidFill>
                <a:latin typeface="+mn-lt"/>
                <a:cs typeface="Arial" panose="020B0604020202020204" pitchFamily="34" charset="0"/>
              </a:rPr>
              <a:t>и профзаболеваний (по статьям расходов) за </a:t>
            </a:r>
            <a:r>
              <a:rPr lang="ru-RU" altLang="ru-RU" b="1" dirty="0" smtClean="0">
                <a:solidFill>
                  <a:srgbClr val="594F8C"/>
                </a:solidFill>
                <a:latin typeface="+mn-lt"/>
                <a:cs typeface="Arial" panose="020B0604020202020204" pitchFamily="34" charset="0"/>
              </a:rPr>
              <a:t>2023 </a:t>
            </a:r>
            <a:r>
              <a:rPr lang="ru-RU" altLang="ru-RU" b="1" dirty="0">
                <a:solidFill>
                  <a:srgbClr val="594F8C"/>
                </a:solidFill>
                <a:latin typeface="+mn-lt"/>
                <a:cs typeface="Arial" panose="020B0604020202020204" pitchFamily="34" charset="0"/>
              </a:rPr>
              <a:t>год</a:t>
            </a:r>
          </a:p>
        </p:txBody>
      </p:sp>
      <p:sp>
        <p:nvSpPr>
          <p:cNvPr id="22" name="TextBox 7"/>
          <p:cNvSpPr txBox="1">
            <a:spLocks noChangeArrowheads="1"/>
          </p:cNvSpPr>
          <p:nvPr/>
        </p:nvSpPr>
        <p:spPr bwMode="auto">
          <a:xfrm>
            <a:off x="2135187" y="1214444"/>
            <a:ext cx="6532563" cy="925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9454" tIns="54727" rIns="109454" bIns="54727">
            <a:spAutoFit/>
          </a:bodyPr>
          <a:lstStyle>
            <a:lvl1pPr defTabSz="1093788"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 defTabSz="1093788"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 defTabSz="1093788"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 defTabSz="1093788"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 defTabSz="1093788"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algn="ctr" eaLnBrk="1" hangingPunct="1"/>
            <a:r>
              <a:rPr lang="ru-RU" altLang="ru-RU" sz="2400" b="1" dirty="0">
                <a:solidFill>
                  <a:srgbClr val="594F8C"/>
                </a:solidFill>
                <a:latin typeface="+mn-lt"/>
                <a:cs typeface="Arial" panose="020B0604020202020204" pitchFamily="34" charset="0"/>
              </a:rPr>
              <a:t>Всего – </a:t>
            </a:r>
            <a:r>
              <a:rPr lang="en-US" altLang="ru-RU" sz="2400" b="1" dirty="0">
                <a:solidFill>
                  <a:srgbClr val="594F8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ru-RU" altLang="ru-RU" sz="2400" b="1" dirty="0">
                <a:solidFill>
                  <a:srgbClr val="594F8C"/>
                </a:solidFill>
                <a:latin typeface="+mn-lt"/>
                <a:cs typeface="Arial" panose="020B0604020202020204" pitchFamily="34" charset="0"/>
              </a:rPr>
              <a:t>526 167,0 тысяч рублей</a:t>
            </a:r>
          </a:p>
          <a:p>
            <a:pPr algn="ctr" eaLnBrk="1" hangingPunct="1"/>
            <a:endParaRPr lang="ru-RU" altLang="ru-RU" sz="2900" b="1" dirty="0">
              <a:solidFill>
                <a:srgbClr val="000000"/>
              </a:solidFill>
              <a:latin typeface="+mn-lt"/>
              <a:cs typeface="Times New Roman" panose="02020603050405020304" pitchFamily="18" charset="0"/>
            </a:endParaRPr>
          </a:p>
        </p:txBody>
      </p:sp>
      <p:graphicFrame>
        <p:nvGraphicFramePr>
          <p:cNvPr id="2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7432549"/>
              </p:ext>
            </p:extLst>
          </p:nvPr>
        </p:nvGraphicFramePr>
        <p:xfrm>
          <a:off x="0" y="1784350"/>
          <a:ext cx="9917113" cy="4700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3" name="Лист" r:id="rId15" imgW="8019991" imgH="3524326" progId="Excel.Sheet.8">
                  <p:embed/>
                </p:oleObj>
              </mc:Choice>
              <mc:Fallback>
                <p:oleObj name="Лист" r:id="rId15" imgW="8019991" imgH="3524326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784350"/>
                        <a:ext cx="9917113" cy="4700588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accent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307917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 rot="16200000">
            <a:off x="4556963" y="-4167846"/>
            <a:ext cx="792088" cy="95050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0234" tIns="20118" rIns="40234" bIns="20118" rtlCol="0" anchor="ctr"/>
          <a:lstStyle/>
          <a:p>
            <a:pPr algn="ctr"/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 flipH="1">
            <a:off x="2417494" y="689335"/>
            <a:ext cx="67265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n w="0"/>
                <a:solidFill>
                  <a:srgbClr val="594F8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Контактная информация</a:t>
            </a:r>
            <a:endParaRPr lang="ru-RU" sz="2800" b="1" dirty="0">
              <a:ln w="0"/>
              <a:solidFill>
                <a:srgbClr val="594F8C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ial" panose="020B0604020202020204" pitchFamily="34" charset="0"/>
            </a:endParaRPr>
          </a:p>
        </p:txBody>
      </p:sp>
      <p:sp>
        <p:nvSpPr>
          <p:cNvPr id="5" name="Заголовок 9">
            <a:extLst>
              <a:ext uri="{FF2B5EF4-FFF2-40B4-BE49-F238E27FC236}">
                <a16:creationId xmlns="" xmlns:a16="http://schemas.microsoft.com/office/drawing/2014/main" id="{732DC337-62A6-4A9A-9971-B6488AB9351D}"/>
              </a:ext>
            </a:extLst>
          </p:cNvPr>
          <p:cNvSpPr txBox="1">
            <a:spLocks/>
          </p:cNvSpPr>
          <p:nvPr/>
        </p:nvSpPr>
        <p:spPr>
          <a:xfrm>
            <a:off x="632527" y="1127626"/>
            <a:ext cx="8640960" cy="527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3100" b="1" dirty="0">
              <a:solidFill>
                <a:srgbClr val="007B8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32527" y="1654994"/>
            <a:ext cx="8813477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363" algn="just"/>
            <a:r>
              <a:rPr lang="ru-RU" sz="2000" b="1" dirty="0" smtClean="0">
                <a:solidFill>
                  <a:srgbClr val="594F8C"/>
                </a:solidFill>
                <a:cs typeface="Arial" panose="020B0604020202020204" pitchFamily="34" charset="0"/>
              </a:rPr>
              <a:t>Отделение Фонда пенсионного и социального страхования Российской Федерации по Самарской области (ОСФР по Самарской области)</a:t>
            </a:r>
          </a:p>
          <a:p>
            <a:pPr indent="360363" algn="just">
              <a:spcBef>
                <a:spcPts val="1200"/>
              </a:spcBef>
            </a:pPr>
            <a:r>
              <a:rPr lang="ru-RU" altLang="ru-RU" sz="2000" b="1" dirty="0" smtClean="0">
                <a:solidFill>
                  <a:srgbClr val="58595B"/>
                </a:solidFill>
                <a:cs typeface="Arial" panose="020B0604020202020204" pitchFamily="34" charset="0"/>
              </a:rPr>
              <a:t>443041, г. Самара, ул. Садовая, д. 175</a:t>
            </a:r>
            <a:endParaRPr lang="ru-RU" sz="2000" b="1" dirty="0" smtClean="0">
              <a:solidFill>
                <a:srgbClr val="594F8C"/>
              </a:solidFill>
              <a:cs typeface="Arial" panose="020B0604020202020204" pitchFamily="34" charset="0"/>
            </a:endParaRPr>
          </a:p>
          <a:p>
            <a:pPr indent="360363" algn="just">
              <a:spcBef>
                <a:spcPts val="1200"/>
              </a:spcBef>
            </a:pPr>
            <a:r>
              <a:rPr lang="ru-RU" sz="1600" b="1" dirty="0" smtClean="0">
                <a:solidFill>
                  <a:srgbClr val="58595B"/>
                </a:solidFill>
                <a:cs typeface="Arial" panose="020B0604020202020204" pitchFamily="34" charset="0"/>
              </a:rPr>
              <a:t>Управление организации страхования профессиональных рисков</a:t>
            </a:r>
          </a:p>
          <a:p>
            <a:pPr indent="360363" algn="just">
              <a:spcBef>
                <a:spcPts val="1200"/>
              </a:spcBef>
            </a:pPr>
            <a:r>
              <a:rPr lang="ru-RU" sz="1600" b="1" dirty="0" smtClean="0">
                <a:solidFill>
                  <a:srgbClr val="58595B"/>
                </a:solidFill>
                <a:cs typeface="Arial" panose="020B0604020202020204" pitchFamily="34" charset="0"/>
              </a:rPr>
              <a:t>Отдел организации страхования профессиональных рисков </a:t>
            </a:r>
          </a:p>
          <a:p>
            <a:pPr indent="360363" algn="just">
              <a:spcBef>
                <a:spcPts val="1200"/>
              </a:spcBef>
            </a:pPr>
            <a:r>
              <a:rPr lang="ru-RU" sz="1600" b="1" dirty="0" smtClean="0">
                <a:solidFill>
                  <a:srgbClr val="58595B"/>
                </a:solidFill>
                <a:cs typeface="Arial" panose="020B0604020202020204" pitchFamily="34" charset="0"/>
              </a:rPr>
              <a:t>Телефоны:</a:t>
            </a:r>
          </a:p>
          <a:p>
            <a:pPr indent="360363" algn="just">
              <a:spcBef>
                <a:spcPts val="1200"/>
              </a:spcBef>
            </a:pPr>
            <a:r>
              <a:rPr lang="ru-RU" sz="1600" b="1" dirty="0" smtClean="0">
                <a:solidFill>
                  <a:srgbClr val="58595B"/>
                </a:solidFill>
                <a:cs typeface="Arial" panose="020B0604020202020204" pitchFamily="34" charset="0"/>
              </a:rPr>
              <a:t>(846) 262-04-32, 262-13-69, 262-09-16, 262-07-19</a:t>
            </a:r>
          </a:p>
          <a:p>
            <a:pPr indent="360363" algn="just">
              <a:spcBef>
                <a:spcPts val="1200"/>
              </a:spcBef>
            </a:pPr>
            <a:r>
              <a:rPr lang="en-US" sz="1600" b="1" dirty="0">
                <a:solidFill>
                  <a:srgbClr val="58595B"/>
                </a:solidFill>
                <a:cs typeface="Arial" panose="020B0604020202020204" pitchFamily="34" charset="0"/>
              </a:rPr>
              <a:t>(8482) </a:t>
            </a:r>
            <a:r>
              <a:rPr lang="en-US" sz="1600" b="1" dirty="0" smtClean="0">
                <a:solidFill>
                  <a:srgbClr val="58595B"/>
                </a:solidFill>
                <a:cs typeface="Arial" panose="020B0604020202020204" pitchFamily="34" charset="0"/>
              </a:rPr>
              <a:t>66-97-10</a:t>
            </a:r>
            <a:endParaRPr lang="ru-RU" sz="1600" b="1" dirty="0" smtClean="0">
              <a:solidFill>
                <a:srgbClr val="58595B"/>
              </a:solidFill>
              <a:cs typeface="Arial" panose="020B0604020202020204" pitchFamily="34" charset="0"/>
            </a:endParaRPr>
          </a:p>
          <a:p>
            <a:pPr indent="360363" algn="just">
              <a:spcBef>
                <a:spcPts val="1200"/>
              </a:spcBef>
            </a:pPr>
            <a:r>
              <a:rPr lang="en-US" sz="1600" b="1" dirty="0">
                <a:solidFill>
                  <a:srgbClr val="58595B"/>
                </a:solidFill>
                <a:cs typeface="Arial" panose="020B0604020202020204" pitchFamily="34" charset="0"/>
              </a:rPr>
              <a:t>(8464) </a:t>
            </a:r>
            <a:r>
              <a:rPr lang="en-US" sz="1600" b="1" dirty="0" smtClean="0">
                <a:solidFill>
                  <a:srgbClr val="58595B"/>
                </a:solidFill>
                <a:cs typeface="Arial" panose="020B0604020202020204" pitchFamily="34" charset="0"/>
              </a:rPr>
              <a:t>98-44-48</a:t>
            </a:r>
            <a:endParaRPr lang="ru-RU" sz="1600" b="1" dirty="0" smtClean="0">
              <a:solidFill>
                <a:srgbClr val="58595B"/>
              </a:solidFill>
              <a:cs typeface="Arial" panose="020B0604020202020204" pitchFamily="34" charset="0"/>
            </a:endParaRPr>
          </a:p>
          <a:p>
            <a:pPr indent="360363" algn="just">
              <a:spcBef>
                <a:spcPts val="1200"/>
              </a:spcBef>
            </a:pPr>
            <a:r>
              <a:rPr lang="en-US" sz="1600" b="1" dirty="0">
                <a:solidFill>
                  <a:srgbClr val="58595B"/>
                </a:solidFill>
                <a:cs typeface="Arial" panose="020B0604020202020204" pitchFamily="34" charset="0"/>
              </a:rPr>
              <a:t>(84635) 6-15-76</a:t>
            </a:r>
            <a:endParaRPr lang="en-US" sz="1600" b="1" dirty="0" smtClean="0">
              <a:solidFill>
                <a:srgbClr val="58595B"/>
              </a:solidFill>
              <a:cs typeface="Arial" panose="020B0604020202020204" pitchFamily="34" charset="0"/>
            </a:endParaRPr>
          </a:p>
          <a:p>
            <a:pPr indent="360363" algn="just"/>
            <a:endParaRPr lang="en-US" sz="1600" b="1" dirty="0" smtClean="0">
              <a:solidFill>
                <a:srgbClr val="58595B"/>
              </a:solidFill>
              <a:cs typeface="Arial" panose="020B0604020202020204" pitchFamily="34" charset="0"/>
            </a:endParaRPr>
          </a:p>
          <a:p>
            <a:pPr indent="360363" algn="just"/>
            <a:r>
              <a:rPr lang="ru-RU" sz="1600" b="1" dirty="0" smtClean="0">
                <a:solidFill>
                  <a:srgbClr val="58595B"/>
                </a:solidFill>
                <a:cs typeface="Arial" panose="020B0604020202020204" pitchFamily="34" charset="0"/>
              </a:rPr>
              <a:t>Электронная </a:t>
            </a:r>
            <a:r>
              <a:rPr lang="ru-RU" sz="1600" b="1" dirty="0" smtClean="0">
                <a:solidFill>
                  <a:srgbClr val="58595B"/>
                </a:solidFill>
                <a:cs typeface="Arial" panose="020B0604020202020204" pitchFamily="34" charset="0"/>
              </a:rPr>
              <a:t>почта: </a:t>
            </a:r>
            <a:r>
              <a:rPr lang="en-US" sz="1600" b="1" dirty="0" smtClean="0">
                <a:solidFill>
                  <a:srgbClr val="58595B"/>
                </a:solidFill>
                <a:cs typeface="Arial" panose="020B0604020202020204" pitchFamily="34" charset="0"/>
                <a:hlinkClick r:id="rId2"/>
              </a:rPr>
              <a:t>ospr@63.sfr.gov.ru</a:t>
            </a:r>
            <a:r>
              <a:rPr lang="en-US" sz="1600" b="1" dirty="0" smtClean="0">
                <a:solidFill>
                  <a:srgbClr val="58595B"/>
                </a:solidFill>
                <a:cs typeface="Arial" panose="020B0604020202020204" pitchFamily="34" charset="0"/>
              </a:rPr>
              <a:t> </a:t>
            </a:r>
            <a:endParaRPr lang="ru-RU" sz="1600" b="1" dirty="0">
              <a:solidFill>
                <a:srgbClr val="58595B"/>
              </a:solidFill>
              <a:cs typeface="Arial" panose="020B0604020202020204" pitchFamily="34" charset="0"/>
            </a:endParaRPr>
          </a:p>
        </p:txBody>
      </p:sp>
      <p:grpSp>
        <p:nvGrpSpPr>
          <p:cNvPr id="6" name="Group 40">
            <a:extLst>
              <a:ext uri="{FF2B5EF4-FFF2-40B4-BE49-F238E27FC236}">
                <a16:creationId xmlns="" xmlns:a16="http://schemas.microsoft.com/office/drawing/2014/main" id="{FEE2B23C-0F4A-E14D-B045-99691AF2B560}"/>
              </a:ext>
            </a:extLst>
          </p:cNvPr>
          <p:cNvGrpSpPr/>
          <p:nvPr/>
        </p:nvGrpSpPr>
        <p:grpSpPr>
          <a:xfrm>
            <a:off x="599002" y="188640"/>
            <a:ext cx="787280" cy="939488"/>
            <a:chOff x="634994" y="480009"/>
            <a:chExt cx="914452" cy="1075526"/>
          </a:xfrm>
        </p:grpSpPr>
        <p:pic>
          <p:nvPicPr>
            <p:cNvPr id="7" name="object 5">
              <a:extLst>
                <a:ext uri="{FF2B5EF4-FFF2-40B4-BE49-F238E27FC236}">
                  <a16:creationId xmlns="" xmlns:a16="http://schemas.microsoft.com/office/drawing/2014/main" id="{3C1635DE-3ACA-3444-B6CF-A7A11997A324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37218" y="1352696"/>
              <a:ext cx="163266" cy="78676"/>
            </a:xfrm>
            <a:prstGeom prst="rect">
              <a:avLst/>
            </a:prstGeom>
          </p:spPr>
        </p:pic>
        <p:pic>
          <p:nvPicPr>
            <p:cNvPr id="8" name="object 6">
              <a:extLst>
                <a:ext uri="{FF2B5EF4-FFF2-40B4-BE49-F238E27FC236}">
                  <a16:creationId xmlns="" xmlns:a16="http://schemas.microsoft.com/office/drawing/2014/main" id="{E186C12B-87BC-7246-9C93-4D8982F295D9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22641" y="1353580"/>
              <a:ext cx="341118" cy="89957"/>
            </a:xfrm>
            <a:prstGeom prst="rect">
              <a:avLst/>
            </a:prstGeom>
          </p:spPr>
        </p:pic>
        <p:sp>
          <p:nvSpPr>
            <p:cNvPr id="10" name="object 7">
              <a:extLst>
                <a:ext uri="{FF2B5EF4-FFF2-40B4-BE49-F238E27FC236}">
                  <a16:creationId xmlns="" xmlns:a16="http://schemas.microsoft.com/office/drawing/2014/main" id="{032E5027-2433-EB45-B6E6-3B92793393CC}"/>
                </a:ext>
              </a:extLst>
            </p:cNvPr>
            <p:cNvSpPr/>
            <p:nvPr/>
          </p:nvSpPr>
          <p:spPr>
            <a:xfrm>
              <a:off x="1192096" y="13535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69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69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8">
              <a:extLst>
                <a:ext uri="{FF2B5EF4-FFF2-40B4-BE49-F238E27FC236}">
                  <a16:creationId xmlns="" xmlns:a16="http://schemas.microsoft.com/office/drawing/2014/main" id="{7A50A98C-023B-5544-9D04-890D4761F5E5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274796" y="1353580"/>
              <a:ext cx="66154" cy="76911"/>
            </a:xfrm>
            <a:prstGeom prst="rect">
              <a:avLst/>
            </a:prstGeom>
          </p:spPr>
        </p:pic>
        <p:pic>
          <p:nvPicPr>
            <p:cNvPr id="12" name="object 9">
              <a:extLst>
                <a:ext uri="{FF2B5EF4-FFF2-40B4-BE49-F238E27FC236}">
                  <a16:creationId xmlns="" xmlns:a16="http://schemas.microsoft.com/office/drawing/2014/main" id="{70EABF96-BDF2-5E4C-8DA4-C46599FF1EF7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369272" y="1353577"/>
              <a:ext cx="85153" cy="76923"/>
            </a:xfrm>
            <a:prstGeom prst="rect">
              <a:avLst/>
            </a:prstGeom>
          </p:spPr>
        </p:pic>
        <p:sp>
          <p:nvSpPr>
            <p:cNvPr id="13" name="object 10">
              <a:extLst>
                <a:ext uri="{FF2B5EF4-FFF2-40B4-BE49-F238E27FC236}">
                  <a16:creationId xmlns="" xmlns:a16="http://schemas.microsoft.com/office/drawing/2014/main" id="{D79E288B-D5E2-6041-B515-C53138B20834}"/>
                </a:ext>
              </a:extLst>
            </p:cNvPr>
            <p:cNvSpPr/>
            <p:nvPr/>
          </p:nvSpPr>
          <p:spPr>
            <a:xfrm>
              <a:off x="1482771" y="1353580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69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1">
              <a:extLst>
                <a:ext uri="{FF2B5EF4-FFF2-40B4-BE49-F238E27FC236}">
                  <a16:creationId xmlns="" xmlns:a16="http://schemas.microsoft.com/office/drawing/2014/main" id="{3EA55FC9-49BF-9649-B554-DB0BA07059FD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34994" y="1464464"/>
              <a:ext cx="188554" cy="82626"/>
            </a:xfrm>
            <a:prstGeom prst="rect">
              <a:avLst/>
            </a:prstGeom>
          </p:spPr>
        </p:pic>
        <p:pic>
          <p:nvPicPr>
            <p:cNvPr id="15" name="object 12">
              <a:extLst>
                <a:ext uri="{FF2B5EF4-FFF2-40B4-BE49-F238E27FC236}">
                  <a16:creationId xmlns="" xmlns:a16="http://schemas.microsoft.com/office/drawing/2014/main" id="{361E00FA-8DE8-6C45-8EF4-C0494204D072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45724" y="1467309"/>
              <a:ext cx="164275" cy="88226"/>
            </a:xfrm>
            <a:prstGeom prst="rect">
              <a:avLst/>
            </a:prstGeom>
          </p:spPr>
        </p:pic>
        <p:pic>
          <p:nvPicPr>
            <p:cNvPr id="16" name="object 13">
              <a:extLst>
                <a:ext uri="{FF2B5EF4-FFF2-40B4-BE49-F238E27FC236}">
                  <a16:creationId xmlns="" xmlns:a16="http://schemas.microsoft.com/office/drawing/2014/main" id="{BB443951-6FE8-E247-B5B9-FE7B385CDDEC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057757" y="1466442"/>
              <a:ext cx="319289" cy="78663"/>
            </a:xfrm>
            <a:prstGeom prst="rect">
              <a:avLst/>
            </a:prstGeom>
          </p:spPr>
        </p:pic>
        <p:pic>
          <p:nvPicPr>
            <p:cNvPr id="17" name="object 14">
              <a:extLst>
                <a:ext uri="{FF2B5EF4-FFF2-40B4-BE49-F238E27FC236}">
                  <a16:creationId xmlns="" xmlns:a16="http://schemas.microsoft.com/office/drawing/2014/main" id="{3743B841-5E81-3446-A1CA-C8E1E56C8F4C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396605" y="1467312"/>
              <a:ext cx="66471" cy="76911"/>
            </a:xfrm>
            <a:prstGeom prst="rect">
              <a:avLst/>
            </a:prstGeom>
          </p:spPr>
        </p:pic>
        <p:pic>
          <p:nvPicPr>
            <p:cNvPr id="18" name="object 15">
              <a:extLst>
                <a:ext uri="{FF2B5EF4-FFF2-40B4-BE49-F238E27FC236}">
                  <a16:creationId xmlns="" xmlns:a16="http://schemas.microsoft.com/office/drawing/2014/main" id="{9C486396-18B6-7B4F-A00A-9A37847AC9FD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482771" y="1467312"/>
              <a:ext cx="66471" cy="76911"/>
            </a:xfrm>
            <a:prstGeom prst="rect">
              <a:avLst/>
            </a:prstGeom>
          </p:spPr>
        </p:pic>
        <p:sp>
          <p:nvSpPr>
            <p:cNvPr id="19" name="object 16">
              <a:extLst>
                <a:ext uri="{FF2B5EF4-FFF2-40B4-BE49-F238E27FC236}">
                  <a16:creationId xmlns="" xmlns:a16="http://schemas.microsoft.com/office/drawing/2014/main" id="{3A4550FC-9534-AB46-8C15-F6BF1CB0DD73}"/>
                </a:ext>
              </a:extLst>
            </p:cNvPr>
            <p:cNvSpPr/>
            <p:nvPr/>
          </p:nvSpPr>
          <p:spPr>
            <a:xfrm>
              <a:off x="1489430" y="1331849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5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0" name="object 17">
              <a:extLst>
                <a:ext uri="{FF2B5EF4-FFF2-40B4-BE49-F238E27FC236}">
                  <a16:creationId xmlns="" xmlns:a16="http://schemas.microsoft.com/office/drawing/2014/main" id="{812A9633-9586-A64D-9761-4528FA32B53D}"/>
                </a:ext>
              </a:extLst>
            </p:cNvPr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644093" y="480009"/>
              <a:ext cx="895848" cy="7691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5798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xfrm>
            <a:off x="2817019" y="2266060"/>
            <a:ext cx="4537807" cy="1362031"/>
          </a:xfrm>
          <a:prstGeom prst="rect">
            <a:avLst/>
          </a:prstGeom>
        </p:spPr>
        <p:txBody>
          <a:bodyPr vert="horz" wrap="square" lIns="0" tIns="7739" rIns="0" bIns="0" rtlCol="0" anchor="ctr">
            <a:spAutoFit/>
          </a:bodyPr>
          <a:lstStyle/>
          <a:p>
            <a:pPr marL="42954">
              <a:lnSpc>
                <a:spcPct val="100000"/>
              </a:lnSpc>
              <a:spcBef>
                <a:spcPts val="61"/>
              </a:spcBef>
            </a:pPr>
            <a:r>
              <a:rPr spc="43" dirty="0" smtClean="0">
                <a:solidFill>
                  <a:srgbClr val="696A6C"/>
                </a:solidFill>
                <a:latin typeface="+mn-lt"/>
              </a:rPr>
              <a:t>СПАСИБО</a:t>
            </a:r>
            <a:r>
              <a:rPr spc="94" dirty="0" smtClean="0">
                <a:solidFill>
                  <a:srgbClr val="696A6C"/>
                </a:solidFill>
                <a:latin typeface="+mn-lt"/>
              </a:rPr>
              <a:t> </a:t>
            </a:r>
            <a:r>
              <a:rPr spc="40" dirty="0" smtClean="0">
                <a:solidFill>
                  <a:srgbClr val="696A6C"/>
                </a:solidFill>
                <a:latin typeface="+mn-lt"/>
              </a:rPr>
              <a:t>ЗА</a:t>
            </a:r>
            <a:r>
              <a:rPr spc="94" dirty="0" smtClean="0">
                <a:solidFill>
                  <a:srgbClr val="696A6C"/>
                </a:solidFill>
                <a:latin typeface="+mn-lt"/>
              </a:rPr>
              <a:t> </a:t>
            </a:r>
            <a:r>
              <a:rPr spc="15" dirty="0" smtClean="0">
                <a:solidFill>
                  <a:srgbClr val="696A6C"/>
                </a:solidFill>
                <a:latin typeface="+mn-lt"/>
              </a:rPr>
              <a:t>ВНИМАНИЕ!</a:t>
            </a:r>
            <a:endParaRPr spc="15" dirty="0">
              <a:solidFill>
                <a:srgbClr val="696A6C"/>
              </a:solidFill>
              <a:latin typeface="+mn-l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296136" y="3684338"/>
            <a:ext cx="1311384" cy="270322"/>
          </a:xfrm>
          <a:prstGeom prst="rect">
            <a:avLst/>
          </a:prstGeom>
        </p:spPr>
        <p:txBody>
          <a:bodyPr vert="horz" wrap="square" lIns="0" tIns="7739" rIns="0" bIns="0" rtlCol="0">
            <a:spAutoFit/>
          </a:bodyPr>
          <a:lstStyle/>
          <a:p>
            <a:pPr marL="7739">
              <a:spcBef>
                <a:spcPts val="61"/>
              </a:spcBef>
            </a:pPr>
            <a:r>
              <a:rPr sz="1706" spc="-34" dirty="0">
                <a:solidFill>
                  <a:srgbClr val="594F8C"/>
                </a:solidFill>
                <a:latin typeface="Montserrat"/>
                <a:cs typeface="Montserrat"/>
              </a:rPr>
              <a:t>S</a:t>
            </a:r>
            <a:r>
              <a:rPr sz="1706" spc="-55" dirty="0">
                <a:solidFill>
                  <a:srgbClr val="594F8C"/>
                </a:solidFill>
                <a:latin typeface="Montserrat"/>
                <a:cs typeface="Montserrat"/>
              </a:rPr>
              <a:t>F</a:t>
            </a:r>
            <a:r>
              <a:rPr sz="1706" spc="3" dirty="0">
                <a:solidFill>
                  <a:srgbClr val="594F8C"/>
                </a:solidFill>
                <a:latin typeface="Montserrat"/>
                <a:cs typeface="Montserrat"/>
              </a:rPr>
              <a:t>R</a:t>
            </a:r>
            <a:r>
              <a:rPr sz="1706" spc="-52" dirty="0">
                <a:solidFill>
                  <a:srgbClr val="594F8C"/>
                </a:solidFill>
                <a:latin typeface="Montserrat"/>
                <a:cs typeface="Montserrat"/>
              </a:rPr>
              <a:t>.</a:t>
            </a:r>
            <a:r>
              <a:rPr sz="1706" spc="-37" dirty="0">
                <a:solidFill>
                  <a:srgbClr val="594F8C"/>
                </a:solidFill>
                <a:latin typeface="Montserrat"/>
                <a:cs typeface="Montserrat"/>
              </a:rPr>
              <a:t>G</a:t>
            </a:r>
            <a:r>
              <a:rPr sz="1706" spc="-64" dirty="0">
                <a:solidFill>
                  <a:srgbClr val="594F8C"/>
                </a:solidFill>
                <a:latin typeface="Montserrat"/>
                <a:cs typeface="Montserrat"/>
              </a:rPr>
              <a:t>O</a:t>
            </a:r>
            <a:r>
              <a:rPr sz="1706" spc="-140" dirty="0">
                <a:solidFill>
                  <a:srgbClr val="594F8C"/>
                </a:solidFill>
                <a:latin typeface="Montserrat"/>
                <a:cs typeface="Montserrat"/>
              </a:rPr>
              <a:t>V</a:t>
            </a:r>
            <a:r>
              <a:rPr sz="1706" spc="-6" dirty="0">
                <a:solidFill>
                  <a:srgbClr val="594F8C"/>
                </a:solidFill>
                <a:latin typeface="Montserrat"/>
                <a:cs typeface="Montserrat"/>
              </a:rPr>
              <a:t>.</a:t>
            </a:r>
            <a:r>
              <a:rPr sz="1706" spc="-40" dirty="0">
                <a:solidFill>
                  <a:srgbClr val="594F8C"/>
                </a:solidFill>
                <a:latin typeface="Montserrat"/>
                <a:cs typeface="Montserrat"/>
              </a:rPr>
              <a:t>R</a:t>
            </a:r>
            <a:r>
              <a:rPr sz="1706" dirty="0">
                <a:solidFill>
                  <a:srgbClr val="594F8C"/>
                </a:solidFill>
                <a:latin typeface="Montserrat"/>
                <a:cs typeface="Montserrat"/>
              </a:rPr>
              <a:t>U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="" xmlns:a16="http://schemas.microsoft.com/office/drawing/2014/main" id="{BCC282DF-5750-4B40-8125-A62235A1766D}"/>
              </a:ext>
            </a:extLst>
          </p:cNvPr>
          <p:cNvGrpSpPr/>
          <p:nvPr/>
        </p:nvGrpSpPr>
        <p:grpSpPr>
          <a:xfrm>
            <a:off x="386950" y="935443"/>
            <a:ext cx="557244" cy="655399"/>
            <a:chOff x="634994" y="480009"/>
            <a:chExt cx="914452" cy="1075526"/>
          </a:xfrm>
        </p:grpSpPr>
        <p:pic>
          <p:nvPicPr>
            <p:cNvPr id="5" name="object 3">
              <a:extLst>
                <a:ext uri="{FF2B5EF4-FFF2-40B4-BE49-F238E27FC236}">
                  <a16:creationId xmlns="" xmlns:a16="http://schemas.microsoft.com/office/drawing/2014/main" id="{320C4FB6-0CD5-784A-8B84-B131BD546051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37218" y="1352696"/>
              <a:ext cx="163266" cy="78676"/>
            </a:xfrm>
            <a:prstGeom prst="rect">
              <a:avLst/>
            </a:prstGeom>
          </p:spPr>
        </p:pic>
        <p:pic>
          <p:nvPicPr>
            <p:cNvPr id="6" name="object 4">
              <a:extLst>
                <a:ext uri="{FF2B5EF4-FFF2-40B4-BE49-F238E27FC236}">
                  <a16:creationId xmlns="" xmlns:a16="http://schemas.microsoft.com/office/drawing/2014/main" id="{7CBC26A7-2382-904E-A99F-28470A8B19D5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22641" y="1353580"/>
              <a:ext cx="341118" cy="89957"/>
            </a:xfrm>
            <a:prstGeom prst="rect">
              <a:avLst/>
            </a:prstGeom>
          </p:spPr>
        </p:pic>
        <p:sp>
          <p:nvSpPr>
            <p:cNvPr id="7" name="object 5">
              <a:extLst>
                <a:ext uri="{FF2B5EF4-FFF2-40B4-BE49-F238E27FC236}">
                  <a16:creationId xmlns="" xmlns:a16="http://schemas.microsoft.com/office/drawing/2014/main" id="{043153D8-FB6D-6247-AF8A-A43EABA248E8}"/>
                </a:ext>
              </a:extLst>
            </p:cNvPr>
            <p:cNvSpPr/>
            <p:nvPr/>
          </p:nvSpPr>
          <p:spPr>
            <a:xfrm>
              <a:off x="1192096" y="13535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69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69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 sz="1097"/>
            </a:p>
          </p:txBody>
        </p:sp>
        <p:pic>
          <p:nvPicPr>
            <p:cNvPr id="8" name="object 6">
              <a:extLst>
                <a:ext uri="{FF2B5EF4-FFF2-40B4-BE49-F238E27FC236}">
                  <a16:creationId xmlns="" xmlns:a16="http://schemas.microsoft.com/office/drawing/2014/main" id="{C0ED31B9-19AF-F041-8F61-DA6D06AE26F6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274796" y="1353580"/>
              <a:ext cx="66154" cy="76911"/>
            </a:xfrm>
            <a:prstGeom prst="rect">
              <a:avLst/>
            </a:prstGeom>
          </p:spPr>
        </p:pic>
        <p:pic>
          <p:nvPicPr>
            <p:cNvPr id="9" name="object 7">
              <a:extLst>
                <a:ext uri="{FF2B5EF4-FFF2-40B4-BE49-F238E27FC236}">
                  <a16:creationId xmlns="" xmlns:a16="http://schemas.microsoft.com/office/drawing/2014/main" id="{29CDCD50-E441-3347-8B47-FE2D684F5683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369272" y="1353577"/>
              <a:ext cx="85153" cy="76923"/>
            </a:xfrm>
            <a:prstGeom prst="rect">
              <a:avLst/>
            </a:prstGeom>
          </p:spPr>
        </p:pic>
        <p:sp>
          <p:nvSpPr>
            <p:cNvPr id="10" name="object 8">
              <a:extLst>
                <a:ext uri="{FF2B5EF4-FFF2-40B4-BE49-F238E27FC236}">
                  <a16:creationId xmlns="" xmlns:a16="http://schemas.microsoft.com/office/drawing/2014/main" id="{7F89ECCA-E190-5F43-AADB-B72A0949B6FC}"/>
                </a:ext>
              </a:extLst>
            </p:cNvPr>
            <p:cNvSpPr/>
            <p:nvPr/>
          </p:nvSpPr>
          <p:spPr>
            <a:xfrm>
              <a:off x="1482771" y="1353580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69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 sz="1097"/>
            </a:p>
          </p:txBody>
        </p:sp>
        <p:pic>
          <p:nvPicPr>
            <p:cNvPr id="11" name="object 9">
              <a:extLst>
                <a:ext uri="{FF2B5EF4-FFF2-40B4-BE49-F238E27FC236}">
                  <a16:creationId xmlns="" xmlns:a16="http://schemas.microsoft.com/office/drawing/2014/main" id="{47C2725A-7534-2748-9087-D86FBBA05710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34994" y="1464464"/>
              <a:ext cx="188554" cy="82626"/>
            </a:xfrm>
            <a:prstGeom prst="rect">
              <a:avLst/>
            </a:prstGeom>
          </p:spPr>
        </p:pic>
        <p:pic>
          <p:nvPicPr>
            <p:cNvPr id="12" name="object 10">
              <a:extLst>
                <a:ext uri="{FF2B5EF4-FFF2-40B4-BE49-F238E27FC236}">
                  <a16:creationId xmlns="" xmlns:a16="http://schemas.microsoft.com/office/drawing/2014/main" id="{966F9335-04A6-F949-BE71-D457C02A39AB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45724" y="1467309"/>
              <a:ext cx="164275" cy="88226"/>
            </a:xfrm>
            <a:prstGeom prst="rect">
              <a:avLst/>
            </a:prstGeom>
          </p:spPr>
        </p:pic>
        <p:pic>
          <p:nvPicPr>
            <p:cNvPr id="13" name="object 11">
              <a:extLst>
                <a:ext uri="{FF2B5EF4-FFF2-40B4-BE49-F238E27FC236}">
                  <a16:creationId xmlns="" xmlns:a16="http://schemas.microsoft.com/office/drawing/2014/main" id="{DC377D67-A0F1-BC48-B139-458C23E7B215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057757" y="1466442"/>
              <a:ext cx="319289" cy="78663"/>
            </a:xfrm>
            <a:prstGeom prst="rect">
              <a:avLst/>
            </a:prstGeom>
          </p:spPr>
        </p:pic>
        <p:pic>
          <p:nvPicPr>
            <p:cNvPr id="14" name="object 12">
              <a:extLst>
                <a:ext uri="{FF2B5EF4-FFF2-40B4-BE49-F238E27FC236}">
                  <a16:creationId xmlns="" xmlns:a16="http://schemas.microsoft.com/office/drawing/2014/main" id="{F577E3D8-F82B-FC4C-BE1F-CF11AD866AA5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396605" y="1467312"/>
              <a:ext cx="66471" cy="76911"/>
            </a:xfrm>
            <a:prstGeom prst="rect">
              <a:avLst/>
            </a:prstGeom>
          </p:spPr>
        </p:pic>
        <p:pic>
          <p:nvPicPr>
            <p:cNvPr id="15" name="object 13">
              <a:extLst>
                <a:ext uri="{FF2B5EF4-FFF2-40B4-BE49-F238E27FC236}">
                  <a16:creationId xmlns="" xmlns:a16="http://schemas.microsoft.com/office/drawing/2014/main" id="{3C2D1D7D-4538-0E4B-A013-28430E133391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482771" y="1467312"/>
              <a:ext cx="66471" cy="76911"/>
            </a:xfrm>
            <a:prstGeom prst="rect">
              <a:avLst/>
            </a:prstGeom>
          </p:spPr>
        </p:pic>
        <p:sp>
          <p:nvSpPr>
            <p:cNvPr id="16" name="object 14">
              <a:extLst>
                <a:ext uri="{FF2B5EF4-FFF2-40B4-BE49-F238E27FC236}">
                  <a16:creationId xmlns="" xmlns:a16="http://schemas.microsoft.com/office/drawing/2014/main" id="{AAEFEDCD-F47B-254A-9963-7F13692D2D44}"/>
                </a:ext>
              </a:extLst>
            </p:cNvPr>
            <p:cNvSpPr/>
            <p:nvPr/>
          </p:nvSpPr>
          <p:spPr>
            <a:xfrm>
              <a:off x="1489430" y="1331849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5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 sz="1097"/>
            </a:p>
          </p:txBody>
        </p:sp>
        <p:pic>
          <p:nvPicPr>
            <p:cNvPr id="17" name="object 15">
              <a:extLst>
                <a:ext uri="{FF2B5EF4-FFF2-40B4-BE49-F238E27FC236}">
                  <a16:creationId xmlns="" xmlns:a16="http://schemas.microsoft.com/office/drawing/2014/main" id="{FA8BA810-E786-2B46-9451-DC33FCD19EFE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644093" y="480009"/>
              <a:ext cx="895848" cy="7691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65070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 rot="16200000">
            <a:off x="4556963" y="-4167846"/>
            <a:ext cx="792088" cy="95050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0234" tIns="20118" rIns="40234" bIns="20118" rtlCol="0" anchor="ctr"/>
          <a:lstStyle/>
          <a:p>
            <a:pPr algn="ctr"/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 flipH="1">
            <a:off x="2417494" y="689335"/>
            <a:ext cx="67265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n w="0"/>
                <a:solidFill>
                  <a:srgbClr val="594F8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Действующие нормативные документы</a:t>
            </a:r>
            <a:endParaRPr lang="ru-RU" sz="2800" b="1" dirty="0">
              <a:ln w="0"/>
              <a:solidFill>
                <a:srgbClr val="594F8C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ial" panose="020B0604020202020204" pitchFamily="34" charset="0"/>
            </a:endParaRPr>
          </a:p>
        </p:txBody>
      </p:sp>
      <p:sp>
        <p:nvSpPr>
          <p:cNvPr id="5" name="Заголовок 9">
            <a:extLst>
              <a:ext uri="{FF2B5EF4-FFF2-40B4-BE49-F238E27FC236}">
                <a16:creationId xmlns="" xmlns:a16="http://schemas.microsoft.com/office/drawing/2014/main" id="{732DC337-62A6-4A9A-9971-B6488AB9351D}"/>
              </a:ext>
            </a:extLst>
          </p:cNvPr>
          <p:cNvSpPr txBox="1">
            <a:spLocks/>
          </p:cNvSpPr>
          <p:nvPr/>
        </p:nvSpPr>
        <p:spPr>
          <a:xfrm>
            <a:off x="632527" y="1127626"/>
            <a:ext cx="8640960" cy="527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3100" b="1" dirty="0">
              <a:solidFill>
                <a:srgbClr val="007B8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44489" y="1654994"/>
            <a:ext cx="9259330" cy="4739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/>
            <a:r>
              <a:rPr lang="ru-RU" sz="1600" b="1" dirty="0">
                <a:solidFill>
                  <a:srgbClr val="594F8C"/>
                </a:solidFill>
                <a:cs typeface="Arial" panose="020B0604020202020204" pitchFamily="34" charset="0"/>
              </a:rPr>
              <a:t>Федеральный закон от 24.07.1998 № </a:t>
            </a:r>
            <a:r>
              <a:rPr lang="ru-RU" sz="1600" b="1" dirty="0" smtClean="0">
                <a:solidFill>
                  <a:srgbClr val="594F8C"/>
                </a:solidFill>
                <a:cs typeface="Arial" panose="020B0604020202020204" pitchFamily="34" charset="0"/>
              </a:rPr>
              <a:t>125-ФЗ (ред</a:t>
            </a:r>
            <a:r>
              <a:rPr lang="ru-RU" sz="1600" b="1" dirty="0">
                <a:solidFill>
                  <a:srgbClr val="594F8C"/>
                </a:solidFill>
                <a:cs typeface="Arial" panose="020B0604020202020204" pitchFamily="34" charset="0"/>
              </a:rPr>
              <a:t>. от 25.12.2023)</a:t>
            </a:r>
            <a:endParaRPr lang="ru-RU" sz="1600" b="1" dirty="0" smtClean="0">
              <a:solidFill>
                <a:srgbClr val="594F8C"/>
              </a:solidFill>
              <a:cs typeface="Arial" panose="020B0604020202020204" pitchFamily="34" charset="0"/>
            </a:endParaRPr>
          </a:p>
          <a:p>
            <a:pPr indent="360363" algn="just"/>
            <a:r>
              <a:rPr lang="ru-RU" sz="1600" b="1" dirty="0">
                <a:solidFill>
                  <a:srgbClr val="58595B"/>
                </a:solidFill>
                <a:cs typeface="Arial" panose="020B0604020202020204" pitchFamily="34" charset="0"/>
              </a:rPr>
              <a:t>«Об обязательном социальном страховании от несчастных случаев на производстве и профессиональных </a:t>
            </a:r>
            <a:r>
              <a:rPr lang="ru-RU" sz="1600" b="1" dirty="0" smtClean="0">
                <a:solidFill>
                  <a:srgbClr val="58595B"/>
                </a:solidFill>
                <a:cs typeface="Arial" panose="020B0604020202020204" pitchFamily="34" charset="0"/>
              </a:rPr>
              <a:t>заболеваний</a:t>
            </a:r>
            <a:r>
              <a:rPr lang="ru-RU" sz="1600" b="1" dirty="0">
                <a:solidFill>
                  <a:srgbClr val="58595B"/>
                </a:solidFill>
                <a:cs typeface="Arial" panose="020B0604020202020204" pitchFamily="34" charset="0"/>
              </a:rPr>
              <a:t>» (с изм. и доп., вступ. в силу с 01.01.2024</a:t>
            </a:r>
            <a:r>
              <a:rPr lang="ru-RU" sz="1600" b="1" dirty="0" smtClean="0">
                <a:solidFill>
                  <a:srgbClr val="58595B"/>
                </a:solidFill>
                <a:cs typeface="Arial" panose="020B0604020202020204" pitchFamily="34" charset="0"/>
              </a:rPr>
              <a:t>)</a:t>
            </a:r>
            <a:endParaRPr lang="en-US" sz="1600" b="1" dirty="0">
              <a:solidFill>
                <a:srgbClr val="58595B"/>
              </a:solidFill>
              <a:cs typeface="Arial" panose="020B0604020202020204" pitchFamily="34" charset="0"/>
            </a:endParaRPr>
          </a:p>
          <a:p>
            <a:pPr indent="360363" algn="just"/>
            <a:endParaRPr lang="ru-RU" sz="1600" b="1" dirty="0">
              <a:solidFill>
                <a:srgbClr val="58595B"/>
              </a:solidFill>
              <a:cs typeface="Arial" panose="020B0604020202020204" pitchFamily="34" charset="0"/>
            </a:endParaRPr>
          </a:p>
          <a:p>
            <a:pPr indent="360363" algn="just"/>
            <a:r>
              <a:rPr lang="ru-RU" sz="1600" b="1" dirty="0">
                <a:solidFill>
                  <a:srgbClr val="594F8C"/>
                </a:solidFill>
                <a:cs typeface="Arial" panose="020B0604020202020204" pitchFamily="34" charset="0"/>
              </a:rPr>
              <a:t>Федеральный закон от 27.11.2023 N 542-ФЗ </a:t>
            </a:r>
            <a:endParaRPr lang="ru-RU" sz="1600" b="1" dirty="0" smtClean="0">
              <a:solidFill>
                <a:srgbClr val="594F8C"/>
              </a:solidFill>
              <a:cs typeface="Arial" panose="020B0604020202020204" pitchFamily="34" charset="0"/>
            </a:endParaRPr>
          </a:p>
          <a:p>
            <a:pPr indent="360363" algn="just"/>
            <a:r>
              <a:rPr lang="ru-RU" sz="1600" b="1" dirty="0" smtClean="0">
                <a:solidFill>
                  <a:srgbClr val="58595B"/>
                </a:solidFill>
                <a:cs typeface="Arial" panose="020B0604020202020204" pitchFamily="34" charset="0"/>
              </a:rPr>
              <a:t>«О </a:t>
            </a:r>
            <a:r>
              <a:rPr lang="ru-RU" sz="1600" b="1" dirty="0">
                <a:solidFill>
                  <a:srgbClr val="58595B"/>
                </a:solidFill>
                <a:cs typeface="Arial" panose="020B0604020202020204" pitchFamily="34" charset="0"/>
              </a:rPr>
              <a:t>бюджете Фонда пенсионного и социального страхования Российской Федерации на 2024 год и на плановый период 2025 и 2026 </a:t>
            </a:r>
            <a:r>
              <a:rPr lang="ru-RU" sz="1600" b="1" dirty="0" smtClean="0">
                <a:solidFill>
                  <a:srgbClr val="58595B"/>
                </a:solidFill>
                <a:cs typeface="Arial" panose="020B0604020202020204" pitchFamily="34" charset="0"/>
              </a:rPr>
              <a:t>годов»</a:t>
            </a:r>
          </a:p>
          <a:p>
            <a:pPr indent="360363" algn="just"/>
            <a:endParaRPr lang="ru-RU" sz="1600" b="1" dirty="0" smtClean="0">
              <a:solidFill>
                <a:srgbClr val="594F8C"/>
              </a:solidFill>
              <a:cs typeface="Arial" panose="020B0604020202020204" pitchFamily="34" charset="0"/>
            </a:endParaRPr>
          </a:p>
          <a:p>
            <a:pPr indent="360363" algn="just"/>
            <a:r>
              <a:rPr lang="ru-RU" sz="1600" b="1" dirty="0" smtClean="0">
                <a:solidFill>
                  <a:srgbClr val="594F8C"/>
                </a:solidFill>
                <a:cs typeface="Arial" panose="020B0604020202020204" pitchFamily="34" charset="0"/>
              </a:rPr>
              <a:t>Приказ </a:t>
            </a:r>
            <a:r>
              <a:rPr lang="ru-RU" sz="1600" b="1" dirty="0">
                <a:solidFill>
                  <a:srgbClr val="594F8C"/>
                </a:solidFill>
                <a:cs typeface="Arial" panose="020B0604020202020204" pitchFamily="34" charset="0"/>
              </a:rPr>
              <a:t>Минтруда России от 14.07.2021 N 467н</a:t>
            </a:r>
          </a:p>
          <a:p>
            <a:pPr indent="360363" algn="just"/>
            <a:r>
              <a:rPr lang="ru-RU" sz="1400" b="1" dirty="0" smtClean="0">
                <a:solidFill>
                  <a:srgbClr val="58595B"/>
                </a:solidFill>
                <a:cs typeface="Arial" panose="020B0604020202020204" pitchFamily="34" charset="0"/>
              </a:rPr>
              <a:t>«Об </a:t>
            </a:r>
            <a:r>
              <a:rPr lang="ru-RU" sz="1400" b="1" dirty="0">
                <a:solidFill>
                  <a:srgbClr val="58595B"/>
                </a:solidFill>
                <a:cs typeface="Arial" panose="020B0604020202020204" pitchFamily="34" charset="0"/>
              </a:rPr>
              <a:t>утверждении Правил финансового обеспечения предупредительных мер по сокращению производственного травматизма и профессиональных заболеваний работников и санаторно-курортного лечения работников, занятых на работах с вредными и (или) опасными производственными </a:t>
            </a:r>
            <a:r>
              <a:rPr lang="ru-RU" sz="1400" b="1" dirty="0" smtClean="0">
                <a:solidFill>
                  <a:srgbClr val="58595B"/>
                </a:solidFill>
                <a:cs typeface="Arial" panose="020B0604020202020204" pitchFamily="34" charset="0"/>
              </a:rPr>
              <a:t>факторами» (в </a:t>
            </a:r>
            <a:r>
              <a:rPr lang="ru-RU" sz="1400" b="1" dirty="0">
                <a:solidFill>
                  <a:srgbClr val="58595B"/>
                </a:solidFill>
                <a:cs typeface="Arial" panose="020B0604020202020204" pitchFamily="34" charset="0"/>
              </a:rPr>
              <a:t>редакции Приказ Минтруда России от 27.02.2023 N </a:t>
            </a:r>
            <a:r>
              <a:rPr lang="ru-RU" sz="1400" b="1" dirty="0" smtClean="0">
                <a:solidFill>
                  <a:srgbClr val="58595B"/>
                </a:solidFill>
                <a:cs typeface="Arial" panose="020B0604020202020204" pitchFamily="34" charset="0"/>
              </a:rPr>
              <a:t>101н) </a:t>
            </a:r>
            <a:r>
              <a:rPr lang="ru-RU" sz="1400" b="1" i="1" dirty="0" smtClean="0">
                <a:solidFill>
                  <a:srgbClr val="58595B"/>
                </a:solidFill>
                <a:cs typeface="Arial" panose="020B0604020202020204" pitchFamily="34" charset="0"/>
              </a:rPr>
              <a:t>(Правила)</a:t>
            </a:r>
            <a:endParaRPr lang="ru-RU" sz="1400" b="1" dirty="0" smtClean="0">
              <a:solidFill>
                <a:srgbClr val="58595B"/>
              </a:solidFill>
              <a:cs typeface="Arial" panose="020B0604020202020204" pitchFamily="34" charset="0"/>
            </a:endParaRPr>
          </a:p>
          <a:p>
            <a:pPr indent="360363" algn="just"/>
            <a:endParaRPr lang="ru-RU" sz="1600" b="1" dirty="0">
              <a:solidFill>
                <a:srgbClr val="594F8C"/>
              </a:solidFill>
              <a:cs typeface="Arial" panose="020B0604020202020204" pitchFamily="34" charset="0"/>
            </a:endParaRPr>
          </a:p>
          <a:p>
            <a:pPr indent="360363"/>
            <a:r>
              <a:rPr lang="ru-RU" sz="1600" b="1" dirty="0">
                <a:solidFill>
                  <a:srgbClr val="594F8C"/>
                </a:solidFill>
                <a:cs typeface="Arial" panose="020B0604020202020204" pitchFamily="34" charset="0"/>
              </a:rPr>
              <a:t>Приказ ФСС РФ от 07.05.2019 N 237</a:t>
            </a:r>
          </a:p>
          <a:p>
            <a:pPr indent="360363"/>
            <a:r>
              <a:rPr lang="ru-RU" sz="1400" b="1" dirty="0" smtClean="0">
                <a:solidFill>
                  <a:srgbClr val="58595B"/>
                </a:solidFill>
                <a:cs typeface="Arial" panose="020B0604020202020204" pitchFamily="34" charset="0"/>
              </a:rPr>
              <a:t>«Об </a:t>
            </a:r>
            <a:r>
              <a:rPr lang="ru-RU" sz="1400" b="1" dirty="0">
                <a:solidFill>
                  <a:srgbClr val="58595B"/>
                </a:solidFill>
                <a:cs typeface="Arial" panose="020B0604020202020204" pitchFamily="34" charset="0"/>
              </a:rPr>
              <a:t>утверждении Административного регламента предоставления Фондом социального страхования Российской Федерации государственной услуги по принятию решения о финансовом обеспечении предупредительных мер по сокращению производственного травматизма и профессиональных заболеваний работников и санаторно-курортного лечения работников, занятых на работах с вредными и (или) опасными производственными </a:t>
            </a:r>
            <a:r>
              <a:rPr lang="ru-RU" sz="1400" b="1" dirty="0" smtClean="0">
                <a:solidFill>
                  <a:srgbClr val="58595B"/>
                </a:solidFill>
                <a:cs typeface="Arial" panose="020B0604020202020204" pitchFamily="34" charset="0"/>
              </a:rPr>
              <a:t>факторами» </a:t>
            </a:r>
            <a:r>
              <a:rPr lang="ru-RU" sz="1400" b="1" i="1" dirty="0" smtClean="0">
                <a:solidFill>
                  <a:srgbClr val="58595B"/>
                </a:solidFill>
                <a:cs typeface="Arial" panose="020B0604020202020204" pitchFamily="34" charset="0"/>
              </a:rPr>
              <a:t>(Административный регламент) </a:t>
            </a:r>
            <a:endParaRPr lang="ru-RU" sz="1400" b="1" i="1" dirty="0">
              <a:solidFill>
                <a:srgbClr val="58595B"/>
              </a:solidFill>
              <a:cs typeface="Arial" panose="020B0604020202020204" pitchFamily="34" charset="0"/>
            </a:endParaRPr>
          </a:p>
        </p:txBody>
      </p:sp>
      <p:grpSp>
        <p:nvGrpSpPr>
          <p:cNvPr id="6" name="Group 40">
            <a:extLst>
              <a:ext uri="{FF2B5EF4-FFF2-40B4-BE49-F238E27FC236}">
                <a16:creationId xmlns="" xmlns:a16="http://schemas.microsoft.com/office/drawing/2014/main" id="{FEE2B23C-0F4A-E14D-B045-99691AF2B560}"/>
              </a:ext>
            </a:extLst>
          </p:cNvPr>
          <p:cNvGrpSpPr/>
          <p:nvPr/>
        </p:nvGrpSpPr>
        <p:grpSpPr>
          <a:xfrm>
            <a:off x="599002" y="188640"/>
            <a:ext cx="787280" cy="939488"/>
            <a:chOff x="634994" y="480009"/>
            <a:chExt cx="914452" cy="1075526"/>
          </a:xfrm>
        </p:grpSpPr>
        <p:pic>
          <p:nvPicPr>
            <p:cNvPr id="7" name="object 5">
              <a:extLst>
                <a:ext uri="{FF2B5EF4-FFF2-40B4-BE49-F238E27FC236}">
                  <a16:creationId xmlns="" xmlns:a16="http://schemas.microsoft.com/office/drawing/2014/main" id="{3C1635DE-3ACA-3444-B6CF-A7A11997A324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37218" y="1352696"/>
              <a:ext cx="163266" cy="78676"/>
            </a:xfrm>
            <a:prstGeom prst="rect">
              <a:avLst/>
            </a:prstGeom>
          </p:spPr>
        </p:pic>
        <p:pic>
          <p:nvPicPr>
            <p:cNvPr id="8" name="object 6">
              <a:extLst>
                <a:ext uri="{FF2B5EF4-FFF2-40B4-BE49-F238E27FC236}">
                  <a16:creationId xmlns="" xmlns:a16="http://schemas.microsoft.com/office/drawing/2014/main" id="{E186C12B-87BC-7246-9C93-4D8982F295D9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22641" y="1353580"/>
              <a:ext cx="341118" cy="89957"/>
            </a:xfrm>
            <a:prstGeom prst="rect">
              <a:avLst/>
            </a:prstGeom>
          </p:spPr>
        </p:pic>
        <p:sp>
          <p:nvSpPr>
            <p:cNvPr id="10" name="object 7">
              <a:extLst>
                <a:ext uri="{FF2B5EF4-FFF2-40B4-BE49-F238E27FC236}">
                  <a16:creationId xmlns="" xmlns:a16="http://schemas.microsoft.com/office/drawing/2014/main" id="{032E5027-2433-EB45-B6E6-3B92793393CC}"/>
                </a:ext>
              </a:extLst>
            </p:cNvPr>
            <p:cNvSpPr/>
            <p:nvPr/>
          </p:nvSpPr>
          <p:spPr>
            <a:xfrm>
              <a:off x="1192096" y="13535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69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69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8">
              <a:extLst>
                <a:ext uri="{FF2B5EF4-FFF2-40B4-BE49-F238E27FC236}">
                  <a16:creationId xmlns="" xmlns:a16="http://schemas.microsoft.com/office/drawing/2014/main" id="{7A50A98C-023B-5544-9D04-890D4761F5E5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274796" y="1353580"/>
              <a:ext cx="66154" cy="76911"/>
            </a:xfrm>
            <a:prstGeom prst="rect">
              <a:avLst/>
            </a:prstGeom>
          </p:spPr>
        </p:pic>
        <p:pic>
          <p:nvPicPr>
            <p:cNvPr id="12" name="object 9">
              <a:extLst>
                <a:ext uri="{FF2B5EF4-FFF2-40B4-BE49-F238E27FC236}">
                  <a16:creationId xmlns="" xmlns:a16="http://schemas.microsoft.com/office/drawing/2014/main" id="{70EABF96-BDF2-5E4C-8DA4-C46599FF1EF7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369272" y="1353577"/>
              <a:ext cx="85153" cy="76923"/>
            </a:xfrm>
            <a:prstGeom prst="rect">
              <a:avLst/>
            </a:prstGeom>
          </p:spPr>
        </p:pic>
        <p:sp>
          <p:nvSpPr>
            <p:cNvPr id="13" name="object 10">
              <a:extLst>
                <a:ext uri="{FF2B5EF4-FFF2-40B4-BE49-F238E27FC236}">
                  <a16:creationId xmlns="" xmlns:a16="http://schemas.microsoft.com/office/drawing/2014/main" id="{D79E288B-D5E2-6041-B515-C53138B20834}"/>
                </a:ext>
              </a:extLst>
            </p:cNvPr>
            <p:cNvSpPr/>
            <p:nvPr/>
          </p:nvSpPr>
          <p:spPr>
            <a:xfrm>
              <a:off x="1482771" y="1353580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69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1">
              <a:extLst>
                <a:ext uri="{FF2B5EF4-FFF2-40B4-BE49-F238E27FC236}">
                  <a16:creationId xmlns="" xmlns:a16="http://schemas.microsoft.com/office/drawing/2014/main" id="{3EA55FC9-49BF-9649-B554-DB0BA07059FD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34994" y="1464464"/>
              <a:ext cx="188554" cy="82626"/>
            </a:xfrm>
            <a:prstGeom prst="rect">
              <a:avLst/>
            </a:prstGeom>
          </p:spPr>
        </p:pic>
        <p:pic>
          <p:nvPicPr>
            <p:cNvPr id="15" name="object 12">
              <a:extLst>
                <a:ext uri="{FF2B5EF4-FFF2-40B4-BE49-F238E27FC236}">
                  <a16:creationId xmlns="" xmlns:a16="http://schemas.microsoft.com/office/drawing/2014/main" id="{361E00FA-8DE8-6C45-8EF4-C0494204D072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45724" y="1467309"/>
              <a:ext cx="164275" cy="88226"/>
            </a:xfrm>
            <a:prstGeom prst="rect">
              <a:avLst/>
            </a:prstGeom>
          </p:spPr>
        </p:pic>
        <p:pic>
          <p:nvPicPr>
            <p:cNvPr id="16" name="object 13">
              <a:extLst>
                <a:ext uri="{FF2B5EF4-FFF2-40B4-BE49-F238E27FC236}">
                  <a16:creationId xmlns="" xmlns:a16="http://schemas.microsoft.com/office/drawing/2014/main" id="{BB443951-6FE8-E247-B5B9-FE7B385CDDEC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057757" y="1466442"/>
              <a:ext cx="319289" cy="78663"/>
            </a:xfrm>
            <a:prstGeom prst="rect">
              <a:avLst/>
            </a:prstGeom>
          </p:spPr>
        </p:pic>
        <p:pic>
          <p:nvPicPr>
            <p:cNvPr id="17" name="object 14">
              <a:extLst>
                <a:ext uri="{FF2B5EF4-FFF2-40B4-BE49-F238E27FC236}">
                  <a16:creationId xmlns="" xmlns:a16="http://schemas.microsoft.com/office/drawing/2014/main" id="{3743B841-5E81-3446-A1CA-C8E1E56C8F4C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396605" y="1467312"/>
              <a:ext cx="66471" cy="76911"/>
            </a:xfrm>
            <a:prstGeom prst="rect">
              <a:avLst/>
            </a:prstGeom>
          </p:spPr>
        </p:pic>
        <p:pic>
          <p:nvPicPr>
            <p:cNvPr id="18" name="object 15">
              <a:extLst>
                <a:ext uri="{FF2B5EF4-FFF2-40B4-BE49-F238E27FC236}">
                  <a16:creationId xmlns="" xmlns:a16="http://schemas.microsoft.com/office/drawing/2014/main" id="{9C486396-18B6-7B4F-A00A-9A37847AC9FD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482771" y="1467312"/>
              <a:ext cx="66471" cy="76911"/>
            </a:xfrm>
            <a:prstGeom prst="rect">
              <a:avLst/>
            </a:prstGeom>
          </p:spPr>
        </p:pic>
        <p:sp>
          <p:nvSpPr>
            <p:cNvPr id="19" name="object 16">
              <a:extLst>
                <a:ext uri="{FF2B5EF4-FFF2-40B4-BE49-F238E27FC236}">
                  <a16:creationId xmlns="" xmlns:a16="http://schemas.microsoft.com/office/drawing/2014/main" id="{3A4550FC-9534-AB46-8C15-F6BF1CB0DD73}"/>
                </a:ext>
              </a:extLst>
            </p:cNvPr>
            <p:cNvSpPr/>
            <p:nvPr/>
          </p:nvSpPr>
          <p:spPr>
            <a:xfrm>
              <a:off x="1489430" y="1331849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5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0" name="object 17">
              <a:extLst>
                <a:ext uri="{FF2B5EF4-FFF2-40B4-BE49-F238E27FC236}">
                  <a16:creationId xmlns="" xmlns:a16="http://schemas.microsoft.com/office/drawing/2014/main" id="{812A9633-9586-A64D-9761-4528FA32B53D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644093" y="480009"/>
              <a:ext cx="895848" cy="7691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46393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9">
            <a:extLst>
              <a:ext uri="{FF2B5EF4-FFF2-40B4-BE49-F238E27FC236}">
                <a16:creationId xmlns="" xmlns:a16="http://schemas.microsoft.com/office/drawing/2014/main" id="{732DC337-62A6-4A9A-9971-B6488AB9351D}"/>
              </a:ext>
            </a:extLst>
          </p:cNvPr>
          <p:cNvSpPr txBox="1">
            <a:spLocks/>
          </p:cNvSpPr>
          <p:nvPr/>
        </p:nvSpPr>
        <p:spPr>
          <a:xfrm>
            <a:off x="668895" y="1227293"/>
            <a:ext cx="8640960" cy="48611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2" indent="361950" algn="just">
              <a:buClr>
                <a:schemeClr val="hlink"/>
              </a:buClr>
              <a:buSzPct val="110000"/>
              <a:defRPr/>
            </a:pPr>
            <a:r>
              <a:rPr lang="ru-RU" altLang="ru-RU" sz="1600" b="1" dirty="0">
                <a:solidFill>
                  <a:srgbClr val="594F8C"/>
                </a:solidFill>
                <a:cs typeface="Arial" panose="020B0604020202020204" pitchFamily="34" charset="0"/>
              </a:rPr>
              <a:t>С 2001 года, в целях экономического стимулирования работодателей (страхователей) к улучшению условий труда направленных на сокращение производственного травматизма и профессиональной заболеваемости Социальным Фондом России проводится работа по направлению финансового обеспечения предупредительных мер по сокращению производственного травматизма и профессиональных </a:t>
            </a:r>
            <a:r>
              <a:rPr lang="ru-RU" altLang="ru-RU" sz="1600" b="1" dirty="0" smtClean="0">
                <a:solidFill>
                  <a:srgbClr val="594F8C"/>
                </a:solidFill>
                <a:cs typeface="Arial" panose="020B0604020202020204" pitchFamily="34" charset="0"/>
              </a:rPr>
              <a:t>заболеваний (ФОПМ).</a:t>
            </a:r>
          </a:p>
          <a:p>
            <a:pPr marL="0" lvl="2" indent="361950" algn="just">
              <a:buClr>
                <a:schemeClr val="hlink"/>
              </a:buClr>
              <a:buSzPct val="110000"/>
              <a:defRPr/>
            </a:pPr>
            <a:endParaRPr lang="ru-RU" altLang="ru-RU" sz="1600" b="1" dirty="0">
              <a:solidFill>
                <a:srgbClr val="594F8C"/>
              </a:solidFill>
              <a:cs typeface="Arial" panose="020B0604020202020204" pitchFamily="34" charset="0"/>
            </a:endParaRPr>
          </a:p>
          <a:p>
            <a:pPr marL="0" lvl="2" indent="361950" algn="just">
              <a:buClr>
                <a:schemeClr val="hlink"/>
              </a:buClr>
              <a:buSzPct val="110000"/>
              <a:defRPr/>
            </a:pPr>
            <a:r>
              <a:rPr lang="ru-RU" altLang="ru-RU" sz="1600" b="1" dirty="0" smtClean="0">
                <a:solidFill>
                  <a:srgbClr val="58595B"/>
                </a:solidFill>
                <a:cs typeface="Arial" panose="020B0604020202020204" pitchFamily="34" charset="0"/>
              </a:rPr>
              <a:t>Обеспечение </a:t>
            </a:r>
            <a:r>
              <a:rPr lang="ru-RU" altLang="ru-RU" sz="1600" b="1" dirty="0">
                <a:solidFill>
                  <a:srgbClr val="58595B"/>
                </a:solidFill>
                <a:cs typeface="Arial" panose="020B0604020202020204" pitchFamily="34" charset="0"/>
              </a:rPr>
              <a:t>предупредительных мер </a:t>
            </a:r>
            <a:r>
              <a:rPr lang="ru-RU" altLang="ru-RU" sz="1600" b="1" dirty="0" smtClean="0">
                <a:solidFill>
                  <a:srgbClr val="58595B"/>
                </a:solidFill>
                <a:cs typeface="Arial" panose="020B0604020202020204" pitchFamily="34" charset="0"/>
              </a:rPr>
              <a:t>определено ст. </a:t>
            </a:r>
            <a:r>
              <a:rPr lang="ru-RU" altLang="ru-RU" sz="1600" b="1" dirty="0">
                <a:solidFill>
                  <a:srgbClr val="58595B"/>
                </a:solidFill>
                <a:cs typeface="Arial" panose="020B0604020202020204" pitchFamily="34" charset="0"/>
              </a:rPr>
              <a:t>1 </a:t>
            </a:r>
            <a:r>
              <a:rPr lang="ru-RU" altLang="ru-RU" sz="1600" b="1" dirty="0" smtClean="0">
                <a:solidFill>
                  <a:srgbClr val="58595B"/>
                </a:solidFill>
                <a:cs typeface="Arial" panose="020B0604020202020204" pitchFamily="34" charset="0"/>
              </a:rPr>
              <a:t>Федерального закона </a:t>
            </a:r>
            <a:r>
              <a:rPr lang="ru-RU" altLang="ru-RU" sz="1600" b="1" dirty="0">
                <a:solidFill>
                  <a:srgbClr val="58595B"/>
                </a:solidFill>
                <a:cs typeface="Arial" panose="020B0604020202020204" pitchFamily="34" charset="0"/>
              </a:rPr>
              <a:t>№ </a:t>
            </a:r>
            <a:r>
              <a:rPr lang="ru-RU" altLang="ru-RU" sz="1600" b="1" dirty="0" smtClean="0">
                <a:solidFill>
                  <a:srgbClr val="58595B"/>
                </a:solidFill>
                <a:cs typeface="Arial" panose="020B0604020202020204" pitchFamily="34" charset="0"/>
              </a:rPr>
              <a:t>125-ФЗ как одна из основных задач </a:t>
            </a:r>
            <a:r>
              <a:rPr lang="ru-RU" altLang="ru-RU" sz="1600" b="1" dirty="0">
                <a:solidFill>
                  <a:srgbClr val="58595B"/>
                </a:solidFill>
                <a:cs typeface="Arial" panose="020B0604020202020204" pitchFamily="34" charset="0"/>
              </a:rPr>
              <a:t>обязательного социального страхования от несчастных случаев на производстве и профессиональных </a:t>
            </a:r>
            <a:r>
              <a:rPr lang="ru-RU" altLang="ru-RU" sz="1600" b="1" dirty="0" smtClean="0">
                <a:solidFill>
                  <a:srgbClr val="58595B"/>
                </a:solidFill>
                <a:cs typeface="Arial" panose="020B0604020202020204" pitchFamily="34" charset="0"/>
              </a:rPr>
              <a:t>заболеваний. </a:t>
            </a:r>
          </a:p>
          <a:p>
            <a:pPr marL="0" lvl="2" indent="361950" algn="just">
              <a:buClr>
                <a:schemeClr val="hlink"/>
              </a:buClr>
              <a:buSzPct val="110000"/>
              <a:defRPr/>
            </a:pPr>
            <a:endParaRPr lang="ru-RU" altLang="ru-RU" sz="1600" b="1" dirty="0" smtClean="0">
              <a:solidFill>
                <a:srgbClr val="58595B"/>
              </a:solidFill>
              <a:cs typeface="Arial" panose="020B0604020202020204" pitchFamily="34" charset="0"/>
            </a:endParaRPr>
          </a:p>
          <a:p>
            <a:pPr marL="0" lvl="2" indent="361950" algn="just">
              <a:buClr>
                <a:schemeClr val="hlink"/>
              </a:buClr>
              <a:buSzPct val="110000"/>
              <a:defRPr/>
            </a:pPr>
            <a:r>
              <a:rPr lang="ru-RU" altLang="ru-RU" sz="1600" b="1" dirty="0" smtClean="0">
                <a:solidFill>
                  <a:srgbClr val="58595B"/>
                </a:solidFill>
                <a:cs typeface="Arial" panose="020B0604020202020204" pitchFamily="34" charset="0"/>
              </a:rPr>
              <a:t>Финансовое </a:t>
            </a:r>
            <a:r>
              <a:rPr lang="ru-RU" altLang="ru-RU" sz="1600" b="1" dirty="0">
                <a:solidFill>
                  <a:srgbClr val="58595B"/>
                </a:solidFill>
                <a:cs typeface="Arial" panose="020B0604020202020204" pitchFamily="34" charset="0"/>
              </a:rPr>
              <a:t>обеспечение предупредительных мер осуществляется страхователем за счет собственных средств с последующим возмещением произведенных им расходов за счет средств бюджета Фонда в пределах суммы, согласованной с территориальным органом Фонда</a:t>
            </a:r>
            <a:r>
              <a:rPr lang="ru-RU" altLang="ru-RU" sz="1600" dirty="0">
                <a:solidFill>
                  <a:srgbClr val="58595B"/>
                </a:solidFill>
                <a:cs typeface="Arial" panose="020B0604020202020204" pitchFamily="34" charset="0"/>
              </a:rPr>
              <a:t> на эти цели, </a:t>
            </a:r>
            <a:r>
              <a:rPr lang="ru-RU" altLang="ru-RU" sz="1600" b="1" dirty="0">
                <a:solidFill>
                  <a:srgbClr val="58595B"/>
                </a:solidFill>
                <a:cs typeface="Arial" panose="020B0604020202020204" pitchFamily="34" charset="0"/>
              </a:rPr>
              <a:t>но не более суммы страховых взносов </a:t>
            </a:r>
            <a:r>
              <a:rPr lang="ru-RU" altLang="ru-RU" sz="1600" dirty="0">
                <a:solidFill>
                  <a:srgbClr val="58595B"/>
                </a:solidFill>
                <a:cs typeface="Arial" panose="020B0604020202020204" pitchFamily="34" charset="0"/>
              </a:rPr>
              <a:t>на обязательное социальное страхование от несчастных случаев на производстве и профессиональных </a:t>
            </a:r>
            <a:r>
              <a:rPr lang="ru-RU" altLang="ru-RU" sz="1600" dirty="0" smtClean="0">
                <a:solidFill>
                  <a:srgbClr val="58595B"/>
                </a:solidFill>
                <a:cs typeface="Arial" panose="020B0604020202020204" pitchFamily="34" charset="0"/>
              </a:rPr>
              <a:t>заболеваний (ОСС), </a:t>
            </a:r>
            <a:r>
              <a:rPr lang="ru-RU" altLang="ru-RU" sz="1600" dirty="0">
                <a:solidFill>
                  <a:srgbClr val="58595B"/>
                </a:solidFill>
                <a:cs typeface="Arial" panose="020B0604020202020204" pitchFamily="34" charset="0"/>
              </a:rPr>
              <a:t>начисленных страхователем </a:t>
            </a:r>
            <a:r>
              <a:rPr lang="ru-RU" altLang="ru-RU" sz="1600" b="1" dirty="0">
                <a:solidFill>
                  <a:srgbClr val="58595B"/>
                </a:solidFill>
                <a:cs typeface="Arial" panose="020B0604020202020204" pitchFamily="34" charset="0"/>
              </a:rPr>
              <a:t>за текущий финансовый год</a:t>
            </a:r>
            <a:r>
              <a:rPr lang="ru-RU" altLang="ru-RU" sz="1600" dirty="0">
                <a:solidFill>
                  <a:srgbClr val="58595B"/>
                </a:solidFill>
                <a:cs typeface="Arial" panose="020B0604020202020204" pitchFamily="34" charset="0"/>
              </a:rPr>
              <a:t>, </a:t>
            </a:r>
            <a:r>
              <a:rPr lang="ru-RU" altLang="ru-RU" sz="1600" b="1" dirty="0">
                <a:solidFill>
                  <a:srgbClr val="58595B"/>
                </a:solidFill>
                <a:cs typeface="Arial" panose="020B0604020202020204" pitchFamily="34" charset="0"/>
              </a:rPr>
              <a:t>за вычетом расходов, произведенных в текущем календарном году </a:t>
            </a:r>
            <a:r>
              <a:rPr lang="ru-RU" altLang="ru-RU" sz="1600" dirty="0">
                <a:solidFill>
                  <a:srgbClr val="58595B"/>
                </a:solidFill>
                <a:cs typeface="Arial" panose="020B0604020202020204" pitchFamily="34" charset="0"/>
              </a:rPr>
              <a:t>на выплату пособий по временной нетрудоспособности в связи с несчастными случаями на производстве или профессиональными заболеваниями и на оплату отпуска застрахованного лица (сверх ежегодного оплачиваемого </a:t>
            </a:r>
            <a:r>
              <a:rPr lang="ru-RU" altLang="ru-RU" sz="1600" dirty="0" smtClean="0">
                <a:solidFill>
                  <a:srgbClr val="58595B"/>
                </a:solidFill>
                <a:cs typeface="Arial" panose="020B0604020202020204" pitchFamily="34" charset="0"/>
              </a:rPr>
              <a:t>отпуска) </a:t>
            </a:r>
            <a:r>
              <a:rPr lang="ru-RU" altLang="ru-RU" sz="1600" dirty="0">
                <a:solidFill>
                  <a:srgbClr val="58595B"/>
                </a:solidFill>
                <a:cs typeface="Arial" panose="020B0604020202020204" pitchFamily="34" charset="0"/>
              </a:rPr>
              <a:t>на весь период его лечения и проезда к месту лечения и обратно. </a:t>
            </a:r>
          </a:p>
        </p:txBody>
      </p:sp>
      <p:grpSp>
        <p:nvGrpSpPr>
          <p:cNvPr id="11" name="Group 40">
            <a:extLst>
              <a:ext uri="{FF2B5EF4-FFF2-40B4-BE49-F238E27FC236}">
                <a16:creationId xmlns="" xmlns:a16="http://schemas.microsoft.com/office/drawing/2014/main" id="{FEE2B23C-0F4A-E14D-B045-99691AF2B560}"/>
              </a:ext>
            </a:extLst>
          </p:cNvPr>
          <p:cNvGrpSpPr/>
          <p:nvPr/>
        </p:nvGrpSpPr>
        <p:grpSpPr>
          <a:xfrm>
            <a:off x="135693" y="107159"/>
            <a:ext cx="787280" cy="939488"/>
            <a:chOff x="634994" y="480009"/>
            <a:chExt cx="914452" cy="1075526"/>
          </a:xfrm>
        </p:grpSpPr>
        <p:pic>
          <p:nvPicPr>
            <p:cNvPr id="12" name="object 5">
              <a:extLst>
                <a:ext uri="{FF2B5EF4-FFF2-40B4-BE49-F238E27FC236}">
                  <a16:creationId xmlns="" xmlns:a16="http://schemas.microsoft.com/office/drawing/2014/main" id="{3C1635DE-3ACA-3444-B6CF-A7A11997A324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37218" y="1352696"/>
              <a:ext cx="163266" cy="78676"/>
            </a:xfrm>
            <a:prstGeom prst="rect">
              <a:avLst/>
            </a:prstGeom>
          </p:spPr>
        </p:pic>
        <p:pic>
          <p:nvPicPr>
            <p:cNvPr id="13" name="object 6">
              <a:extLst>
                <a:ext uri="{FF2B5EF4-FFF2-40B4-BE49-F238E27FC236}">
                  <a16:creationId xmlns="" xmlns:a16="http://schemas.microsoft.com/office/drawing/2014/main" id="{E186C12B-87BC-7246-9C93-4D8982F295D9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22641" y="1353580"/>
              <a:ext cx="341118" cy="89957"/>
            </a:xfrm>
            <a:prstGeom prst="rect">
              <a:avLst/>
            </a:prstGeom>
          </p:spPr>
        </p:pic>
        <p:sp>
          <p:nvSpPr>
            <p:cNvPr id="14" name="object 7">
              <a:extLst>
                <a:ext uri="{FF2B5EF4-FFF2-40B4-BE49-F238E27FC236}">
                  <a16:creationId xmlns="" xmlns:a16="http://schemas.microsoft.com/office/drawing/2014/main" id="{032E5027-2433-EB45-B6E6-3B92793393CC}"/>
                </a:ext>
              </a:extLst>
            </p:cNvPr>
            <p:cNvSpPr/>
            <p:nvPr/>
          </p:nvSpPr>
          <p:spPr>
            <a:xfrm>
              <a:off x="1192096" y="13535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69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69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8">
              <a:extLst>
                <a:ext uri="{FF2B5EF4-FFF2-40B4-BE49-F238E27FC236}">
                  <a16:creationId xmlns="" xmlns:a16="http://schemas.microsoft.com/office/drawing/2014/main" id="{7A50A98C-023B-5544-9D04-890D4761F5E5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274796" y="1353580"/>
              <a:ext cx="66154" cy="76911"/>
            </a:xfrm>
            <a:prstGeom prst="rect">
              <a:avLst/>
            </a:prstGeom>
          </p:spPr>
        </p:pic>
        <p:pic>
          <p:nvPicPr>
            <p:cNvPr id="16" name="object 9">
              <a:extLst>
                <a:ext uri="{FF2B5EF4-FFF2-40B4-BE49-F238E27FC236}">
                  <a16:creationId xmlns="" xmlns:a16="http://schemas.microsoft.com/office/drawing/2014/main" id="{70EABF96-BDF2-5E4C-8DA4-C46599FF1EF7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369272" y="1353577"/>
              <a:ext cx="85153" cy="76923"/>
            </a:xfrm>
            <a:prstGeom prst="rect">
              <a:avLst/>
            </a:prstGeom>
          </p:spPr>
        </p:pic>
        <p:sp>
          <p:nvSpPr>
            <p:cNvPr id="17" name="object 10">
              <a:extLst>
                <a:ext uri="{FF2B5EF4-FFF2-40B4-BE49-F238E27FC236}">
                  <a16:creationId xmlns="" xmlns:a16="http://schemas.microsoft.com/office/drawing/2014/main" id="{D79E288B-D5E2-6041-B515-C53138B20834}"/>
                </a:ext>
              </a:extLst>
            </p:cNvPr>
            <p:cNvSpPr/>
            <p:nvPr/>
          </p:nvSpPr>
          <p:spPr>
            <a:xfrm>
              <a:off x="1482771" y="1353580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69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" name="object 11">
              <a:extLst>
                <a:ext uri="{FF2B5EF4-FFF2-40B4-BE49-F238E27FC236}">
                  <a16:creationId xmlns="" xmlns:a16="http://schemas.microsoft.com/office/drawing/2014/main" id="{3EA55FC9-49BF-9649-B554-DB0BA07059FD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34994" y="1464464"/>
              <a:ext cx="188554" cy="82626"/>
            </a:xfrm>
            <a:prstGeom prst="rect">
              <a:avLst/>
            </a:prstGeom>
          </p:spPr>
        </p:pic>
        <p:pic>
          <p:nvPicPr>
            <p:cNvPr id="19" name="object 12">
              <a:extLst>
                <a:ext uri="{FF2B5EF4-FFF2-40B4-BE49-F238E27FC236}">
                  <a16:creationId xmlns="" xmlns:a16="http://schemas.microsoft.com/office/drawing/2014/main" id="{361E00FA-8DE8-6C45-8EF4-C0494204D072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45724" y="1467309"/>
              <a:ext cx="164275" cy="88226"/>
            </a:xfrm>
            <a:prstGeom prst="rect">
              <a:avLst/>
            </a:prstGeom>
          </p:spPr>
        </p:pic>
        <p:pic>
          <p:nvPicPr>
            <p:cNvPr id="20" name="object 13">
              <a:extLst>
                <a:ext uri="{FF2B5EF4-FFF2-40B4-BE49-F238E27FC236}">
                  <a16:creationId xmlns="" xmlns:a16="http://schemas.microsoft.com/office/drawing/2014/main" id="{BB443951-6FE8-E247-B5B9-FE7B385CDDEC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057757" y="1466442"/>
              <a:ext cx="319289" cy="78663"/>
            </a:xfrm>
            <a:prstGeom prst="rect">
              <a:avLst/>
            </a:prstGeom>
          </p:spPr>
        </p:pic>
        <p:pic>
          <p:nvPicPr>
            <p:cNvPr id="21" name="object 14">
              <a:extLst>
                <a:ext uri="{FF2B5EF4-FFF2-40B4-BE49-F238E27FC236}">
                  <a16:creationId xmlns="" xmlns:a16="http://schemas.microsoft.com/office/drawing/2014/main" id="{3743B841-5E81-3446-A1CA-C8E1E56C8F4C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396605" y="1467312"/>
              <a:ext cx="66471" cy="76911"/>
            </a:xfrm>
            <a:prstGeom prst="rect">
              <a:avLst/>
            </a:prstGeom>
          </p:spPr>
        </p:pic>
        <p:pic>
          <p:nvPicPr>
            <p:cNvPr id="22" name="object 15">
              <a:extLst>
                <a:ext uri="{FF2B5EF4-FFF2-40B4-BE49-F238E27FC236}">
                  <a16:creationId xmlns="" xmlns:a16="http://schemas.microsoft.com/office/drawing/2014/main" id="{9C486396-18B6-7B4F-A00A-9A37847AC9FD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482771" y="1467312"/>
              <a:ext cx="66471" cy="76911"/>
            </a:xfrm>
            <a:prstGeom prst="rect">
              <a:avLst/>
            </a:prstGeom>
          </p:spPr>
        </p:pic>
        <p:sp>
          <p:nvSpPr>
            <p:cNvPr id="23" name="object 16">
              <a:extLst>
                <a:ext uri="{FF2B5EF4-FFF2-40B4-BE49-F238E27FC236}">
                  <a16:creationId xmlns="" xmlns:a16="http://schemas.microsoft.com/office/drawing/2014/main" id="{3A4550FC-9534-AB46-8C15-F6BF1CB0DD73}"/>
                </a:ext>
              </a:extLst>
            </p:cNvPr>
            <p:cNvSpPr/>
            <p:nvPr/>
          </p:nvSpPr>
          <p:spPr>
            <a:xfrm>
              <a:off x="1489430" y="1331849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5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4" name="object 17">
              <a:extLst>
                <a:ext uri="{FF2B5EF4-FFF2-40B4-BE49-F238E27FC236}">
                  <a16:creationId xmlns="" xmlns:a16="http://schemas.microsoft.com/office/drawing/2014/main" id="{812A9633-9586-A64D-9761-4528FA32B53D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644093" y="480009"/>
              <a:ext cx="895848" cy="7691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46124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9">
            <a:extLst>
              <a:ext uri="{FF2B5EF4-FFF2-40B4-BE49-F238E27FC236}">
                <a16:creationId xmlns="" xmlns:a16="http://schemas.microsoft.com/office/drawing/2014/main" id="{732DC337-62A6-4A9A-9971-B6488AB9351D}"/>
              </a:ext>
            </a:extLst>
          </p:cNvPr>
          <p:cNvSpPr txBox="1">
            <a:spLocks/>
          </p:cNvSpPr>
          <p:nvPr/>
        </p:nvSpPr>
        <p:spPr>
          <a:xfrm>
            <a:off x="632527" y="1127626"/>
            <a:ext cx="8640960" cy="527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3100" b="1" dirty="0">
              <a:solidFill>
                <a:srgbClr val="007B8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FEF838A6-6E84-46EC-B01E-5D5FE4F4A62D}"/>
              </a:ext>
            </a:extLst>
          </p:cNvPr>
          <p:cNvSpPr txBox="1"/>
          <p:nvPr/>
        </p:nvSpPr>
        <p:spPr>
          <a:xfrm>
            <a:off x="416501" y="1315808"/>
            <a:ext cx="9073011" cy="53860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60363" algn="just">
              <a:buSzPct val="100000"/>
            </a:pPr>
            <a:r>
              <a:rPr lang="ru-RU" altLang="ru-RU" sz="1600" b="1" dirty="0">
                <a:solidFill>
                  <a:srgbClr val="594F8C"/>
                </a:solidFill>
                <a:cs typeface="Arial" panose="020B0604020202020204" pitchFamily="34" charset="0"/>
              </a:rPr>
              <a:t>Финансовое обеспечение предупредительных </a:t>
            </a:r>
            <a:r>
              <a:rPr lang="ru-RU" altLang="ru-RU" sz="1600" b="1" dirty="0" smtClean="0">
                <a:solidFill>
                  <a:srgbClr val="594F8C"/>
                </a:solidFill>
                <a:cs typeface="Arial" panose="020B0604020202020204" pitchFamily="34" charset="0"/>
              </a:rPr>
              <a:t>мер осуществляется </a:t>
            </a:r>
            <a:r>
              <a:rPr lang="ru-RU" altLang="ru-RU" sz="1600" b="1" dirty="0">
                <a:solidFill>
                  <a:srgbClr val="594F8C"/>
                </a:solidFill>
                <a:cs typeface="Arial" panose="020B0604020202020204" pitchFamily="34" charset="0"/>
              </a:rPr>
              <a:t>в пределах бюджетных ассигнований, предусмотренных бюджетом Фонда на текущий год (Федеральный закон от 27.11.2023 </a:t>
            </a:r>
            <a:r>
              <a:rPr lang="ru-RU" altLang="ru-RU" sz="1600" b="1" dirty="0" smtClean="0">
                <a:solidFill>
                  <a:srgbClr val="594F8C"/>
                </a:solidFill>
                <a:cs typeface="Arial" panose="020B0604020202020204" pitchFamily="34" charset="0"/>
              </a:rPr>
              <a:t>№ 542-ФЗ).</a:t>
            </a:r>
            <a:endParaRPr lang="ru-RU" altLang="ru-RU" sz="1600" b="1" dirty="0">
              <a:solidFill>
                <a:srgbClr val="594F8C"/>
              </a:solidFill>
              <a:cs typeface="Arial" panose="020B0604020202020204" pitchFamily="34" charset="0"/>
            </a:endParaRPr>
          </a:p>
          <a:p>
            <a:pPr algn="just" eaLnBrk="1" hangingPunct="1">
              <a:buSzPct val="100000"/>
            </a:pPr>
            <a:endParaRPr lang="ru-RU" altLang="ru-RU" sz="16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indent="360363" algn="just">
              <a:buClr>
                <a:srgbClr val="002060"/>
              </a:buClr>
              <a:buSzPct val="100000"/>
            </a:pPr>
            <a:r>
              <a:rPr lang="ru-RU" altLang="ru-RU" sz="1600" dirty="0">
                <a:solidFill>
                  <a:srgbClr val="58595B"/>
                </a:solidFill>
                <a:cs typeface="Arial" panose="020B0604020202020204" pitchFamily="34" charset="0"/>
              </a:rPr>
              <a:t>Финансовое обеспечение распространяется на правоотношения, возникшие с начала текущего календарного года. То есть расходы понесенные страхователями на финансовое обеспечение предупредительных мер в 2024 году, подтвержденные в установленном порядке, подлежат возмещению в счет разрешенной суммы финансирования только в 2024 году .</a:t>
            </a:r>
          </a:p>
          <a:p>
            <a:pPr indent="360363" algn="just" eaLnBrk="1" hangingPunct="1">
              <a:spcBef>
                <a:spcPts val="1200"/>
              </a:spcBef>
              <a:buClr>
                <a:srgbClr val="002060"/>
              </a:buClr>
              <a:buSzPct val="100000"/>
            </a:pPr>
            <a:r>
              <a:rPr lang="ru-RU" altLang="ru-RU" sz="1600" dirty="0" smtClean="0">
                <a:solidFill>
                  <a:srgbClr val="58595B"/>
                </a:solidFill>
                <a:cs typeface="Arial" panose="020B0604020202020204" pitchFamily="34" charset="0"/>
              </a:rPr>
              <a:t>Страхователь </a:t>
            </a:r>
            <a:r>
              <a:rPr lang="ru-RU" altLang="ru-RU" sz="1600" dirty="0">
                <a:solidFill>
                  <a:srgbClr val="58595B"/>
                </a:solidFill>
                <a:cs typeface="Arial" panose="020B0604020202020204" pitchFamily="34" charset="0"/>
              </a:rPr>
              <a:t>направляет на ФОПМ до </a:t>
            </a:r>
            <a:r>
              <a:rPr lang="ru-RU" altLang="ru-RU" sz="1600" b="1" dirty="0">
                <a:solidFill>
                  <a:srgbClr val="58595B"/>
                </a:solidFill>
                <a:cs typeface="Arial" panose="020B0604020202020204" pitchFamily="34" charset="0"/>
              </a:rPr>
              <a:t>20 процентов сумм страховых взносов </a:t>
            </a:r>
            <a:r>
              <a:rPr lang="ru-RU" altLang="ru-RU" sz="1600" dirty="0">
                <a:solidFill>
                  <a:srgbClr val="58595B"/>
                </a:solidFill>
                <a:cs typeface="Arial" panose="020B0604020202020204" pitchFamily="34" charset="0"/>
              </a:rPr>
              <a:t>на </a:t>
            </a:r>
            <a:r>
              <a:rPr lang="ru-RU" altLang="ru-RU" sz="1600" dirty="0" smtClean="0">
                <a:solidFill>
                  <a:srgbClr val="58595B"/>
                </a:solidFill>
                <a:cs typeface="Arial" panose="020B0604020202020204" pitchFamily="34" charset="0"/>
              </a:rPr>
              <a:t>ОСС, </a:t>
            </a:r>
            <a:r>
              <a:rPr lang="ru-RU" altLang="ru-RU" sz="1600" dirty="0">
                <a:solidFill>
                  <a:srgbClr val="58595B"/>
                </a:solidFill>
                <a:cs typeface="Arial" panose="020B0604020202020204" pitchFamily="34" charset="0"/>
              </a:rPr>
              <a:t>начисленных </a:t>
            </a:r>
            <a:r>
              <a:rPr lang="ru-RU" altLang="ru-RU" sz="1600" dirty="0" smtClean="0">
                <a:solidFill>
                  <a:srgbClr val="58595B"/>
                </a:solidFill>
                <a:cs typeface="Arial" panose="020B0604020202020204" pitchFamily="34" charset="0"/>
              </a:rPr>
              <a:t>им за предшествующий календарный год </a:t>
            </a:r>
            <a:r>
              <a:rPr lang="ru-RU" altLang="ru-RU" sz="1600" dirty="0">
                <a:solidFill>
                  <a:srgbClr val="58595B"/>
                </a:solidFill>
                <a:cs typeface="Arial" panose="020B0604020202020204" pitchFamily="34" charset="0"/>
              </a:rPr>
              <a:t>(за вычетом расходов на выплату пособий по временной нетрудоспособности и оплату дополнительного отпуска, произведенных в предшествующем календарном году). </a:t>
            </a:r>
          </a:p>
          <a:p>
            <a:pPr indent="360363" algn="just">
              <a:spcBef>
                <a:spcPts val="1200"/>
              </a:spcBef>
              <a:buSzPct val="100000"/>
            </a:pPr>
            <a:r>
              <a:rPr lang="ru-RU" altLang="ru-RU" sz="1600" dirty="0" smtClean="0">
                <a:solidFill>
                  <a:srgbClr val="58595B"/>
                </a:solidFill>
                <a:cs typeface="Arial" panose="020B0604020202020204" pitchFamily="34" charset="0"/>
              </a:rPr>
              <a:t>Объем </a:t>
            </a:r>
            <a:r>
              <a:rPr lang="ru-RU" altLang="ru-RU" sz="1600" dirty="0">
                <a:solidFill>
                  <a:srgbClr val="58595B"/>
                </a:solidFill>
                <a:cs typeface="Arial" panose="020B0604020202020204" pitchFamily="34" charset="0"/>
              </a:rPr>
              <a:t>средств, направляемых на указанные цели, </a:t>
            </a:r>
            <a:r>
              <a:rPr lang="ru-RU" altLang="ru-RU" sz="1600" b="1" dirty="0">
                <a:solidFill>
                  <a:srgbClr val="58595B"/>
                </a:solidFill>
                <a:cs typeface="Arial" panose="020B0604020202020204" pitchFamily="34" charset="0"/>
              </a:rPr>
              <a:t>может быть увеличен до 30 процентов сумм страховых взносов, </a:t>
            </a:r>
            <a:r>
              <a:rPr lang="ru-RU" altLang="ru-RU" sz="1600" b="1" dirty="0" smtClean="0">
                <a:solidFill>
                  <a:srgbClr val="58595B"/>
                </a:solidFill>
                <a:cs typeface="Arial" panose="020B0604020202020204" pitchFamily="34" charset="0"/>
              </a:rPr>
              <a:t>при </a:t>
            </a:r>
            <a:r>
              <a:rPr lang="ru-RU" altLang="ru-RU" sz="1600" b="1" dirty="0">
                <a:solidFill>
                  <a:srgbClr val="58595B"/>
                </a:solidFill>
                <a:cs typeface="Arial" panose="020B0604020202020204" pitchFamily="34" charset="0"/>
              </a:rPr>
              <a:t>условии направления страхователем дополнительного объема средств на санаторно-курортное лечение </a:t>
            </a:r>
            <a:r>
              <a:rPr lang="ru-RU" altLang="ru-RU" sz="1600" b="1" dirty="0" smtClean="0">
                <a:solidFill>
                  <a:srgbClr val="58595B"/>
                </a:solidFill>
                <a:cs typeface="Arial" panose="020B0604020202020204" pitchFamily="34" charset="0"/>
              </a:rPr>
              <a:t>(СКЛ) работников </a:t>
            </a:r>
            <a:r>
              <a:rPr lang="ru-RU" altLang="ru-RU" sz="1600" b="1" dirty="0">
                <a:solidFill>
                  <a:srgbClr val="58595B"/>
                </a:solidFill>
                <a:cs typeface="Arial" panose="020B0604020202020204" pitchFamily="34" charset="0"/>
              </a:rPr>
              <a:t>не ранее чем за пять лет до достижения ими возраста, дающего право на назначение страховой пенсии по старости в соответствии с пенсионным </a:t>
            </a:r>
            <a:r>
              <a:rPr lang="ru-RU" altLang="ru-RU" sz="1600" b="1" dirty="0" smtClean="0">
                <a:solidFill>
                  <a:srgbClr val="58595B"/>
                </a:solidFill>
                <a:cs typeface="Arial" panose="020B0604020202020204" pitchFamily="34" charset="0"/>
              </a:rPr>
              <a:t>законодательством </a:t>
            </a:r>
            <a:r>
              <a:rPr lang="ru-RU" altLang="ru-RU" sz="1600" dirty="0" smtClean="0">
                <a:solidFill>
                  <a:srgbClr val="58595B"/>
                </a:solidFill>
                <a:cs typeface="Arial" panose="020B0604020202020204" pitchFamily="34" charset="0"/>
              </a:rPr>
              <a:t>(граждане, достигшие </a:t>
            </a:r>
            <a:r>
              <a:rPr lang="ru-RU" altLang="ru-RU" sz="1600" dirty="0" err="1" smtClean="0">
                <a:solidFill>
                  <a:srgbClr val="58595B"/>
                </a:solidFill>
                <a:cs typeface="Arial" panose="020B0604020202020204" pitchFamily="34" charset="0"/>
              </a:rPr>
              <a:t>предпенсионного</a:t>
            </a:r>
            <a:r>
              <a:rPr lang="ru-RU" altLang="ru-RU" sz="1600" dirty="0">
                <a:solidFill>
                  <a:srgbClr val="58595B"/>
                </a:solidFill>
                <a:cs typeface="Arial" panose="020B0604020202020204" pitchFamily="34" charset="0"/>
              </a:rPr>
              <a:t>*</a:t>
            </a:r>
            <a:r>
              <a:rPr lang="ru-RU" altLang="ru-RU" sz="1600" dirty="0" smtClean="0">
                <a:solidFill>
                  <a:srgbClr val="58595B"/>
                </a:solidFill>
                <a:cs typeface="Arial" panose="020B0604020202020204" pitchFamily="34" charset="0"/>
              </a:rPr>
              <a:t> возраста)</a:t>
            </a:r>
            <a:r>
              <a:rPr lang="ru-RU" altLang="ru-RU" sz="1600" b="1" dirty="0" smtClean="0">
                <a:solidFill>
                  <a:srgbClr val="58595B"/>
                </a:solidFill>
                <a:cs typeface="Arial" panose="020B0604020202020204" pitchFamily="34" charset="0"/>
              </a:rPr>
              <a:t>.</a:t>
            </a:r>
            <a:r>
              <a:rPr lang="ru-RU" altLang="ru-RU" sz="1600" b="1" i="1" dirty="0" smtClean="0">
                <a:solidFill>
                  <a:srgbClr val="58595B"/>
                </a:solidFill>
                <a:cs typeface="Arial" panose="020B0604020202020204" pitchFamily="34" charset="0"/>
              </a:rPr>
              <a:t> </a:t>
            </a:r>
          </a:p>
          <a:p>
            <a:pPr indent="360363" algn="just">
              <a:buSzPct val="100000"/>
            </a:pPr>
            <a:endParaRPr lang="ru-RU" altLang="ru-RU" sz="1600" b="1" i="1" dirty="0" smtClean="0">
              <a:solidFill>
                <a:srgbClr val="58595B"/>
              </a:solidFill>
              <a:cs typeface="Arial" panose="020B0604020202020204" pitchFamily="34" charset="0"/>
            </a:endParaRPr>
          </a:p>
          <a:p>
            <a:pPr indent="360363" algn="just">
              <a:buSzPct val="100000"/>
            </a:pPr>
            <a:r>
              <a:rPr lang="ru-RU" altLang="ru-RU" sz="1200" i="1" dirty="0" smtClean="0">
                <a:solidFill>
                  <a:srgbClr val="58595B"/>
                </a:solidFill>
                <a:cs typeface="Arial" panose="020B0604020202020204" pitchFamily="34" charset="0"/>
              </a:rPr>
              <a:t>* - категория к которой относятся граждане достигшие </a:t>
            </a:r>
            <a:r>
              <a:rPr lang="ru-RU" altLang="ru-RU" sz="1200" i="1" dirty="0" err="1" smtClean="0">
                <a:solidFill>
                  <a:srgbClr val="58595B"/>
                </a:solidFill>
                <a:cs typeface="Arial" panose="020B0604020202020204" pitchFamily="34" charset="0"/>
              </a:rPr>
              <a:t>предпенсионного</a:t>
            </a:r>
            <a:r>
              <a:rPr lang="ru-RU" altLang="ru-RU" sz="1200" i="1" dirty="0" smtClean="0">
                <a:solidFill>
                  <a:srgbClr val="58595B"/>
                </a:solidFill>
                <a:cs typeface="Arial" panose="020B0604020202020204" pitchFamily="34" charset="0"/>
              </a:rPr>
              <a:t> возраста определяет начало периода дающего право претендовать на оплату СКЛ за счет средств ФОМП, т.е. направлению на СКЛ подлежат и работники</a:t>
            </a:r>
            <a:r>
              <a:rPr lang="ru-RU" altLang="ru-RU" sz="1200" i="1" dirty="0">
                <a:solidFill>
                  <a:srgbClr val="58595B"/>
                </a:solidFill>
                <a:cs typeface="Arial" panose="020B0604020202020204" pitchFamily="34" charset="0"/>
              </a:rPr>
              <a:t>, </a:t>
            </a:r>
            <a:r>
              <a:rPr lang="ru-RU" altLang="ru-RU" sz="1200" i="1" dirty="0" smtClean="0">
                <a:solidFill>
                  <a:srgbClr val="58595B"/>
                </a:solidFill>
                <a:cs typeface="Arial" panose="020B0604020202020204" pitchFamily="34" charset="0"/>
              </a:rPr>
              <a:t>уже достигшие </a:t>
            </a:r>
            <a:r>
              <a:rPr lang="ru-RU" altLang="ru-RU" sz="1200" i="1" dirty="0">
                <a:solidFill>
                  <a:srgbClr val="58595B"/>
                </a:solidFill>
                <a:cs typeface="Arial" panose="020B0604020202020204" pitchFamily="34" charset="0"/>
              </a:rPr>
              <a:t>возраста, дающего право на страховую пенсию по </a:t>
            </a:r>
            <a:r>
              <a:rPr lang="ru-RU" altLang="ru-RU" sz="1200" i="1" dirty="0" smtClean="0">
                <a:solidFill>
                  <a:srgbClr val="58595B"/>
                </a:solidFill>
                <a:cs typeface="Arial" panose="020B0604020202020204" pitchFamily="34" charset="0"/>
              </a:rPr>
              <a:t>старости (пенсионеры).</a:t>
            </a:r>
            <a:endParaRPr lang="ru-RU" altLang="ru-RU" sz="1200" i="1" dirty="0">
              <a:solidFill>
                <a:srgbClr val="58595B"/>
              </a:solidFill>
              <a:cs typeface="Arial" panose="020B0604020202020204" pitchFamily="34" charset="0"/>
            </a:endParaRPr>
          </a:p>
        </p:txBody>
      </p:sp>
      <p:grpSp>
        <p:nvGrpSpPr>
          <p:cNvPr id="7" name="Group 40">
            <a:extLst>
              <a:ext uri="{FF2B5EF4-FFF2-40B4-BE49-F238E27FC236}">
                <a16:creationId xmlns="" xmlns:a16="http://schemas.microsoft.com/office/drawing/2014/main" id="{FEE2B23C-0F4A-E14D-B045-99691AF2B560}"/>
              </a:ext>
            </a:extLst>
          </p:cNvPr>
          <p:cNvGrpSpPr/>
          <p:nvPr/>
        </p:nvGrpSpPr>
        <p:grpSpPr>
          <a:xfrm>
            <a:off x="599002" y="188640"/>
            <a:ext cx="787280" cy="939488"/>
            <a:chOff x="634994" y="480009"/>
            <a:chExt cx="914452" cy="1075526"/>
          </a:xfrm>
        </p:grpSpPr>
        <p:pic>
          <p:nvPicPr>
            <p:cNvPr id="8" name="object 5">
              <a:extLst>
                <a:ext uri="{FF2B5EF4-FFF2-40B4-BE49-F238E27FC236}">
                  <a16:creationId xmlns="" xmlns:a16="http://schemas.microsoft.com/office/drawing/2014/main" id="{3C1635DE-3ACA-3444-B6CF-A7A11997A324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37218" y="1352696"/>
              <a:ext cx="163266" cy="78676"/>
            </a:xfrm>
            <a:prstGeom prst="rect">
              <a:avLst/>
            </a:prstGeom>
          </p:spPr>
        </p:pic>
        <p:pic>
          <p:nvPicPr>
            <p:cNvPr id="9" name="object 6">
              <a:extLst>
                <a:ext uri="{FF2B5EF4-FFF2-40B4-BE49-F238E27FC236}">
                  <a16:creationId xmlns="" xmlns:a16="http://schemas.microsoft.com/office/drawing/2014/main" id="{E186C12B-87BC-7246-9C93-4D8982F295D9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22641" y="1353580"/>
              <a:ext cx="341118" cy="89957"/>
            </a:xfrm>
            <a:prstGeom prst="rect">
              <a:avLst/>
            </a:prstGeom>
          </p:spPr>
        </p:pic>
        <p:sp>
          <p:nvSpPr>
            <p:cNvPr id="10" name="object 7">
              <a:extLst>
                <a:ext uri="{FF2B5EF4-FFF2-40B4-BE49-F238E27FC236}">
                  <a16:creationId xmlns="" xmlns:a16="http://schemas.microsoft.com/office/drawing/2014/main" id="{032E5027-2433-EB45-B6E6-3B92793393CC}"/>
                </a:ext>
              </a:extLst>
            </p:cNvPr>
            <p:cNvSpPr/>
            <p:nvPr/>
          </p:nvSpPr>
          <p:spPr>
            <a:xfrm>
              <a:off x="1192096" y="13535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69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69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8">
              <a:extLst>
                <a:ext uri="{FF2B5EF4-FFF2-40B4-BE49-F238E27FC236}">
                  <a16:creationId xmlns="" xmlns:a16="http://schemas.microsoft.com/office/drawing/2014/main" id="{7A50A98C-023B-5544-9D04-890D4761F5E5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274796" y="1353580"/>
              <a:ext cx="66154" cy="76911"/>
            </a:xfrm>
            <a:prstGeom prst="rect">
              <a:avLst/>
            </a:prstGeom>
          </p:spPr>
        </p:pic>
        <p:pic>
          <p:nvPicPr>
            <p:cNvPr id="12" name="object 9">
              <a:extLst>
                <a:ext uri="{FF2B5EF4-FFF2-40B4-BE49-F238E27FC236}">
                  <a16:creationId xmlns="" xmlns:a16="http://schemas.microsoft.com/office/drawing/2014/main" id="{70EABF96-BDF2-5E4C-8DA4-C46599FF1EF7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369272" y="1353577"/>
              <a:ext cx="85153" cy="76923"/>
            </a:xfrm>
            <a:prstGeom prst="rect">
              <a:avLst/>
            </a:prstGeom>
          </p:spPr>
        </p:pic>
        <p:sp>
          <p:nvSpPr>
            <p:cNvPr id="13" name="object 10">
              <a:extLst>
                <a:ext uri="{FF2B5EF4-FFF2-40B4-BE49-F238E27FC236}">
                  <a16:creationId xmlns="" xmlns:a16="http://schemas.microsoft.com/office/drawing/2014/main" id="{D79E288B-D5E2-6041-B515-C53138B20834}"/>
                </a:ext>
              </a:extLst>
            </p:cNvPr>
            <p:cNvSpPr/>
            <p:nvPr/>
          </p:nvSpPr>
          <p:spPr>
            <a:xfrm>
              <a:off x="1482771" y="1353580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69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1">
              <a:extLst>
                <a:ext uri="{FF2B5EF4-FFF2-40B4-BE49-F238E27FC236}">
                  <a16:creationId xmlns="" xmlns:a16="http://schemas.microsoft.com/office/drawing/2014/main" id="{3EA55FC9-49BF-9649-B554-DB0BA07059FD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34994" y="1464464"/>
              <a:ext cx="188554" cy="82626"/>
            </a:xfrm>
            <a:prstGeom prst="rect">
              <a:avLst/>
            </a:prstGeom>
          </p:spPr>
        </p:pic>
        <p:pic>
          <p:nvPicPr>
            <p:cNvPr id="15" name="object 12">
              <a:extLst>
                <a:ext uri="{FF2B5EF4-FFF2-40B4-BE49-F238E27FC236}">
                  <a16:creationId xmlns="" xmlns:a16="http://schemas.microsoft.com/office/drawing/2014/main" id="{361E00FA-8DE8-6C45-8EF4-C0494204D072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45724" y="1467309"/>
              <a:ext cx="164275" cy="88226"/>
            </a:xfrm>
            <a:prstGeom prst="rect">
              <a:avLst/>
            </a:prstGeom>
          </p:spPr>
        </p:pic>
        <p:pic>
          <p:nvPicPr>
            <p:cNvPr id="16" name="object 13">
              <a:extLst>
                <a:ext uri="{FF2B5EF4-FFF2-40B4-BE49-F238E27FC236}">
                  <a16:creationId xmlns="" xmlns:a16="http://schemas.microsoft.com/office/drawing/2014/main" id="{BB443951-6FE8-E247-B5B9-FE7B385CDDEC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057757" y="1466442"/>
              <a:ext cx="319289" cy="78663"/>
            </a:xfrm>
            <a:prstGeom prst="rect">
              <a:avLst/>
            </a:prstGeom>
          </p:spPr>
        </p:pic>
        <p:pic>
          <p:nvPicPr>
            <p:cNvPr id="17" name="object 14">
              <a:extLst>
                <a:ext uri="{FF2B5EF4-FFF2-40B4-BE49-F238E27FC236}">
                  <a16:creationId xmlns="" xmlns:a16="http://schemas.microsoft.com/office/drawing/2014/main" id="{3743B841-5E81-3446-A1CA-C8E1E56C8F4C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396605" y="1467312"/>
              <a:ext cx="66471" cy="76911"/>
            </a:xfrm>
            <a:prstGeom prst="rect">
              <a:avLst/>
            </a:prstGeom>
          </p:spPr>
        </p:pic>
        <p:pic>
          <p:nvPicPr>
            <p:cNvPr id="18" name="object 15">
              <a:extLst>
                <a:ext uri="{FF2B5EF4-FFF2-40B4-BE49-F238E27FC236}">
                  <a16:creationId xmlns="" xmlns:a16="http://schemas.microsoft.com/office/drawing/2014/main" id="{9C486396-18B6-7B4F-A00A-9A37847AC9FD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482771" y="1467312"/>
              <a:ext cx="66471" cy="76911"/>
            </a:xfrm>
            <a:prstGeom prst="rect">
              <a:avLst/>
            </a:prstGeom>
          </p:spPr>
        </p:pic>
        <p:sp>
          <p:nvSpPr>
            <p:cNvPr id="19" name="object 16">
              <a:extLst>
                <a:ext uri="{FF2B5EF4-FFF2-40B4-BE49-F238E27FC236}">
                  <a16:creationId xmlns="" xmlns:a16="http://schemas.microsoft.com/office/drawing/2014/main" id="{3A4550FC-9534-AB46-8C15-F6BF1CB0DD73}"/>
                </a:ext>
              </a:extLst>
            </p:cNvPr>
            <p:cNvSpPr/>
            <p:nvPr/>
          </p:nvSpPr>
          <p:spPr>
            <a:xfrm>
              <a:off x="1489430" y="1331849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5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0" name="object 17">
              <a:extLst>
                <a:ext uri="{FF2B5EF4-FFF2-40B4-BE49-F238E27FC236}">
                  <a16:creationId xmlns="" xmlns:a16="http://schemas.microsoft.com/office/drawing/2014/main" id="{812A9633-9586-A64D-9761-4528FA32B53D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644093" y="480009"/>
              <a:ext cx="895848" cy="7691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90633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9">
            <a:extLst>
              <a:ext uri="{FF2B5EF4-FFF2-40B4-BE49-F238E27FC236}">
                <a16:creationId xmlns="" xmlns:a16="http://schemas.microsoft.com/office/drawing/2014/main" id="{732DC337-62A6-4A9A-9971-B6488AB9351D}"/>
              </a:ext>
            </a:extLst>
          </p:cNvPr>
          <p:cNvSpPr txBox="1">
            <a:spLocks/>
          </p:cNvSpPr>
          <p:nvPr/>
        </p:nvSpPr>
        <p:spPr>
          <a:xfrm>
            <a:off x="632527" y="1589258"/>
            <a:ext cx="2525864" cy="65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3100" b="1" dirty="0">
              <a:solidFill>
                <a:srgbClr val="007B8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 Box 22"/>
          <p:cNvSpPr txBox="1">
            <a:spLocks noChangeArrowheads="1"/>
          </p:cNvSpPr>
          <p:nvPr/>
        </p:nvSpPr>
        <p:spPr bwMode="auto">
          <a:xfrm>
            <a:off x="813733" y="1767559"/>
            <a:ext cx="8700424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</a:pPr>
            <a:endParaRPr lang="ru-RU" altLang="ru-RU" sz="2800" b="1" dirty="0">
              <a:solidFill>
                <a:srgbClr val="002060"/>
              </a:solidFill>
            </a:endParaRPr>
          </a:p>
          <a:p>
            <a:pPr indent="536575" algn="just">
              <a:spcBef>
                <a:spcPct val="50000"/>
              </a:spcBef>
            </a:pPr>
            <a:r>
              <a:rPr lang="ru-RU" altLang="ru-RU" sz="2000" b="1" dirty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В случае, если страхователи с численностью работающих до 100 человек не </a:t>
            </a:r>
            <a:r>
              <a:rPr lang="ru-RU" altLang="ru-RU" sz="2000" b="1" dirty="0" smtClean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обращались за возмещением ФОПМ два </a:t>
            </a:r>
            <a:r>
              <a:rPr lang="ru-RU" altLang="ru-RU" sz="2000" b="1" dirty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последовательных календарных </a:t>
            </a:r>
            <a:r>
              <a:rPr lang="ru-RU" altLang="ru-RU" sz="2000" b="1" dirty="0" smtClean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года (2022 и 2023 годах), </a:t>
            </a:r>
            <a:r>
              <a:rPr lang="ru-RU" altLang="ru-RU" sz="2000" b="1" dirty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то объем средств направляемых </a:t>
            </a:r>
            <a:r>
              <a:rPr lang="ru-RU" altLang="ru-RU" sz="2000" b="1" dirty="0" smtClean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такими страхователями на </a:t>
            </a:r>
            <a:r>
              <a:rPr lang="ru-RU" altLang="ru-RU" sz="2000" b="1" dirty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ФОПМ </a:t>
            </a:r>
            <a:r>
              <a:rPr lang="ru-RU" altLang="ru-RU" sz="2000" b="1" dirty="0" smtClean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рассчитывается </a:t>
            </a:r>
            <a:r>
              <a:rPr lang="ru-RU" altLang="ru-RU" sz="2000" b="1" dirty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из страховых взносов </a:t>
            </a:r>
            <a:r>
              <a:rPr lang="ru-RU" altLang="ru-RU" sz="2000" b="1" dirty="0" smtClean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на ОСС за </a:t>
            </a:r>
            <a:r>
              <a:rPr lang="ru-RU" altLang="ru-RU" sz="2000" b="1" dirty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три последовательных календарных года, предшествующие текущему финансовому </a:t>
            </a:r>
            <a:r>
              <a:rPr lang="ru-RU" altLang="ru-RU" sz="2000" b="1" dirty="0" smtClean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году (2021-2023</a:t>
            </a:r>
            <a:r>
              <a:rPr lang="ru-RU" altLang="ru-RU" sz="2000" b="1" dirty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), и не может превышать сумму страховых взносов, начисленных им за текущий финансовый год, за вычетом расходов, произведенных в текущем календарном году на выплату пособий по временной нетрудоспособности в связи с несчастными случаями на производстве или профессиональными заболеваниями и на оплату отпуска застрахованного лица (сверх ежегодного оплачиваемого </a:t>
            </a:r>
            <a:r>
              <a:rPr lang="ru-RU" altLang="ru-RU" sz="2000" b="1" dirty="0" smtClean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отпуска).</a:t>
            </a:r>
            <a:endParaRPr lang="ru-RU" altLang="ru-RU" sz="2000" b="1" dirty="0">
              <a:solidFill>
                <a:schemeClr val="accent3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indent="536575" algn="just">
              <a:spcBef>
                <a:spcPct val="50000"/>
              </a:spcBef>
            </a:pPr>
            <a:endParaRPr lang="ru-RU" altLang="ru-RU" sz="2400" b="1" dirty="0">
              <a:solidFill>
                <a:schemeClr val="accent3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  <p:grpSp>
        <p:nvGrpSpPr>
          <p:cNvPr id="8" name="Group 40">
            <a:extLst>
              <a:ext uri="{FF2B5EF4-FFF2-40B4-BE49-F238E27FC236}">
                <a16:creationId xmlns="" xmlns:a16="http://schemas.microsoft.com/office/drawing/2014/main" id="{FEE2B23C-0F4A-E14D-B045-99691AF2B560}"/>
              </a:ext>
            </a:extLst>
          </p:cNvPr>
          <p:cNvGrpSpPr/>
          <p:nvPr/>
        </p:nvGrpSpPr>
        <p:grpSpPr>
          <a:xfrm>
            <a:off x="8486207" y="188138"/>
            <a:ext cx="787280" cy="939488"/>
            <a:chOff x="634994" y="480009"/>
            <a:chExt cx="914452" cy="1075526"/>
          </a:xfrm>
        </p:grpSpPr>
        <p:pic>
          <p:nvPicPr>
            <p:cNvPr id="9" name="object 5">
              <a:extLst>
                <a:ext uri="{FF2B5EF4-FFF2-40B4-BE49-F238E27FC236}">
                  <a16:creationId xmlns="" xmlns:a16="http://schemas.microsoft.com/office/drawing/2014/main" id="{3C1635DE-3ACA-3444-B6CF-A7A11997A324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37218" y="1352696"/>
              <a:ext cx="163266" cy="78676"/>
            </a:xfrm>
            <a:prstGeom prst="rect">
              <a:avLst/>
            </a:prstGeom>
          </p:spPr>
        </p:pic>
        <p:pic>
          <p:nvPicPr>
            <p:cNvPr id="10" name="object 6">
              <a:extLst>
                <a:ext uri="{FF2B5EF4-FFF2-40B4-BE49-F238E27FC236}">
                  <a16:creationId xmlns="" xmlns:a16="http://schemas.microsoft.com/office/drawing/2014/main" id="{E186C12B-87BC-7246-9C93-4D8982F295D9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22641" y="1353580"/>
              <a:ext cx="341118" cy="89957"/>
            </a:xfrm>
            <a:prstGeom prst="rect">
              <a:avLst/>
            </a:prstGeom>
          </p:spPr>
        </p:pic>
        <p:sp>
          <p:nvSpPr>
            <p:cNvPr id="11" name="object 7">
              <a:extLst>
                <a:ext uri="{FF2B5EF4-FFF2-40B4-BE49-F238E27FC236}">
                  <a16:creationId xmlns="" xmlns:a16="http://schemas.microsoft.com/office/drawing/2014/main" id="{032E5027-2433-EB45-B6E6-3B92793393CC}"/>
                </a:ext>
              </a:extLst>
            </p:cNvPr>
            <p:cNvSpPr/>
            <p:nvPr/>
          </p:nvSpPr>
          <p:spPr>
            <a:xfrm>
              <a:off x="1192096" y="13535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69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69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8">
              <a:extLst>
                <a:ext uri="{FF2B5EF4-FFF2-40B4-BE49-F238E27FC236}">
                  <a16:creationId xmlns="" xmlns:a16="http://schemas.microsoft.com/office/drawing/2014/main" id="{7A50A98C-023B-5544-9D04-890D4761F5E5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274796" y="1353580"/>
              <a:ext cx="66154" cy="76911"/>
            </a:xfrm>
            <a:prstGeom prst="rect">
              <a:avLst/>
            </a:prstGeom>
          </p:spPr>
        </p:pic>
        <p:pic>
          <p:nvPicPr>
            <p:cNvPr id="13" name="object 9">
              <a:extLst>
                <a:ext uri="{FF2B5EF4-FFF2-40B4-BE49-F238E27FC236}">
                  <a16:creationId xmlns="" xmlns:a16="http://schemas.microsoft.com/office/drawing/2014/main" id="{70EABF96-BDF2-5E4C-8DA4-C46599FF1EF7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369272" y="1353577"/>
              <a:ext cx="85153" cy="76923"/>
            </a:xfrm>
            <a:prstGeom prst="rect">
              <a:avLst/>
            </a:prstGeom>
          </p:spPr>
        </p:pic>
        <p:sp>
          <p:nvSpPr>
            <p:cNvPr id="14" name="object 10">
              <a:extLst>
                <a:ext uri="{FF2B5EF4-FFF2-40B4-BE49-F238E27FC236}">
                  <a16:creationId xmlns="" xmlns:a16="http://schemas.microsoft.com/office/drawing/2014/main" id="{D79E288B-D5E2-6041-B515-C53138B20834}"/>
                </a:ext>
              </a:extLst>
            </p:cNvPr>
            <p:cNvSpPr/>
            <p:nvPr/>
          </p:nvSpPr>
          <p:spPr>
            <a:xfrm>
              <a:off x="1482771" y="1353580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69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1">
              <a:extLst>
                <a:ext uri="{FF2B5EF4-FFF2-40B4-BE49-F238E27FC236}">
                  <a16:creationId xmlns="" xmlns:a16="http://schemas.microsoft.com/office/drawing/2014/main" id="{3EA55FC9-49BF-9649-B554-DB0BA07059FD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34994" y="1464464"/>
              <a:ext cx="188554" cy="82626"/>
            </a:xfrm>
            <a:prstGeom prst="rect">
              <a:avLst/>
            </a:prstGeom>
          </p:spPr>
        </p:pic>
        <p:pic>
          <p:nvPicPr>
            <p:cNvPr id="16" name="object 12">
              <a:extLst>
                <a:ext uri="{FF2B5EF4-FFF2-40B4-BE49-F238E27FC236}">
                  <a16:creationId xmlns="" xmlns:a16="http://schemas.microsoft.com/office/drawing/2014/main" id="{361E00FA-8DE8-6C45-8EF4-C0494204D072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45724" y="1467309"/>
              <a:ext cx="164275" cy="88226"/>
            </a:xfrm>
            <a:prstGeom prst="rect">
              <a:avLst/>
            </a:prstGeom>
          </p:spPr>
        </p:pic>
        <p:pic>
          <p:nvPicPr>
            <p:cNvPr id="17" name="object 13">
              <a:extLst>
                <a:ext uri="{FF2B5EF4-FFF2-40B4-BE49-F238E27FC236}">
                  <a16:creationId xmlns="" xmlns:a16="http://schemas.microsoft.com/office/drawing/2014/main" id="{BB443951-6FE8-E247-B5B9-FE7B385CDDEC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057757" y="1466442"/>
              <a:ext cx="319289" cy="78663"/>
            </a:xfrm>
            <a:prstGeom prst="rect">
              <a:avLst/>
            </a:prstGeom>
          </p:spPr>
        </p:pic>
        <p:pic>
          <p:nvPicPr>
            <p:cNvPr id="18" name="object 14">
              <a:extLst>
                <a:ext uri="{FF2B5EF4-FFF2-40B4-BE49-F238E27FC236}">
                  <a16:creationId xmlns="" xmlns:a16="http://schemas.microsoft.com/office/drawing/2014/main" id="{3743B841-5E81-3446-A1CA-C8E1E56C8F4C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396605" y="1467312"/>
              <a:ext cx="66471" cy="76911"/>
            </a:xfrm>
            <a:prstGeom prst="rect">
              <a:avLst/>
            </a:prstGeom>
          </p:spPr>
        </p:pic>
        <p:pic>
          <p:nvPicPr>
            <p:cNvPr id="19" name="object 15">
              <a:extLst>
                <a:ext uri="{FF2B5EF4-FFF2-40B4-BE49-F238E27FC236}">
                  <a16:creationId xmlns="" xmlns:a16="http://schemas.microsoft.com/office/drawing/2014/main" id="{9C486396-18B6-7B4F-A00A-9A37847AC9FD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482771" y="1467312"/>
              <a:ext cx="66471" cy="76911"/>
            </a:xfrm>
            <a:prstGeom prst="rect">
              <a:avLst/>
            </a:prstGeom>
          </p:spPr>
        </p:pic>
        <p:sp>
          <p:nvSpPr>
            <p:cNvPr id="20" name="object 16">
              <a:extLst>
                <a:ext uri="{FF2B5EF4-FFF2-40B4-BE49-F238E27FC236}">
                  <a16:creationId xmlns="" xmlns:a16="http://schemas.microsoft.com/office/drawing/2014/main" id="{3A4550FC-9534-AB46-8C15-F6BF1CB0DD73}"/>
                </a:ext>
              </a:extLst>
            </p:cNvPr>
            <p:cNvSpPr/>
            <p:nvPr/>
          </p:nvSpPr>
          <p:spPr>
            <a:xfrm>
              <a:off x="1489430" y="1331849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5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" name="object 17">
              <a:extLst>
                <a:ext uri="{FF2B5EF4-FFF2-40B4-BE49-F238E27FC236}">
                  <a16:creationId xmlns="" xmlns:a16="http://schemas.microsoft.com/office/drawing/2014/main" id="{812A9633-9586-A64D-9761-4528FA32B53D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644093" y="480009"/>
              <a:ext cx="895848" cy="769188"/>
            </a:xfrm>
            <a:prstGeom prst="rect">
              <a:avLst/>
            </a:prstGeom>
          </p:spPr>
        </p:pic>
      </p:grpSp>
      <p:pic>
        <p:nvPicPr>
          <p:cNvPr id="2" name="Рисунок 1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5508" y="939444"/>
            <a:ext cx="1036235" cy="1036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2908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9">
            <a:extLst>
              <a:ext uri="{FF2B5EF4-FFF2-40B4-BE49-F238E27FC236}">
                <a16:creationId xmlns="" xmlns:a16="http://schemas.microsoft.com/office/drawing/2014/main" id="{732DC337-62A6-4A9A-9971-B6488AB9351D}"/>
              </a:ext>
            </a:extLst>
          </p:cNvPr>
          <p:cNvSpPr txBox="1">
            <a:spLocks/>
          </p:cNvSpPr>
          <p:nvPr/>
        </p:nvSpPr>
        <p:spPr>
          <a:xfrm>
            <a:off x="632527" y="1127626"/>
            <a:ext cx="8640960" cy="527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3100" b="1" dirty="0">
              <a:solidFill>
                <a:srgbClr val="007B8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93472" y="1127626"/>
            <a:ext cx="941206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>
                <a:solidFill>
                  <a:srgbClr val="594F8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</a:t>
            </a:r>
            <a:r>
              <a:rPr lang="ru-RU" sz="2200" b="1" dirty="0" smtClean="0">
                <a:solidFill>
                  <a:srgbClr val="594F8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асчет </a:t>
            </a:r>
            <a:r>
              <a:rPr lang="ru-RU" sz="2200" b="1" dirty="0">
                <a:solidFill>
                  <a:srgbClr val="594F8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предельного объема средств, который может быть </a:t>
            </a:r>
            <a:r>
              <a:rPr lang="ru-RU" sz="2200" b="1" dirty="0" smtClean="0">
                <a:solidFill>
                  <a:srgbClr val="594F8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направлен</a:t>
            </a:r>
            <a:br>
              <a:rPr lang="ru-RU" sz="2200" b="1" dirty="0" smtClean="0">
                <a:solidFill>
                  <a:srgbClr val="594F8C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2200" b="1" dirty="0" smtClean="0">
                <a:solidFill>
                  <a:srgbClr val="594F8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 </a:t>
            </a:r>
            <a:r>
              <a:rPr lang="ru-RU" sz="2200" b="1" dirty="0">
                <a:solidFill>
                  <a:srgbClr val="594F8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финансирование предупредительных мер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15172" y="2378674"/>
            <a:ext cx="1842508" cy="2652584"/>
          </a:xfrm>
          <a:prstGeom prst="roundRect">
            <a:avLst/>
          </a:prstGeom>
          <a:solidFill>
            <a:srgbClr val="58595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/>
              <a:t>Предельный объем средств на </a:t>
            </a:r>
            <a:r>
              <a:rPr lang="ru-RU" sz="1600" dirty="0" err="1" smtClean="0"/>
              <a:t>финансиро-вание</a:t>
            </a:r>
            <a:r>
              <a:rPr lang="ru-RU" sz="1600" dirty="0" smtClean="0"/>
              <a:t> предупреди-тельных </a:t>
            </a:r>
            <a:r>
              <a:rPr lang="ru-RU" sz="1600" dirty="0"/>
              <a:t>мер 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107732" y="2380733"/>
            <a:ext cx="1657687" cy="2652583"/>
          </a:xfrm>
          <a:prstGeom prst="roundRect">
            <a:avLst/>
          </a:prstGeom>
          <a:solidFill>
            <a:srgbClr val="58595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/>
              <a:t>Оплата отпусков за период </a:t>
            </a:r>
            <a:r>
              <a:rPr lang="ru-RU" sz="1400" dirty="0" smtClean="0"/>
              <a:t>лечения</a:t>
            </a:r>
            <a:br>
              <a:rPr lang="ru-RU" sz="1400" dirty="0" smtClean="0"/>
            </a:br>
            <a:r>
              <a:rPr lang="ru-RU" sz="1400" dirty="0" smtClean="0"/>
              <a:t>и проезда</a:t>
            </a:r>
            <a:br>
              <a:rPr lang="ru-RU" sz="1400" dirty="0" smtClean="0"/>
            </a:br>
            <a:r>
              <a:rPr lang="ru-RU" sz="1400" dirty="0" smtClean="0"/>
              <a:t>к </a:t>
            </a:r>
            <a:r>
              <a:rPr lang="ru-RU" sz="1400" dirty="0"/>
              <a:t>месту лечения и обратно сверх ежегодно оплачиваемых 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8201752" y="2378514"/>
            <a:ext cx="1540784" cy="2652584"/>
          </a:xfrm>
          <a:prstGeom prst="roundRect">
            <a:avLst/>
          </a:prstGeom>
          <a:solidFill>
            <a:srgbClr val="58595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/>
              <a:t>20 (30)% 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477478" y="2388972"/>
            <a:ext cx="1219200" cy="2644344"/>
          </a:xfrm>
          <a:prstGeom prst="roundRect">
            <a:avLst/>
          </a:prstGeom>
          <a:solidFill>
            <a:srgbClr val="58595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/>
              <a:t>Взносы </a:t>
            </a:r>
            <a:endParaRPr lang="ru-RU" sz="1400" dirty="0" smtClean="0"/>
          </a:p>
          <a:p>
            <a:pPr algn="ctr"/>
            <a:r>
              <a:rPr lang="ru-RU" sz="1400" dirty="0" smtClean="0"/>
              <a:t>"</a:t>
            </a:r>
            <a:r>
              <a:rPr lang="ru-RU" sz="1400" dirty="0"/>
              <a:t>на </a:t>
            </a:r>
            <a:r>
              <a:rPr lang="ru-RU" sz="1400" dirty="0" smtClean="0"/>
              <a:t>травма-</a:t>
            </a:r>
            <a:r>
              <a:rPr lang="ru-RU" sz="1400" dirty="0" err="1" smtClean="0"/>
              <a:t>тизм</a:t>
            </a:r>
            <a:r>
              <a:rPr lang="ru-RU" sz="1400" dirty="0"/>
              <a:t>" 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134341" y="2397212"/>
            <a:ext cx="1558781" cy="2652584"/>
          </a:xfrm>
          <a:prstGeom prst="roundRect">
            <a:avLst/>
          </a:prstGeom>
          <a:solidFill>
            <a:srgbClr val="58595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Пособия</a:t>
            </a:r>
            <a:br>
              <a:rPr lang="ru-RU" sz="1400" dirty="0" smtClean="0"/>
            </a:br>
            <a:r>
              <a:rPr lang="ru-RU" sz="1400" dirty="0" smtClean="0"/>
              <a:t>по </a:t>
            </a:r>
            <a:r>
              <a:rPr lang="ru-RU" sz="1400" dirty="0"/>
              <a:t>временной </a:t>
            </a:r>
            <a:r>
              <a:rPr lang="ru-RU" sz="1400" dirty="0" err="1" smtClean="0"/>
              <a:t>нетрудоспо-собности</a:t>
            </a:r>
            <a:endParaRPr lang="ru-RU" sz="1400" dirty="0" smtClean="0"/>
          </a:p>
          <a:p>
            <a:pPr algn="ctr"/>
            <a:r>
              <a:rPr lang="ru-RU" sz="1400" dirty="0" smtClean="0"/>
              <a:t>в связи</a:t>
            </a:r>
          </a:p>
          <a:p>
            <a:pPr algn="ctr"/>
            <a:r>
              <a:rPr lang="ru-RU" sz="1400" dirty="0" smtClean="0"/>
              <a:t>с </a:t>
            </a:r>
            <a:r>
              <a:rPr lang="ru-RU" sz="1400" dirty="0" err="1" smtClean="0"/>
              <a:t>производствен-ным</a:t>
            </a:r>
            <a:r>
              <a:rPr lang="ru-RU" sz="1400" dirty="0" smtClean="0"/>
              <a:t> </a:t>
            </a:r>
            <a:r>
              <a:rPr lang="ru-RU" sz="1400" dirty="0"/>
              <a:t>травматизмом </a:t>
            </a:r>
          </a:p>
        </p:txBody>
      </p:sp>
      <p:sp>
        <p:nvSpPr>
          <p:cNvPr id="14" name="Равно 13"/>
          <p:cNvSpPr/>
          <p:nvPr/>
        </p:nvSpPr>
        <p:spPr>
          <a:xfrm>
            <a:off x="2004570" y="3464009"/>
            <a:ext cx="416187" cy="469557"/>
          </a:xfrm>
          <a:prstGeom prst="mathEqual">
            <a:avLst/>
          </a:prstGeom>
          <a:solidFill>
            <a:srgbClr val="594F8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Двойные круглые скобки 14"/>
          <p:cNvSpPr/>
          <p:nvPr/>
        </p:nvSpPr>
        <p:spPr>
          <a:xfrm>
            <a:off x="2405899" y="3266303"/>
            <a:ext cx="5479669" cy="914400"/>
          </a:xfrm>
          <a:prstGeom prst="bracketPair">
            <a:avLst/>
          </a:prstGeom>
          <a:ln>
            <a:solidFill>
              <a:srgbClr val="594F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Минус 15"/>
          <p:cNvSpPr/>
          <p:nvPr/>
        </p:nvSpPr>
        <p:spPr>
          <a:xfrm>
            <a:off x="3760412" y="3464009"/>
            <a:ext cx="314919" cy="457200"/>
          </a:xfrm>
          <a:prstGeom prst="mathMinus">
            <a:avLst/>
          </a:prstGeom>
          <a:solidFill>
            <a:srgbClr val="594F8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Минус 16"/>
          <p:cNvSpPr/>
          <p:nvPr/>
        </p:nvSpPr>
        <p:spPr>
          <a:xfrm>
            <a:off x="5763457" y="3464009"/>
            <a:ext cx="314919" cy="457200"/>
          </a:xfrm>
          <a:prstGeom prst="mathMinus">
            <a:avLst/>
          </a:prstGeom>
          <a:solidFill>
            <a:srgbClr val="594F8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Умножение 17"/>
          <p:cNvSpPr/>
          <p:nvPr/>
        </p:nvSpPr>
        <p:spPr>
          <a:xfrm>
            <a:off x="7821105" y="3525555"/>
            <a:ext cx="351693" cy="334108"/>
          </a:xfrm>
          <a:prstGeom prst="mathMultiply">
            <a:avLst/>
          </a:prstGeom>
          <a:solidFill>
            <a:srgbClr val="594F8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9" name="Group 40">
            <a:extLst>
              <a:ext uri="{FF2B5EF4-FFF2-40B4-BE49-F238E27FC236}">
                <a16:creationId xmlns="" xmlns:a16="http://schemas.microsoft.com/office/drawing/2014/main" id="{FEE2B23C-0F4A-E14D-B045-99691AF2B560}"/>
              </a:ext>
            </a:extLst>
          </p:cNvPr>
          <p:cNvGrpSpPr/>
          <p:nvPr/>
        </p:nvGrpSpPr>
        <p:grpSpPr>
          <a:xfrm>
            <a:off x="293472" y="188138"/>
            <a:ext cx="787280" cy="939488"/>
            <a:chOff x="634994" y="480009"/>
            <a:chExt cx="914452" cy="1075526"/>
          </a:xfrm>
        </p:grpSpPr>
        <p:pic>
          <p:nvPicPr>
            <p:cNvPr id="20" name="object 5">
              <a:extLst>
                <a:ext uri="{FF2B5EF4-FFF2-40B4-BE49-F238E27FC236}">
                  <a16:creationId xmlns="" xmlns:a16="http://schemas.microsoft.com/office/drawing/2014/main" id="{3C1635DE-3ACA-3444-B6CF-A7A11997A324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37218" y="1352696"/>
              <a:ext cx="163266" cy="78676"/>
            </a:xfrm>
            <a:prstGeom prst="rect">
              <a:avLst/>
            </a:prstGeom>
          </p:spPr>
        </p:pic>
        <p:pic>
          <p:nvPicPr>
            <p:cNvPr id="21" name="object 6">
              <a:extLst>
                <a:ext uri="{FF2B5EF4-FFF2-40B4-BE49-F238E27FC236}">
                  <a16:creationId xmlns="" xmlns:a16="http://schemas.microsoft.com/office/drawing/2014/main" id="{E186C12B-87BC-7246-9C93-4D8982F295D9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22641" y="1353580"/>
              <a:ext cx="341118" cy="89957"/>
            </a:xfrm>
            <a:prstGeom prst="rect">
              <a:avLst/>
            </a:prstGeom>
          </p:spPr>
        </p:pic>
        <p:sp>
          <p:nvSpPr>
            <p:cNvPr id="22" name="object 7">
              <a:extLst>
                <a:ext uri="{FF2B5EF4-FFF2-40B4-BE49-F238E27FC236}">
                  <a16:creationId xmlns="" xmlns:a16="http://schemas.microsoft.com/office/drawing/2014/main" id="{032E5027-2433-EB45-B6E6-3B92793393CC}"/>
                </a:ext>
              </a:extLst>
            </p:cNvPr>
            <p:cNvSpPr/>
            <p:nvPr/>
          </p:nvSpPr>
          <p:spPr>
            <a:xfrm>
              <a:off x="1192096" y="13535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69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69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3" name="object 8">
              <a:extLst>
                <a:ext uri="{FF2B5EF4-FFF2-40B4-BE49-F238E27FC236}">
                  <a16:creationId xmlns="" xmlns:a16="http://schemas.microsoft.com/office/drawing/2014/main" id="{7A50A98C-023B-5544-9D04-890D4761F5E5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274796" y="1353580"/>
              <a:ext cx="66154" cy="76911"/>
            </a:xfrm>
            <a:prstGeom prst="rect">
              <a:avLst/>
            </a:prstGeom>
          </p:spPr>
        </p:pic>
        <p:pic>
          <p:nvPicPr>
            <p:cNvPr id="24" name="object 9">
              <a:extLst>
                <a:ext uri="{FF2B5EF4-FFF2-40B4-BE49-F238E27FC236}">
                  <a16:creationId xmlns="" xmlns:a16="http://schemas.microsoft.com/office/drawing/2014/main" id="{70EABF96-BDF2-5E4C-8DA4-C46599FF1EF7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369272" y="1353577"/>
              <a:ext cx="85153" cy="76923"/>
            </a:xfrm>
            <a:prstGeom prst="rect">
              <a:avLst/>
            </a:prstGeom>
          </p:spPr>
        </p:pic>
        <p:sp>
          <p:nvSpPr>
            <p:cNvPr id="25" name="object 10">
              <a:extLst>
                <a:ext uri="{FF2B5EF4-FFF2-40B4-BE49-F238E27FC236}">
                  <a16:creationId xmlns="" xmlns:a16="http://schemas.microsoft.com/office/drawing/2014/main" id="{D79E288B-D5E2-6041-B515-C53138B20834}"/>
                </a:ext>
              </a:extLst>
            </p:cNvPr>
            <p:cNvSpPr/>
            <p:nvPr/>
          </p:nvSpPr>
          <p:spPr>
            <a:xfrm>
              <a:off x="1482771" y="1353580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69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6" name="object 11">
              <a:extLst>
                <a:ext uri="{FF2B5EF4-FFF2-40B4-BE49-F238E27FC236}">
                  <a16:creationId xmlns="" xmlns:a16="http://schemas.microsoft.com/office/drawing/2014/main" id="{3EA55FC9-49BF-9649-B554-DB0BA07059FD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34994" y="1464464"/>
              <a:ext cx="188554" cy="82626"/>
            </a:xfrm>
            <a:prstGeom prst="rect">
              <a:avLst/>
            </a:prstGeom>
          </p:spPr>
        </p:pic>
        <p:pic>
          <p:nvPicPr>
            <p:cNvPr id="27" name="object 12">
              <a:extLst>
                <a:ext uri="{FF2B5EF4-FFF2-40B4-BE49-F238E27FC236}">
                  <a16:creationId xmlns="" xmlns:a16="http://schemas.microsoft.com/office/drawing/2014/main" id="{361E00FA-8DE8-6C45-8EF4-C0494204D072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45724" y="1467309"/>
              <a:ext cx="164275" cy="88226"/>
            </a:xfrm>
            <a:prstGeom prst="rect">
              <a:avLst/>
            </a:prstGeom>
          </p:spPr>
        </p:pic>
        <p:pic>
          <p:nvPicPr>
            <p:cNvPr id="28" name="object 13">
              <a:extLst>
                <a:ext uri="{FF2B5EF4-FFF2-40B4-BE49-F238E27FC236}">
                  <a16:creationId xmlns="" xmlns:a16="http://schemas.microsoft.com/office/drawing/2014/main" id="{BB443951-6FE8-E247-B5B9-FE7B385CDDEC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057757" y="1466442"/>
              <a:ext cx="319289" cy="78663"/>
            </a:xfrm>
            <a:prstGeom prst="rect">
              <a:avLst/>
            </a:prstGeom>
          </p:spPr>
        </p:pic>
        <p:pic>
          <p:nvPicPr>
            <p:cNvPr id="29" name="object 14">
              <a:extLst>
                <a:ext uri="{FF2B5EF4-FFF2-40B4-BE49-F238E27FC236}">
                  <a16:creationId xmlns="" xmlns:a16="http://schemas.microsoft.com/office/drawing/2014/main" id="{3743B841-5E81-3446-A1CA-C8E1E56C8F4C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396605" y="1467312"/>
              <a:ext cx="66471" cy="76911"/>
            </a:xfrm>
            <a:prstGeom prst="rect">
              <a:avLst/>
            </a:prstGeom>
          </p:spPr>
        </p:pic>
        <p:pic>
          <p:nvPicPr>
            <p:cNvPr id="30" name="object 15">
              <a:extLst>
                <a:ext uri="{FF2B5EF4-FFF2-40B4-BE49-F238E27FC236}">
                  <a16:creationId xmlns="" xmlns:a16="http://schemas.microsoft.com/office/drawing/2014/main" id="{9C486396-18B6-7B4F-A00A-9A37847AC9FD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482771" y="1467312"/>
              <a:ext cx="66471" cy="76911"/>
            </a:xfrm>
            <a:prstGeom prst="rect">
              <a:avLst/>
            </a:prstGeom>
          </p:spPr>
        </p:pic>
        <p:sp>
          <p:nvSpPr>
            <p:cNvPr id="31" name="object 16">
              <a:extLst>
                <a:ext uri="{FF2B5EF4-FFF2-40B4-BE49-F238E27FC236}">
                  <a16:creationId xmlns="" xmlns:a16="http://schemas.microsoft.com/office/drawing/2014/main" id="{3A4550FC-9534-AB46-8C15-F6BF1CB0DD73}"/>
                </a:ext>
              </a:extLst>
            </p:cNvPr>
            <p:cNvSpPr/>
            <p:nvPr/>
          </p:nvSpPr>
          <p:spPr>
            <a:xfrm>
              <a:off x="1489430" y="1331849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5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2" name="object 17">
              <a:extLst>
                <a:ext uri="{FF2B5EF4-FFF2-40B4-BE49-F238E27FC236}">
                  <a16:creationId xmlns="" xmlns:a16="http://schemas.microsoft.com/office/drawing/2014/main" id="{812A9633-9586-A64D-9761-4528FA32B53D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644093" y="480009"/>
              <a:ext cx="895848" cy="7691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73472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40">
            <a:extLst>
              <a:ext uri="{FF2B5EF4-FFF2-40B4-BE49-F238E27FC236}">
                <a16:creationId xmlns="" xmlns:a16="http://schemas.microsoft.com/office/drawing/2014/main" id="{FEE2B23C-0F4A-E14D-B045-99691AF2B560}"/>
              </a:ext>
            </a:extLst>
          </p:cNvPr>
          <p:cNvGrpSpPr/>
          <p:nvPr/>
        </p:nvGrpSpPr>
        <p:grpSpPr>
          <a:xfrm>
            <a:off x="177962" y="192831"/>
            <a:ext cx="787280" cy="939488"/>
            <a:chOff x="634994" y="480009"/>
            <a:chExt cx="914452" cy="1075526"/>
          </a:xfrm>
        </p:grpSpPr>
        <p:pic>
          <p:nvPicPr>
            <p:cNvPr id="17" name="object 5">
              <a:extLst>
                <a:ext uri="{FF2B5EF4-FFF2-40B4-BE49-F238E27FC236}">
                  <a16:creationId xmlns="" xmlns:a16="http://schemas.microsoft.com/office/drawing/2014/main" id="{3C1635DE-3ACA-3444-B6CF-A7A11997A324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37218" y="1352696"/>
              <a:ext cx="163266" cy="78676"/>
            </a:xfrm>
            <a:prstGeom prst="rect">
              <a:avLst/>
            </a:prstGeom>
          </p:spPr>
        </p:pic>
        <p:pic>
          <p:nvPicPr>
            <p:cNvPr id="18" name="object 6">
              <a:extLst>
                <a:ext uri="{FF2B5EF4-FFF2-40B4-BE49-F238E27FC236}">
                  <a16:creationId xmlns="" xmlns:a16="http://schemas.microsoft.com/office/drawing/2014/main" id="{E186C12B-87BC-7246-9C93-4D8982F295D9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22641" y="1353580"/>
              <a:ext cx="341118" cy="89957"/>
            </a:xfrm>
            <a:prstGeom prst="rect">
              <a:avLst/>
            </a:prstGeom>
          </p:spPr>
        </p:pic>
        <p:sp>
          <p:nvSpPr>
            <p:cNvPr id="19" name="object 7">
              <a:extLst>
                <a:ext uri="{FF2B5EF4-FFF2-40B4-BE49-F238E27FC236}">
                  <a16:creationId xmlns="" xmlns:a16="http://schemas.microsoft.com/office/drawing/2014/main" id="{032E5027-2433-EB45-B6E6-3B92793393CC}"/>
                </a:ext>
              </a:extLst>
            </p:cNvPr>
            <p:cNvSpPr/>
            <p:nvPr/>
          </p:nvSpPr>
          <p:spPr>
            <a:xfrm>
              <a:off x="1192096" y="13535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69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69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0" name="object 8">
              <a:extLst>
                <a:ext uri="{FF2B5EF4-FFF2-40B4-BE49-F238E27FC236}">
                  <a16:creationId xmlns="" xmlns:a16="http://schemas.microsoft.com/office/drawing/2014/main" id="{7A50A98C-023B-5544-9D04-890D4761F5E5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274796" y="1353580"/>
              <a:ext cx="66154" cy="76911"/>
            </a:xfrm>
            <a:prstGeom prst="rect">
              <a:avLst/>
            </a:prstGeom>
          </p:spPr>
        </p:pic>
        <p:pic>
          <p:nvPicPr>
            <p:cNvPr id="21" name="object 9">
              <a:extLst>
                <a:ext uri="{FF2B5EF4-FFF2-40B4-BE49-F238E27FC236}">
                  <a16:creationId xmlns="" xmlns:a16="http://schemas.microsoft.com/office/drawing/2014/main" id="{70EABF96-BDF2-5E4C-8DA4-C46599FF1EF7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369272" y="1353577"/>
              <a:ext cx="85153" cy="76923"/>
            </a:xfrm>
            <a:prstGeom prst="rect">
              <a:avLst/>
            </a:prstGeom>
          </p:spPr>
        </p:pic>
        <p:sp>
          <p:nvSpPr>
            <p:cNvPr id="22" name="object 10">
              <a:extLst>
                <a:ext uri="{FF2B5EF4-FFF2-40B4-BE49-F238E27FC236}">
                  <a16:creationId xmlns="" xmlns:a16="http://schemas.microsoft.com/office/drawing/2014/main" id="{D79E288B-D5E2-6041-B515-C53138B20834}"/>
                </a:ext>
              </a:extLst>
            </p:cNvPr>
            <p:cNvSpPr/>
            <p:nvPr/>
          </p:nvSpPr>
          <p:spPr>
            <a:xfrm>
              <a:off x="1482771" y="1353580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69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3" name="object 11">
              <a:extLst>
                <a:ext uri="{FF2B5EF4-FFF2-40B4-BE49-F238E27FC236}">
                  <a16:creationId xmlns="" xmlns:a16="http://schemas.microsoft.com/office/drawing/2014/main" id="{3EA55FC9-49BF-9649-B554-DB0BA07059FD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34994" y="1464464"/>
              <a:ext cx="188554" cy="82626"/>
            </a:xfrm>
            <a:prstGeom prst="rect">
              <a:avLst/>
            </a:prstGeom>
          </p:spPr>
        </p:pic>
        <p:pic>
          <p:nvPicPr>
            <p:cNvPr id="24" name="object 12">
              <a:extLst>
                <a:ext uri="{FF2B5EF4-FFF2-40B4-BE49-F238E27FC236}">
                  <a16:creationId xmlns="" xmlns:a16="http://schemas.microsoft.com/office/drawing/2014/main" id="{361E00FA-8DE8-6C45-8EF4-C0494204D072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45724" y="1467309"/>
              <a:ext cx="164275" cy="88226"/>
            </a:xfrm>
            <a:prstGeom prst="rect">
              <a:avLst/>
            </a:prstGeom>
          </p:spPr>
        </p:pic>
        <p:pic>
          <p:nvPicPr>
            <p:cNvPr id="25" name="object 13">
              <a:extLst>
                <a:ext uri="{FF2B5EF4-FFF2-40B4-BE49-F238E27FC236}">
                  <a16:creationId xmlns="" xmlns:a16="http://schemas.microsoft.com/office/drawing/2014/main" id="{BB443951-6FE8-E247-B5B9-FE7B385CDDEC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057757" y="1466442"/>
              <a:ext cx="319289" cy="78663"/>
            </a:xfrm>
            <a:prstGeom prst="rect">
              <a:avLst/>
            </a:prstGeom>
          </p:spPr>
        </p:pic>
        <p:pic>
          <p:nvPicPr>
            <p:cNvPr id="26" name="object 14">
              <a:extLst>
                <a:ext uri="{FF2B5EF4-FFF2-40B4-BE49-F238E27FC236}">
                  <a16:creationId xmlns="" xmlns:a16="http://schemas.microsoft.com/office/drawing/2014/main" id="{3743B841-5E81-3446-A1CA-C8E1E56C8F4C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396605" y="1467312"/>
              <a:ext cx="66471" cy="76911"/>
            </a:xfrm>
            <a:prstGeom prst="rect">
              <a:avLst/>
            </a:prstGeom>
          </p:spPr>
        </p:pic>
        <p:pic>
          <p:nvPicPr>
            <p:cNvPr id="27" name="object 15">
              <a:extLst>
                <a:ext uri="{FF2B5EF4-FFF2-40B4-BE49-F238E27FC236}">
                  <a16:creationId xmlns="" xmlns:a16="http://schemas.microsoft.com/office/drawing/2014/main" id="{9C486396-18B6-7B4F-A00A-9A37847AC9FD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482771" y="1467312"/>
              <a:ext cx="66471" cy="76911"/>
            </a:xfrm>
            <a:prstGeom prst="rect">
              <a:avLst/>
            </a:prstGeom>
          </p:spPr>
        </p:pic>
        <p:sp>
          <p:nvSpPr>
            <p:cNvPr id="28" name="object 16">
              <a:extLst>
                <a:ext uri="{FF2B5EF4-FFF2-40B4-BE49-F238E27FC236}">
                  <a16:creationId xmlns="" xmlns:a16="http://schemas.microsoft.com/office/drawing/2014/main" id="{3A4550FC-9534-AB46-8C15-F6BF1CB0DD73}"/>
                </a:ext>
              </a:extLst>
            </p:cNvPr>
            <p:cNvSpPr/>
            <p:nvPr/>
          </p:nvSpPr>
          <p:spPr>
            <a:xfrm>
              <a:off x="1489430" y="1331849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5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9" name="object 17">
              <a:extLst>
                <a:ext uri="{FF2B5EF4-FFF2-40B4-BE49-F238E27FC236}">
                  <a16:creationId xmlns="" xmlns:a16="http://schemas.microsoft.com/office/drawing/2014/main" id="{812A9633-9586-A64D-9761-4528FA32B53D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644093" y="480009"/>
              <a:ext cx="895848" cy="769188"/>
            </a:xfrm>
            <a:prstGeom prst="rect">
              <a:avLst/>
            </a:prstGeom>
          </p:spPr>
        </p:pic>
      </p:grpSp>
      <p:sp>
        <p:nvSpPr>
          <p:cNvPr id="30" name="Заголовок 9">
            <a:extLst>
              <a:ext uri="{FF2B5EF4-FFF2-40B4-BE49-F238E27FC236}">
                <a16:creationId xmlns="" xmlns:a16="http://schemas.microsoft.com/office/drawing/2014/main" id="{732DC337-62A6-4A9A-9971-B6488AB9351D}"/>
              </a:ext>
            </a:extLst>
          </p:cNvPr>
          <p:cNvSpPr txBox="1">
            <a:spLocks/>
          </p:cNvSpPr>
          <p:nvPr/>
        </p:nvSpPr>
        <p:spPr>
          <a:xfrm>
            <a:off x="668895" y="721453"/>
            <a:ext cx="8640960" cy="59310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2" indent="361950" algn="just">
              <a:buClr>
                <a:schemeClr val="hlink"/>
              </a:buClr>
              <a:buSzPct val="110000"/>
              <a:defRPr/>
            </a:pPr>
            <a:endParaRPr lang="ru-RU" altLang="ru-RU" sz="1600" b="1" dirty="0">
              <a:solidFill>
                <a:srgbClr val="594F8C"/>
              </a:solidFill>
              <a:cs typeface="Arial" panose="020B0604020202020204" pitchFamily="34" charset="0"/>
            </a:endParaRPr>
          </a:p>
          <a:p>
            <a:pPr marL="0" lvl="2" indent="361950" algn="just">
              <a:buClr>
                <a:schemeClr val="hlink"/>
              </a:buClr>
              <a:buSzPct val="110000"/>
              <a:defRPr/>
            </a:pPr>
            <a:r>
              <a:rPr lang="ru-RU" altLang="ru-RU" sz="1400" b="1" dirty="0">
                <a:solidFill>
                  <a:srgbClr val="594F8C"/>
                </a:solidFill>
                <a:cs typeface="Arial" panose="020B0604020202020204" pitchFamily="34" charset="0"/>
              </a:rPr>
              <a:t>Финансовому обеспечению предупредительных мер за счет сумм страховых взносов подлежат следующие мероприятия: </a:t>
            </a:r>
            <a:endParaRPr lang="ru-RU" altLang="ru-RU" sz="1400" b="1" dirty="0" smtClean="0">
              <a:solidFill>
                <a:srgbClr val="594F8C"/>
              </a:solidFill>
              <a:cs typeface="Arial" panose="020B0604020202020204" pitchFamily="34" charset="0"/>
            </a:endParaRPr>
          </a:p>
          <a:p>
            <a:pPr marL="342900" lvl="2" indent="-342900" algn="just">
              <a:buClr>
                <a:schemeClr val="hlink"/>
              </a:buClr>
              <a:buSzPct val="110000"/>
              <a:buFont typeface="+mj-lt"/>
              <a:buAutoNum type="arabicPeriod"/>
              <a:defRPr/>
            </a:pPr>
            <a:endParaRPr lang="ru-RU" altLang="ru-RU" sz="1400" b="1" dirty="0" smtClean="0">
              <a:solidFill>
                <a:srgbClr val="594F8C"/>
              </a:solidFill>
              <a:cs typeface="Arial" panose="020B0604020202020204" pitchFamily="34" charset="0"/>
            </a:endParaRPr>
          </a:p>
          <a:p>
            <a:pPr marL="342900" lvl="2" indent="-342900" algn="just">
              <a:buClr>
                <a:srgbClr val="594F8C"/>
              </a:buClr>
              <a:buSzPct val="110000"/>
              <a:buFont typeface="+mj-lt"/>
              <a:buAutoNum type="arabicPeriod"/>
              <a:defRPr/>
            </a:pPr>
            <a:r>
              <a:rPr lang="ru-RU" altLang="ru-RU" sz="1400" b="1" dirty="0" smtClean="0">
                <a:solidFill>
                  <a:srgbClr val="58595B"/>
                </a:solidFill>
                <a:cs typeface="Arial" panose="020B0604020202020204" pitchFamily="34" charset="0"/>
              </a:rPr>
              <a:t>Проведение </a:t>
            </a:r>
            <a:r>
              <a:rPr lang="ru-RU" altLang="ru-RU" sz="1400" b="1" dirty="0">
                <a:solidFill>
                  <a:srgbClr val="58595B"/>
                </a:solidFill>
                <a:cs typeface="Arial" panose="020B0604020202020204" pitchFamily="34" charset="0"/>
              </a:rPr>
              <a:t>специальной оценки условий труда;</a:t>
            </a:r>
          </a:p>
          <a:p>
            <a:pPr marL="342900" lvl="2" indent="-342900" algn="just">
              <a:buClr>
                <a:srgbClr val="594F8C"/>
              </a:buClr>
              <a:buSzPct val="110000"/>
              <a:buFont typeface="+mj-lt"/>
              <a:buAutoNum type="arabicPeriod"/>
              <a:defRPr/>
            </a:pPr>
            <a:r>
              <a:rPr lang="ru-RU" altLang="ru-RU" sz="1400" dirty="0">
                <a:solidFill>
                  <a:srgbClr val="58595B"/>
                </a:solidFill>
                <a:cs typeface="Arial" panose="020B0604020202020204" pitchFamily="34" charset="0"/>
              </a:rPr>
              <a:t>Реализация мероприятий по приведению уровней воздействия вредных и (или) опасных производственных факторов на рабочих местах в соответствие с государственными нормативными требованиями охраны труда;</a:t>
            </a:r>
          </a:p>
          <a:p>
            <a:pPr marL="342900" lvl="2" indent="-342900" algn="just">
              <a:buClr>
                <a:srgbClr val="594F8C"/>
              </a:buClr>
              <a:buSzPct val="110000"/>
              <a:buFont typeface="+mj-lt"/>
              <a:buAutoNum type="arabicPeriod"/>
              <a:defRPr/>
            </a:pPr>
            <a:r>
              <a:rPr lang="ru-RU" altLang="ru-RU" sz="1400" b="1" dirty="0">
                <a:solidFill>
                  <a:srgbClr val="58595B"/>
                </a:solidFill>
                <a:cs typeface="Arial" panose="020B0604020202020204" pitchFamily="34" charset="0"/>
              </a:rPr>
              <a:t>Обучение по охране труда </a:t>
            </a:r>
            <a:r>
              <a:rPr lang="ru-RU" altLang="ru-RU" sz="1400" dirty="0">
                <a:solidFill>
                  <a:srgbClr val="58595B"/>
                </a:solidFill>
                <a:cs typeface="Arial" panose="020B0604020202020204" pitchFamily="34" charset="0"/>
              </a:rPr>
              <a:t>(включая отдельные категории работников опасных производственных объектов)</a:t>
            </a:r>
          </a:p>
          <a:p>
            <a:pPr marL="342900" lvl="2" indent="-342900" algn="just">
              <a:buClr>
                <a:srgbClr val="594F8C"/>
              </a:buClr>
              <a:buSzPct val="110000"/>
              <a:buFont typeface="+mj-lt"/>
              <a:buAutoNum type="arabicPeriod"/>
              <a:defRPr/>
            </a:pPr>
            <a:r>
              <a:rPr lang="ru-RU" altLang="ru-RU" sz="1400" b="1" dirty="0">
                <a:solidFill>
                  <a:srgbClr val="58595B"/>
                </a:solidFill>
                <a:cs typeface="Arial" panose="020B0604020202020204" pitchFamily="34" charset="0"/>
              </a:rPr>
              <a:t>Приобретение</a:t>
            </a:r>
            <a:r>
              <a:rPr lang="ru-RU" altLang="ru-RU" sz="1400" dirty="0">
                <a:solidFill>
                  <a:srgbClr val="58595B"/>
                </a:solidFill>
                <a:cs typeface="Arial" panose="020B0604020202020204" pitchFamily="34" charset="0"/>
              </a:rPr>
              <a:t> работникам, занятым на работах с вредными и (или) опасными условиями труда, а также на работах, выполняемых в особых температурных условиях или связанных с загрязнением, </a:t>
            </a:r>
            <a:r>
              <a:rPr lang="ru-RU" altLang="ru-RU" sz="1400" b="1" dirty="0">
                <a:solidFill>
                  <a:srgbClr val="58595B"/>
                </a:solidFill>
                <a:cs typeface="Arial" panose="020B0604020202020204" pitchFamily="34" charset="0"/>
              </a:rPr>
              <a:t>специальной одежды</a:t>
            </a:r>
            <a:r>
              <a:rPr lang="ru-RU" altLang="ru-RU" sz="1400" dirty="0">
                <a:solidFill>
                  <a:srgbClr val="58595B"/>
                </a:solidFill>
                <a:cs typeface="Arial" panose="020B0604020202020204" pitchFamily="34" charset="0"/>
              </a:rPr>
              <a:t>, </a:t>
            </a:r>
            <a:r>
              <a:rPr lang="ru-RU" altLang="ru-RU" sz="1400" b="1" dirty="0">
                <a:solidFill>
                  <a:srgbClr val="58595B"/>
                </a:solidFill>
                <a:cs typeface="Arial" panose="020B0604020202020204" pitchFamily="34" charset="0"/>
              </a:rPr>
              <a:t>специальной обуви и других средств индивидуальной защиты</a:t>
            </a:r>
            <a:r>
              <a:rPr lang="ru-RU" altLang="ru-RU" sz="1400" dirty="0">
                <a:solidFill>
                  <a:srgbClr val="58595B"/>
                </a:solidFill>
                <a:cs typeface="Arial" panose="020B0604020202020204" pitchFamily="34" charset="0"/>
              </a:rPr>
              <a:t>, изготовленных на территории государств - членов Евразийского экономического союза;</a:t>
            </a:r>
          </a:p>
          <a:p>
            <a:pPr marL="342900" lvl="2" indent="-342900" algn="just">
              <a:buClr>
                <a:srgbClr val="594F8C"/>
              </a:buClr>
              <a:buSzPct val="110000"/>
              <a:buFont typeface="+mj-lt"/>
              <a:buAutoNum type="arabicPeriod"/>
              <a:defRPr/>
            </a:pPr>
            <a:r>
              <a:rPr lang="ru-RU" altLang="ru-RU" sz="1400" b="1" dirty="0" smtClean="0">
                <a:solidFill>
                  <a:srgbClr val="58595B"/>
                </a:solidFill>
                <a:cs typeface="Arial" panose="020B0604020202020204" pitchFamily="34" charset="0"/>
              </a:rPr>
              <a:t>Санаторно-курортное лечение работников, занятых на работах с вредными и (или) опасными производственными факторами</a:t>
            </a:r>
            <a:r>
              <a:rPr lang="ru-RU" altLang="ru-RU" sz="1400" dirty="0" smtClean="0">
                <a:solidFill>
                  <a:srgbClr val="58595B"/>
                </a:solidFill>
                <a:cs typeface="Arial" panose="020B0604020202020204" pitchFamily="34" charset="0"/>
              </a:rPr>
              <a:t>;</a:t>
            </a:r>
            <a:endParaRPr lang="ru-RU" altLang="ru-RU" sz="1400" dirty="0">
              <a:solidFill>
                <a:srgbClr val="58595B"/>
              </a:solidFill>
              <a:cs typeface="Arial" panose="020B0604020202020204" pitchFamily="34" charset="0"/>
            </a:endParaRPr>
          </a:p>
          <a:p>
            <a:pPr marL="342900" lvl="2" indent="-342900" algn="just">
              <a:buClr>
                <a:srgbClr val="594F8C"/>
              </a:buClr>
              <a:buSzPct val="110000"/>
              <a:buFont typeface="+mj-lt"/>
              <a:buAutoNum type="arabicPeriod"/>
              <a:defRPr/>
            </a:pPr>
            <a:r>
              <a:rPr lang="ru-RU" altLang="ru-RU" sz="1400" b="1" dirty="0">
                <a:solidFill>
                  <a:srgbClr val="58595B"/>
                </a:solidFill>
                <a:cs typeface="Arial" panose="020B0604020202020204" pitchFamily="34" charset="0"/>
              </a:rPr>
              <a:t>Проведение </a:t>
            </a:r>
            <a:r>
              <a:rPr lang="ru-RU" altLang="ru-RU" sz="1400" b="1" dirty="0" smtClean="0">
                <a:solidFill>
                  <a:srgbClr val="58595B"/>
                </a:solidFill>
                <a:cs typeface="Arial" panose="020B0604020202020204" pitchFamily="34" charset="0"/>
              </a:rPr>
              <a:t>обязательных </a:t>
            </a:r>
            <a:r>
              <a:rPr lang="ru-RU" altLang="ru-RU" sz="1400" b="1" dirty="0">
                <a:solidFill>
                  <a:srgbClr val="58595B"/>
                </a:solidFill>
                <a:cs typeface="Arial" panose="020B0604020202020204" pitchFamily="34" charset="0"/>
              </a:rPr>
              <a:t>периодических медицинских осмотров </a:t>
            </a:r>
            <a:r>
              <a:rPr lang="ru-RU" altLang="ru-RU" sz="1400" dirty="0">
                <a:solidFill>
                  <a:srgbClr val="58595B"/>
                </a:solidFill>
                <a:cs typeface="Arial" panose="020B0604020202020204" pitchFamily="34" charset="0"/>
              </a:rPr>
              <a:t>(обследований) работников.</a:t>
            </a:r>
          </a:p>
          <a:p>
            <a:pPr marL="342900" lvl="2" indent="-342900" algn="just">
              <a:buClr>
                <a:srgbClr val="594F8C"/>
              </a:buClr>
              <a:buSzPct val="110000"/>
              <a:buFont typeface="+mj-lt"/>
              <a:buAutoNum type="arabicPeriod"/>
              <a:defRPr/>
            </a:pPr>
            <a:r>
              <a:rPr lang="ru-RU" altLang="ru-RU" sz="1400" dirty="0">
                <a:solidFill>
                  <a:srgbClr val="58595B"/>
                </a:solidFill>
                <a:cs typeface="Arial" panose="020B0604020202020204" pitchFamily="34" charset="0"/>
              </a:rPr>
              <a:t>Обеспечение лечебно-профилактическим питанием работников, для которых указанное питание предусмотрено;</a:t>
            </a:r>
          </a:p>
          <a:p>
            <a:pPr marL="342900" lvl="2" indent="-342900" algn="just">
              <a:buClr>
                <a:srgbClr val="594F8C"/>
              </a:buClr>
              <a:buSzPct val="110000"/>
              <a:buFont typeface="+mj-lt"/>
              <a:buAutoNum type="arabicPeriod"/>
              <a:defRPr/>
            </a:pPr>
            <a:r>
              <a:rPr lang="ru-RU" altLang="ru-RU" sz="1400" dirty="0">
                <a:solidFill>
                  <a:srgbClr val="58595B"/>
                </a:solidFill>
                <a:cs typeface="Arial" panose="020B0604020202020204" pitchFamily="34" charset="0"/>
              </a:rPr>
              <a:t>Приобретение приборов для определения наличия и уровня содержания алкоголя и </a:t>
            </a:r>
            <a:r>
              <a:rPr lang="ru-RU" altLang="ru-RU" sz="1400" dirty="0" err="1">
                <a:solidFill>
                  <a:srgbClr val="58595B"/>
                </a:solidFill>
                <a:cs typeface="Arial" panose="020B0604020202020204" pitchFamily="34" charset="0"/>
              </a:rPr>
              <a:t>психоактивных</a:t>
            </a:r>
            <a:r>
              <a:rPr lang="ru-RU" altLang="ru-RU" sz="1400" dirty="0">
                <a:solidFill>
                  <a:srgbClr val="58595B"/>
                </a:solidFill>
                <a:cs typeface="Arial" panose="020B0604020202020204" pitchFamily="34" charset="0"/>
              </a:rPr>
              <a:t> веществ;</a:t>
            </a:r>
          </a:p>
          <a:p>
            <a:pPr marL="342900" lvl="2" indent="-342900" algn="just">
              <a:buClr>
                <a:srgbClr val="594F8C"/>
              </a:buClr>
              <a:buSzPct val="110000"/>
              <a:buFont typeface="+mj-lt"/>
              <a:buAutoNum type="arabicPeriod"/>
              <a:defRPr/>
            </a:pPr>
            <a:r>
              <a:rPr lang="ru-RU" altLang="ru-RU" sz="1400" dirty="0">
                <a:solidFill>
                  <a:srgbClr val="58595B"/>
                </a:solidFill>
                <a:cs typeface="Arial" panose="020B0604020202020204" pitchFamily="34" charset="0"/>
              </a:rPr>
              <a:t>Приобретение приборов контроля за режимом труда и отдыха водителей (</a:t>
            </a:r>
            <a:r>
              <a:rPr lang="ru-RU" altLang="ru-RU" sz="1400" dirty="0" err="1">
                <a:solidFill>
                  <a:srgbClr val="58595B"/>
                </a:solidFill>
                <a:cs typeface="Arial" panose="020B0604020202020204" pitchFamily="34" charset="0"/>
              </a:rPr>
              <a:t>тахографов</a:t>
            </a:r>
            <a:r>
              <a:rPr lang="ru-RU" altLang="ru-RU" sz="1400" dirty="0">
                <a:solidFill>
                  <a:srgbClr val="58595B"/>
                </a:solidFill>
                <a:cs typeface="Arial" panose="020B0604020202020204" pitchFamily="34" charset="0"/>
              </a:rPr>
              <a:t>);</a:t>
            </a:r>
          </a:p>
          <a:p>
            <a:pPr marL="342900" lvl="2" indent="-342900" algn="just">
              <a:buClr>
                <a:srgbClr val="594F8C"/>
              </a:buClr>
              <a:buSzPct val="110000"/>
              <a:buFont typeface="+mj-lt"/>
              <a:buAutoNum type="arabicPeriod"/>
              <a:defRPr/>
            </a:pPr>
            <a:r>
              <a:rPr lang="ru-RU" altLang="ru-RU" sz="1400" dirty="0">
                <a:solidFill>
                  <a:srgbClr val="58595B"/>
                </a:solidFill>
                <a:cs typeface="Arial" panose="020B0604020202020204" pitchFamily="34" charset="0"/>
              </a:rPr>
              <a:t>Приобретение аптечек для оказания первой помощи;</a:t>
            </a:r>
          </a:p>
          <a:p>
            <a:pPr marL="342900" lvl="2" indent="-342900" algn="just">
              <a:buClr>
                <a:srgbClr val="594F8C"/>
              </a:buClr>
              <a:buSzPct val="110000"/>
              <a:buFont typeface="+mj-lt"/>
              <a:buAutoNum type="arabicPeriod"/>
              <a:defRPr/>
            </a:pPr>
            <a:r>
              <a:rPr lang="ru-RU" altLang="ru-RU" sz="1400" dirty="0">
                <a:solidFill>
                  <a:srgbClr val="58595B"/>
                </a:solidFill>
                <a:cs typeface="Arial" panose="020B0604020202020204" pitchFamily="34" charset="0"/>
              </a:rPr>
              <a:t>Приобретение отдельных приборов, устройств, оборудования и (или) комплексов (систем) приборов, устройств, оборудования, непосредственно предназначенных для обеспечения безопасности работников и (или) контроля за безопасным ведением работ в рамках технологических процессов, в том числе на подземных работах;</a:t>
            </a:r>
          </a:p>
        </p:txBody>
      </p:sp>
    </p:spTree>
    <p:extLst>
      <p:ext uri="{BB962C8B-B14F-4D97-AF65-F5344CB8AC3E}">
        <p14:creationId xmlns:p14="http://schemas.microsoft.com/office/powerpoint/2010/main" val="4208305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40">
            <a:extLst>
              <a:ext uri="{FF2B5EF4-FFF2-40B4-BE49-F238E27FC236}">
                <a16:creationId xmlns="" xmlns:a16="http://schemas.microsoft.com/office/drawing/2014/main" id="{FEE2B23C-0F4A-E14D-B045-99691AF2B560}"/>
              </a:ext>
            </a:extLst>
          </p:cNvPr>
          <p:cNvGrpSpPr/>
          <p:nvPr/>
        </p:nvGrpSpPr>
        <p:grpSpPr>
          <a:xfrm>
            <a:off x="177962" y="192831"/>
            <a:ext cx="787280" cy="939488"/>
            <a:chOff x="634994" y="480009"/>
            <a:chExt cx="914452" cy="1075526"/>
          </a:xfrm>
        </p:grpSpPr>
        <p:pic>
          <p:nvPicPr>
            <p:cNvPr id="17" name="object 5">
              <a:extLst>
                <a:ext uri="{FF2B5EF4-FFF2-40B4-BE49-F238E27FC236}">
                  <a16:creationId xmlns="" xmlns:a16="http://schemas.microsoft.com/office/drawing/2014/main" id="{3C1635DE-3ACA-3444-B6CF-A7A11997A324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37218" y="1352696"/>
              <a:ext cx="163266" cy="78676"/>
            </a:xfrm>
            <a:prstGeom prst="rect">
              <a:avLst/>
            </a:prstGeom>
          </p:spPr>
        </p:pic>
        <p:pic>
          <p:nvPicPr>
            <p:cNvPr id="18" name="object 6">
              <a:extLst>
                <a:ext uri="{FF2B5EF4-FFF2-40B4-BE49-F238E27FC236}">
                  <a16:creationId xmlns="" xmlns:a16="http://schemas.microsoft.com/office/drawing/2014/main" id="{E186C12B-87BC-7246-9C93-4D8982F295D9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22641" y="1353580"/>
              <a:ext cx="341118" cy="89957"/>
            </a:xfrm>
            <a:prstGeom prst="rect">
              <a:avLst/>
            </a:prstGeom>
          </p:spPr>
        </p:pic>
        <p:sp>
          <p:nvSpPr>
            <p:cNvPr id="19" name="object 7">
              <a:extLst>
                <a:ext uri="{FF2B5EF4-FFF2-40B4-BE49-F238E27FC236}">
                  <a16:creationId xmlns="" xmlns:a16="http://schemas.microsoft.com/office/drawing/2014/main" id="{032E5027-2433-EB45-B6E6-3B92793393CC}"/>
                </a:ext>
              </a:extLst>
            </p:cNvPr>
            <p:cNvSpPr/>
            <p:nvPr/>
          </p:nvSpPr>
          <p:spPr>
            <a:xfrm>
              <a:off x="1192096" y="13535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69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69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0" name="object 8">
              <a:extLst>
                <a:ext uri="{FF2B5EF4-FFF2-40B4-BE49-F238E27FC236}">
                  <a16:creationId xmlns="" xmlns:a16="http://schemas.microsoft.com/office/drawing/2014/main" id="{7A50A98C-023B-5544-9D04-890D4761F5E5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274796" y="1353580"/>
              <a:ext cx="66154" cy="76911"/>
            </a:xfrm>
            <a:prstGeom prst="rect">
              <a:avLst/>
            </a:prstGeom>
          </p:spPr>
        </p:pic>
        <p:pic>
          <p:nvPicPr>
            <p:cNvPr id="21" name="object 9">
              <a:extLst>
                <a:ext uri="{FF2B5EF4-FFF2-40B4-BE49-F238E27FC236}">
                  <a16:creationId xmlns="" xmlns:a16="http://schemas.microsoft.com/office/drawing/2014/main" id="{70EABF96-BDF2-5E4C-8DA4-C46599FF1EF7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369272" y="1353577"/>
              <a:ext cx="85153" cy="76923"/>
            </a:xfrm>
            <a:prstGeom prst="rect">
              <a:avLst/>
            </a:prstGeom>
          </p:spPr>
        </p:pic>
        <p:sp>
          <p:nvSpPr>
            <p:cNvPr id="22" name="object 10">
              <a:extLst>
                <a:ext uri="{FF2B5EF4-FFF2-40B4-BE49-F238E27FC236}">
                  <a16:creationId xmlns="" xmlns:a16="http://schemas.microsoft.com/office/drawing/2014/main" id="{D79E288B-D5E2-6041-B515-C53138B20834}"/>
                </a:ext>
              </a:extLst>
            </p:cNvPr>
            <p:cNvSpPr/>
            <p:nvPr/>
          </p:nvSpPr>
          <p:spPr>
            <a:xfrm>
              <a:off x="1482771" y="1353580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69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3" name="object 11">
              <a:extLst>
                <a:ext uri="{FF2B5EF4-FFF2-40B4-BE49-F238E27FC236}">
                  <a16:creationId xmlns="" xmlns:a16="http://schemas.microsoft.com/office/drawing/2014/main" id="{3EA55FC9-49BF-9649-B554-DB0BA07059FD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34994" y="1464464"/>
              <a:ext cx="188554" cy="82626"/>
            </a:xfrm>
            <a:prstGeom prst="rect">
              <a:avLst/>
            </a:prstGeom>
          </p:spPr>
        </p:pic>
        <p:pic>
          <p:nvPicPr>
            <p:cNvPr id="24" name="object 12">
              <a:extLst>
                <a:ext uri="{FF2B5EF4-FFF2-40B4-BE49-F238E27FC236}">
                  <a16:creationId xmlns="" xmlns:a16="http://schemas.microsoft.com/office/drawing/2014/main" id="{361E00FA-8DE8-6C45-8EF4-C0494204D072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45724" y="1467309"/>
              <a:ext cx="164275" cy="88226"/>
            </a:xfrm>
            <a:prstGeom prst="rect">
              <a:avLst/>
            </a:prstGeom>
          </p:spPr>
        </p:pic>
        <p:pic>
          <p:nvPicPr>
            <p:cNvPr id="25" name="object 13">
              <a:extLst>
                <a:ext uri="{FF2B5EF4-FFF2-40B4-BE49-F238E27FC236}">
                  <a16:creationId xmlns="" xmlns:a16="http://schemas.microsoft.com/office/drawing/2014/main" id="{BB443951-6FE8-E247-B5B9-FE7B385CDDEC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057757" y="1466442"/>
              <a:ext cx="319289" cy="78663"/>
            </a:xfrm>
            <a:prstGeom prst="rect">
              <a:avLst/>
            </a:prstGeom>
          </p:spPr>
        </p:pic>
        <p:pic>
          <p:nvPicPr>
            <p:cNvPr id="26" name="object 14">
              <a:extLst>
                <a:ext uri="{FF2B5EF4-FFF2-40B4-BE49-F238E27FC236}">
                  <a16:creationId xmlns="" xmlns:a16="http://schemas.microsoft.com/office/drawing/2014/main" id="{3743B841-5E81-3446-A1CA-C8E1E56C8F4C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396605" y="1467312"/>
              <a:ext cx="66471" cy="76911"/>
            </a:xfrm>
            <a:prstGeom prst="rect">
              <a:avLst/>
            </a:prstGeom>
          </p:spPr>
        </p:pic>
        <p:pic>
          <p:nvPicPr>
            <p:cNvPr id="27" name="object 15">
              <a:extLst>
                <a:ext uri="{FF2B5EF4-FFF2-40B4-BE49-F238E27FC236}">
                  <a16:creationId xmlns="" xmlns:a16="http://schemas.microsoft.com/office/drawing/2014/main" id="{9C486396-18B6-7B4F-A00A-9A37847AC9FD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482771" y="1467312"/>
              <a:ext cx="66471" cy="76911"/>
            </a:xfrm>
            <a:prstGeom prst="rect">
              <a:avLst/>
            </a:prstGeom>
          </p:spPr>
        </p:pic>
        <p:sp>
          <p:nvSpPr>
            <p:cNvPr id="28" name="object 16">
              <a:extLst>
                <a:ext uri="{FF2B5EF4-FFF2-40B4-BE49-F238E27FC236}">
                  <a16:creationId xmlns="" xmlns:a16="http://schemas.microsoft.com/office/drawing/2014/main" id="{3A4550FC-9534-AB46-8C15-F6BF1CB0DD73}"/>
                </a:ext>
              </a:extLst>
            </p:cNvPr>
            <p:cNvSpPr/>
            <p:nvPr/>
          </p:nvSpPr>
          <p:spPr>
            <a:xfrm>
              <a:off x="1489430" y="1331849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5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9" name="object 17">
              <a:extLst>
                <a:ext uri="{FF2B5EF4-FFF2-40B4-BE49-F238E27FC236}">
                  <a16:creationId xmlns="" xmlns:a16="http://schemas.microsoft.com/office/drawing/2014/main" id="{812A9633-9586-A64D-9761-4528FA32B53D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644093" y="480009"/>
              <a:ext cx="895848" cy="769188"/>
            </a:xfrm>
            <a:prstGeom prst="rect">
              <a:avLst/>
            </a:prstGeom>
          </p:spPr>
        </p:pic>
      </p:grpSp>
      <p:sp>
        <p:nvSpPr>
          <p:cNvPr id="30" name="Заголовок 9">
            <a:extLst>
              <a:ext uri="{FF2B5EF4-FFF2-40B4-BE49-F238E27FC236}">
                <a16:creationId xmlns="" xmlns:a16="http://schemas.microsoft.com/office/drawing/2014/main" id="{732DC337-62A6-4A9A-9971-B6488AB9351D}"/>
              </a:ext>
            </a:extLst>
          </p:cNvPr>
          <p:cNvSpPr txBox="1">
            <a:spLocks/>
          </p:cNvSpPr>
          <p:nvPr/>
        </p:nvSpPr>
        <p:spPr>
          <a:xfrm>
            <a:off x="668894" y="1154113"/>
            <a:ext cx="8877777" cy="55319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lvl="2" indent="-342900" algn="just">
              <a:buClr>
                <a:srgbClr val="594F8C"/>
              </a:buClr>
              <a:buSzPct val="110000"/>
              <a:buFont typeface="+mj-lt"/>
              <a:buAutoNum type="arabicPeriod" startAt="12"/>
              <a:defRPr/>
            </a:pPr>
            <a:r>
              <a:rPr lang="ru-RU" altLang="ru-RU" sz="2500" dirty="0" smtClean="0">
                <a:solidFill>
                  <a:srgbClr val="58595B"/>
                </a:solidFill>
                <a:cs typeface="Arial" panose="020B0604020202020204" pitchFamily="34" charset="0"/>
              </a:rPr>
              <a:t>Приобретение </a:t>
            </a:r>
            <a:r>
              <a:rPr lang="ru-RU" altLang="ru-RU" sz="2500" dirty="0">
                <a:solidFill>
                  <a:srgbClr val="58595B"/>
                </a:solidFill>
                <a:cs typeface="Arial" panose="020B0604020202020204" pitchFamily="34" charset="0"/>
              </a:rPr>
              <a:t>отдельных приборов, устройств, оборудования и (или) комплексов (систем) приборов, устройств, оборудования, непосредственно обеспечивающих проведение обучения по вопросам безопасного ведения работ, в том числе горных работ, и действиям в случае аварии или инцидента на опасном производственном объекте и (или) дистанционную видео- и аудио фиксацию инструктажей, обучения и иных форм подготовки работников по безопасному производству работ, а также хранение результатов такой фиксации.</a:t>
            </a:r>
          </a:p>
          <a:p>
            <a:pPr marL="342900" lvl="2" indent="-342900" algn="just">
              <a:buClr>
                <a:srgbClr val="594F8C"/>
              </a:buClr>
              <a:buSzPct val="110000"/>
              <a:buFont typeface="+mj-lt"/>
              <a:buAutoNum type="arabicPeriod" startAt="12"/>
              <a:defRPr/>
            </a:pPr>
            <a:r>
              <a:rPr lang="ru-RU" altLang="ru-RU" sz="2500" b="1" dirty="0">
                <a:solidFill>
                  <a:srgbClr val="58595B"/>
                </a:solidFill>
                <a:cs typeface="Arial" panose="020B0604020202020204" pitchFamily="34" charset="0"/>
              </a:rPr>
              <a:t>Санаторно-курортное лечение работников не ранее чем за пять лет до достижения ими возраста, дающего право на назначение страховой пенсии по старости в соответствии с пенсионным законодательством РФ (исключая размещение в номерах высшей категории)</a:t>
            </a:r>
            <a:r>
              <a:rPr lang="ru-RU" altLang="ru-RU" sz="2500" dirty="0">
                <a:solidFill>
                  <a:srgbClr val="58595B"/>
                </a:solidFill>
                <a:cs typeface="Arial" panose="020B0604020202020204" pitchFamily="34" charset="0"/>
              </a:rPr>
              <a:t>.</a:t>
            </a:r>
          </a:p>
          <a:p>
            <a:pPr marL="342900" lvl="2" indent="-342900" algn="just">
              <a:buClr>
                <a:srgbClr val="594F8C"/>
              </a:buClr>
              <a:buSzPct val="110000"/>
              <a:buFont typeface="+mj-lt"/>
              <a:buAutoNum type="arabicPeriod" startAt="12"/>
              <a:defRPr/>
            </a:pPr>
            <a:r>
              <a:rPr lang="ru-RU" altLang="ru-RU" sz="2500" dirty="0">
                <a:solidFill>
                  <a:srgbClr val="58595B"/>
                </a:solidFill>
                <a:cs typeface="Arial" panose="020B0604020202020204" pitchFamily="34" charset="0"/>
              </a:rPr>
              <a:t>Приобретение отдельных приборов, устройств, оборудования и (или) комплексов (систем) приборов, устройств, оборудования, сервисов, систем, непосредственно </a:t>
            </a:r>
            <a:r>
              <a:rPr lang="ru-RU" altLang="ru-RU" sz="2500" dirty="0" err="1">
                <a:solidFill>
                  <a:srgbClr val="58595B"/>
                </a:solidFill>
                <a:cs typeface="Arial" panose="020B0604020202020204" pitchFamily="34" charset="0"/>
              </a:rPr>
              <a:t>предназанченных</a:t>
            </a:r>
            <a:r>
              <a:rPr lang="ru-RU" altLang="ru-RU" sz="2500" dirty="0">
                <a:solidFill>
                  <a:srgbClr val="58595B"/>
                </a:solidFill>
                <a:cs typeface="Arial" panose="020B0604020202020204" pitchFamily="34" charset="0"/>
              </a:rPr>
              <a:t> для мониторинга на рабочем месте состояния здоровья работников, занятых на работах с вредными и (или) опасными производственными факторами.</a:t>
            </a:r>
          </a:p>
          <a:p>
            <a:pPr marL="342900" lvl="2" indent="-342900" algn="just">
              <a:buClr>
                <a:srgbClr val="594F8C"/>
              </a:buClr>
              <a:buSzPct val="110000"/>
              <a:buFont typeface="+mj-lt"/>
              <a:buAutoNum type="arabicPeriod" startAt="12"/>
              <a:defRPr/>
            </a:pPr>
            <a:r>
              <a:rPr lang="ru-RU" altLang="ru-RU" sz="2500" dirty="0">
                <a:solidFill>
                  <a:srgbClr val="58595B"/>
                </a:solidFill>
                <a:cs typeface="Arial" panose="020B0604020202020204" pitchFamily="34" charset="0"/>
              </a:rPr>
              <a:t>Приобретение приборов, устройств, оборудования (приборы, устройства, оборудование стран - членов Евразийского экономического союза, при отсутствии отечественных аналогов - импортных приборов, устройств, оборудования при условии включения соответствующих мероприятий в отраслевые планы </a:t>
            </a:r>
            <a:r>
              <a:rPr lang="ru-RU" altLang="ru-RU" sz="2500" dirty="0" err="1">
                <a:solidFill>
                  <a:srgbClr val="58595B"/>
                </a:solidFill>
                <a:cs typeface="Arial" panose="020B0604020202020204" pitchFamily="34" charset="0"/>
              </a:rPr>
              <a:t>импортозамещения</a:t>
            </a:r>
            <a:r>
              <a:rPr lang="ru-RU" altLang="ru-RU" sz="2500" dirty="0">
                <a:solidFill>
                  <a:srgbClr val="58595B"/>
                </a:solidFill>
                <a:cs typeface="Arial" panose="020B0604020202020204" pitchFamily="34" charset="0"/>
              </a:rPr>
              <a:t>), обеспечивающих безопасное ведение горных работ, в рамках модернизации основных производств, в соответствии с перечнем рекомендуемых приборов, устройств, оборудования (приборы, устройства, оборудование стран - членов Евразийского экономического союза, при отсутствии отечественных аналогов - импортных приборов, устройств, оборудования при условии включения соответствующих мероприятий в отраслевые планы </a:t>
            </a:r>
            <a:r>
              <a:rPr lang="ru-RU" altLang="ru-RU" sz="2500" dirty="0" err="1">
                <a:solidFill>
                  <a:srgbClr val="58595B"/>
                </a:solidFill>
                <a:cs typeface="Arial" panose="020B0604020202020204" pitchFamily="34" charset="0"/>
              </a:rPr>
              <a:t>импортозамещения</a:t>
            </a:r>
            <a:r>
              <a:rPr lang="ru-RU" altLang="ru-RU" sz="2500" dirty="0">
                <a:solidFill>
                  <a:srgbClr val="58595B"/>
                </a:solidFill>
                <a:cs typeface="Arial" panose="020B0604020202020204" pitchFamily="34" charset="0"/>
              </a:rPr>
              <a:t>), обеспечивающих безопасное ведение горных работ, в рамках модернизации основных производств, утверждаемым Министерством труда и социальной защиты Российской Федерации;</a:t>
            </a:r>
          </a:p>
          <a:p>
            <a:pPr marL="342900" lvl="2" indent="-342900" algn="just">
              <a:buClr>
                <a:srgbClr val="594F8C"/>
              </a:buClr>
              <a:buSzPct val="110000"/>
              <a:buFont typeface="+mj-lt"/>
              <a:buAutoNum type="arabicPeriod" startAt="12"/>
              <a:defRPr/>
            </a:pPr>
            <a:r>
              <a:rPr lang="ru-RU" altLang="ru-RU" sz="2500" dirty="0">
                <a:solidFill>
                  <a:srgbClr val="58595B"/>
                </a:solidFill>
                <a:cs typeface="Arial" panose="020B0604020202020204" pitchFamily="34" charset="0"/>
              </a:rPr>
              <a:t>Обеспечение бесплатной выдачей молока или других равноценных пищевых продуктов работников, которым бесплатная выдача молока или других равноценных пищевых продуктов предусмотрено приказом Министерства здравоохранения и социального развития Российской Федерации от 16 февраля 2009 г. N 45н "Об утверждении норм и условий бесплатной выдачи работникам, занятым на работах с вредными условиями труда, молока или других равноценных пищевых продуктов, Порядка осуществления компенсационной выплаты в размере, эквивалентном стоимости молока или других равноценных пищевых продуктов, и Перечня вредных производственных факторов, при воздействии которых в профилактических целях рекомендуется употребление молока или других равноценных пищевых продуктов</a:t>
            </a:r>
            <a:r>
              <a:rPr lang="ru-RU" altLang="ru-RU" sz="2500" dirty="0" smtClean="0">
                <a:solidFill>
                  <a:srgbClr val="58595B"/>
                </a:solidFill>
                <a:cs typeface="Arial" panose="020B0604020202020204" pitchFamily="34" charset="0"/>
              </a:rPr>
              <a:t>". </a:t>
            </a:r>
            <a:endParaRPr lang="ru-RU" altLang="ru-RU" sz="1600" dirty="0">
              <a:solidFill>
                <a:srgbClr val="58595B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0858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/>
          <p:cNvSpPr>
            <a:spLocks noChangeArrowheads="1"/>
          </p:cNvSpPr>
          <p:nvPr/>
        </p:nvSpPr>
        <p:spPr bwMode="auto">
          <a:xfrm>
            <a:off x="381000" y="0"/>
            <a:ext cx="9144000" cy="1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 altLang="ru-RU" dirty="0"/>
          </a:p>
        </p:txBody>
      </p:sp>
      <p:sp>
        <p:nvSpPr>
          <p:cNvPr id="22531" name="Rectangle 2"/>
          <p:cNvSpPr>
            <a:spLocks noChangeArrowheads="1"/>
          </p:cNvSpPr>
          <p:nvPr/>
        </p:nvSpPr>
        <p:spPr bwMode="auto">
          <a:xfrm>
            <a:off x="920750" y="0"/>
            <a:ext cx="8604250" cy="863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 altLang="ru-RU" dirty="0"/>
          </a:p>
        </p:txBody>
      </p:sp>
      <p:sp>
        <p:nvSpPr>
          <p:cNvPr id="22534" name="Rectangle 5"/>
          <p:cNvSpPr>
            <a:spLocks noChangeArrowheads="1"/>
          </p:cNvSpPr>
          <p:nvPr/>
        </p:nvSpPr>
        <p:spPr bwMode="auto">
          <a:xfrm>
            <a:off x="741478" y="1878739"/>
            <a:ext cx="8604010" cy="96837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just">
              <a:spcBef>
                <a:spcPts val="400"/>
              </a:spcBef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b="1" dirty="0">
                <a:solidFill>
                  <a:srgbClr val="58595B"/>
                </a:solidFill>
              </a:rPr>
              <a:t>Заявление представляется в  территориальный орган Фонда </a:t>
            </a:r>
            <a:r>
              <a:rPr lang="ru-RU" altLang="ru-RU" b="1" dirty="0" smtClean="0">
                <a:solidFill>
                  <a:srgbClr val="58595B"/>
                </a:solidFill>
              </a:rPr>
              <a:t> (</a:t>
            </a:r>
            <a:r>
              <a:rPr lang="ru-RU" altLang="ru-RU" b="1" dirty="0">
                <a:solidFill>
                  <a:srgbClr val="58595B"/>
                </a:solidFill>
              </a:rPr>
              <a:t>по месту регистрации страхователя) </a:t>
            </a:r>
            <a:r>
              <a:rPr lang="ru-RU" altLang="ru-RU" u="sng" dirty="0">
                <a:solidFill>
                  <a:srgbClr val="58595B"/>
                </a:solidFill>
              </a:rPr>
              <a:t>до 1 августа текущего календарного </a:t>
            </a:r>
            <a:r>
              <a:rPr lang="ru-RU" altLang="ru-RU" u="sng" dirty="0" smtClean="0">
                <a:solidFill>
                  <a:srgbClr val="58595B"/>
                </a:solidFill>
              </a:rPr>
              <a:t>года (п. 4 Правил)</a:t>
            </a:r>
            <a:r>
              <a:rPr lang="ru-RU" altLang="ru-RU" b="1" u="sng" dirty="0" smtClean="0">
                <a:solidFill>
                  <a:srgbClr val="58595B"/>
                </a:solidFill>
              </a:rPr>
              <a:t> </a:t>
            </a:r>
            <a:endParaRPr lang="ru-RU" altLang="ru-RU" b="1" u="sng" dirty="0">
              <a:solidFill>
                <a:srgbClr val="58595B"/>
              </a:solidFill>
            </a:endParaRPr>
          </a:p>
        </p:txBody>
      </p:sp>
      <p:sp>
        <p:nvSpPr>
          <p:cNvPr id="22535" name="Rectangle 6"/>
          <p:cNvSpPr>
            <a:spLocks noChangeArrowheads="1"/>
          </p:cNvSpPr>
          <p:nvPr/>
        </p:nvSpPr>
        <p:spPr bwMode="auto">
          <a:xfrm>
            <a:off x="632520" y="1268761"/>
            <a:ext cx="8712968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just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dirty="0" smtClean="0">
                <a:solidFill>
                  <a:srgbClr val="594F8C"/>
                </a:solidFill>
                <a:cs typeface="Arial" panose="020B0604020202020204" pitchFamily="34" charset="0"/>
              </a:rPr>
              <a:t>Финансовое </a:t>
            </a:r>
            <a:r>
              <a:rPr lang="ru-RU" altLang="ru-RU" dirty="0">
                <a:solidFill>
                  <a:srgbClr val="594F8C"/>
                </a:solidFill>
                <a:cs typeface="Arial" panose="020B0604020202020204" pitchFamily="34" charset="0"/>
              </a:rPr>
              <a:t>обеспечение предупредительных мер носит </a:t>
            </a:r>
            <a:r>
              <a:rPr lang="ru-RU" altLang="ru-RU" b="1" dirty="0">
                <a:solidFill>
                  <a:srgbClr val="594F8C"/>
                </a:solidFill>
                <a:cs typeface="Arial" panose="020B0604020202020204" pitchFamily="34" charset="0"/>
              </a:rPr>
              <a:t>заявительный </a:t>
            </a:r>
            <a:r>
              <a:rPr lang="ru-RU" altLang="ru-RU" b="1" dirty="0" smtClean="0">
                <a:solidFill>
                  <a:srgbClr val="594F8C"/>
                </a:solidFill>
                <a:cs typeface="Arial" panose="020B0604020202020204" pitchFamily="34" charset="0"/>
              </a:rPr>
              <a:t>характер</a:t>
            </a:r>
            <a:endParaRPr lang="ru-RU" altLang="ru-RU" b="1" dirty="0">
              <a:solidFill>
                <a:srgbClr val="594F8C"/>
              </a:solidFill>
              <a:cs typeface="Arial" panose="020B0604020202020204" pitchFamily="34" charset="0"/>
            </a:endParaRPr>
          </a:p>
        </p:txBody>
      </p:sp>
      <p:sp>
        <p:nvSpPr>
          <p:cNvPr id="22536" name="Rectangle 7"/>
          <p:cNvSpPr>
            <a:spLocks noChangeArrowheads="1"/>
          </p:cNvSpPr>
          <p:nvPr/>
        </p:nvSpPr>
        <p:spPr bwMode="auto">
          <a:xfrm>
            <a:off x="667035" y="2995579"/>
            <a:ext cx="8643938" cy="280294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just">
              <a:buClr>
                <a:srgbClr val="C00000"/>
              </a:buCl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600" b="1" dirty="0" smtClean="0">
                <a:solidFill>
                  <a:srgbClr val="696A6C"/>
                </a:solidFill>
                <a:latin typeface="Calibri" pitchFamily="34" charset="0"/>
              </a:rPr>
              <a:t>С </a:t>
            </a:r>
            <a:r>
              <a:rPr lang="ru-RU" altLang="ru-RU" sz="1600" b="1" dirty="0">
                <a:solidFill>
                  <a:srgbClr val="696A6C"/>
                </a:solidFill>
                <a:latin typeface="Calibri" pitchFamily="34" charset="0"/>
              </a:rPr>
              <a:t>заявлением </a:t>
            </a:r>
            <a:r>
              <a:rPr lang="ru-RU" altLang="ru-RU" sz="1600" b="1" dirty="0" smtClean="0">
                <a:solidFill>
                  <a:srgbClr val="696A6C"/>
                </a:solidFill>
                <a:latin typeface="Calibri" pitchFamily="34" charset="0"/>
              </a:rPr>
              <a:t>представляются </a:t>
            </a:r>
            <a:r>
              <a:rPr lang="ru-RU" altLang="ru-RU" sz="1600" dirty="0" smtClean="0">
                <a:solidFill>
                  <a:srgbClr val="696A6C"/>
                </a:solidFill>
                <a:latin typeface="Calibri" pitchFamily="34" charset="0"/>
              </a:rPr>
              <a:t>(п. 5 Правил):</a:t>
            </a:r>
            <a:endParaRPr lang="ru-RU" altLang="ru-RU" sz="1600" dirty="0">
              <a:solidFill>
                <a:srgbClr val="696A6C"/>
              </a:solidFill>
              <a:latin typeface="Calibri" pitchFamily="34" charset="0"/>
            </a:endParaRPr>
          </a:p>
          <a:p>
            <a:pPr marL="285750" indent="-285750" algn="just">
              <a:buClr>
                <a:srgbClr val="594F8C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600" dirty="0" smtClean="0">
                <a:solidFill>
                  <a:srgbClr val="696A6C"/>
                </a:solidFill>
                <a:latin typeface="Calibri" pitchFamily="34" charset="0"/>
              </a:rPr>
              <a:t>план </a:t>
            </a:r>
            <a:r>
              <a:rPr lang="ru-RU" altLang="ru-RU" sz="1600" dirty="0">
                <a:solidFill>
                  <a:srgbClr val="696A6C"/>
                </a:solidFill>
                <a:latin typeface="Calibri" pitchFamily="34" charset="0"/>
              </a:rPr>
              <a:t>финансового обеспечения предупредительных мер в текущем календарном </a:t>
            </a:r>
            <a:r>
              <a:rPr lang="ru-RU" altLang="ru-RU" sz="1600" dirty="0" smtClean="0">
                <a:solidFill>
                  <a:srgbClr val="696A6C"/>
                </a:solidFill>
                <a:latin typeface="Calibri" pitchFamily="34" charset="0"/>
              </a:rPr>
              <a:t>году (приложение к Правилам);</a:t>
            </a:r>
            <a:endParaRPr lang="ru-RU" altLang="ru-RU" sz="1600" dirty="0">
              <a:solidFill>
                <a:srgbClr val="696A6C"/>
              </a:solidFill>
              <a:latin typeface="Calibri" pitchFamily="34" charset="0"/>
            </a:endParaRPr>
          </a:p>
          <a:p>
            <a:pPr marL="285750" indent="-285750" algn="just">
              <a:buClr>
                <a:srgbClr val="594F8C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600" dirty="0" smtClean="0">
                <a:solidFill>
                  <a:srgbClr val="696A6C"/>
                </a:solidFill>
                <a:latin typeface="Calibri" pitchFamily="34" charset="0"/>
              </a:rPr>
              <a:t>копия </a:t>
            </a:r>
            <a:r>
              <a:rPr lang="ru-RU" altLang="ru-RU" sz="1600" dirty="0">
                <a:solidFill>
                  <a:srgbClr val="696A6C"/>
                </a:solidFill>
                <a:latin typeface="Calibri" pitchFamily="34" charset="0"/>
              </a:rPr>
              <a:t>или выписка из коллективного договора (соглашения по охране труда между работодателем и представительным органом работников) и (или) копия или выписка из локального нормативного акта о реализуемых страхователем мероприятиях по улучшению условий и охраны </a:t>
            </a:r>
            <a:r>
              <a:rPr lang="ru-RU" altLang="ru-RU" sz="1600" dirty="0" smtClean="0">
                <a:solidFill>
                  <a:srgbClr val="696A6C"/>
                </a:solidFill>
                <a:latin typeface="Calibri" pitchFamily="34" charset="0"/>
              </a:rPr>
              <a:t>труда (документ с учетом которого составлен План ФОПМ);</a:t>
            </a:r>
            <a:endParaRPr lang="ru-RU" altLang="ru-RU" sz="1600" dirty="0">
              <a:solidFill>
                <a:srgbClr val="696A6C"/>
              </a:solidFill>
              <a:latin typeface="Calibri" pitchFamily="34" charset="0"/>
            </a:endParaRPr>
          </a:p>
          <a:p>
            <a:pPr marL="285750" indent="-285750" algn="just">
              <a:buClr>
                <a:srgbClr val="594F8C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altLang="ru-RU" sz="1600" dirty="0" smtClean="0">
              <a:solidFill>
                <a:srgbClr val="696A6C"/>
              </a:solidFill>
              <a:latin typeface="Calibri" pitchFamily="34" charset="0"/>
            </a:endParaRPr>
          </a:p>
          <a:p>
            <a:pPr algn="just">
              <a:buClr>
                <a:srgbClr val="594F8C"/>
              </a:buCl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600" b="1" dirty="0" smtClean="0">
                <a:solidFill>
                  <a:srgbClr val="696A6C"/>
                </a:solidFill>
                <a:latin typeface="Calibri" pitchFamily="34" charset="0"/>
              </a:rPr>
              <a:t>Дополнительно, для обоснования ФОПМ предоставляются </a:t>
            </a:r>
            <a:r>
              <a:rPr lang="ru-RU" altLang="ru-RU" sz="1600" dirty="0" smtClean="0">
                <a:solidFill>
                  <a:srgbClr val="696A6C"/>
                </a:solidFill>
                <a:latin typeface="Calibri" pitchFamily="34" charset="0"/>
              </a:rPr>
              <a:t>(п. 6 Правил):</a:t>
            </a:r>
            <a:endParaRPr lang="ru-RU" altLang="ru-RU" sz="1600" dirty="0">
              <a:solidFill>
                <a:srgbClr val="696A6C"/>
              </a:solidFill>
              <a:latin typeface="Calibri" pitchFamily="34" charset="0"/>
            </a:endParaRPr>
          </a:p>
          <a:p>
            <a:pPr marL="285750" indent="-285750" algn="just">
              <a:buClr>
                <a:srgbClr val="594F8C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600" dirty="0" smtClean="0">
                <a:solidFill>
                  <a:srgbClr val="696A6C"/>
                </a:solidFill>
                <a:latin typeface="Calibri" pitchFamily="34" charset="0"/>
              </a:rPr>
              <a:t>документы </a:t>
            </a:r>
            <a:r>
              <a:rPr lang="ru-RU" altLang="ru-RU" sz="1600" dirty="0">
                <a:solidFill>
                  <a:srgbClr val="696A6C"/>
                </a:solidFill>
                <a:latin typeface="Calibri" pitchFamily="34" charset="0"/>
              </a:rPr>
              <a:t>(копии документов), обосновывающие необходимость финансового обеспечения предупредительных мер</a:t>
            </a:r>
          </a:p>
        </p:txBody>
      </p:sp>
      <p:grpSp>
        <p:nvGrpSpPr>
          <p:cNvPr id="9" name="Group 40">
            <a:extLst>
              <a:ext uri="{FF2B5EF4-FFF2-40B4-BE49-F238E27FC236}">
                <a16:creationId xmlns="" xmlns:a16="http://schemas.microsoft.com/office/drawing/2014/main" id="{FEE2B23C-0F4A-E14D-B045-99691AF2B560}"/>
              </a:ext>
            </a:extLst>
          </p:cNvPr>
          <p:cNvGrpSpPr/>
          <p:nvPr/>
        </p:nvGrpSpPr>
        <p:grpSpPr>
          <a:xfrm>
            <a:off x="599002" y="188640"/>
            <a:ext cx="787280" cy="939488"/>
            <a:chOff x="634994" y="480009"/>
            <a:chExt cx="914452" cy="1075526"/>
          </a:xfrm>
        </p:grpSpPr>
        <p:pic>
          <p:nvPicPr>
            <p:cNvPr id="11" name="object 5">
              <a:extLst>
                <a:ext uri="{FF2B5EF4-FFF2-40B4-BE49-F238E27FC236}">
                  <a16:creationId xmlns="" xmlns:a16="http://schemas.microsoft.com/office/drawing/2014/main" id="{3C1635DE-3ACA-3444-B6CF-A7A11997A324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37218" y="1352696"/>
              <a:ext cx="163266" cy="78676"/>
            </a:xfrm>
            <a:prstGeom prst="rect">
              <a:avLst/>
            </a:prstGeom>
          </p:spPr>
        </p:pic>
        <p:pic>
          <p:nvPicPr>
            <p:cNvPr id="12" name="object 6">
              <a:extLst>
                <a:ext uri="{FF2B5EF4-FFF2-40B4-BE49-F238E27FC236}">
                  <a16:creationId xmlns="" xmlns:a16="http://schemas.microsoft.com/office/drawing/2014/main" id="{E186C12B-87BC-7246-9C93-4D8982F295D9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22641" y="1353580"/>
              <a:ext cx="341118" cy="89957"/>
            </a:xfrm>
            <a:prstGeom prst="rect">
              <a:avLst/>
            </a:prstGeom>
          </p:spPr>
        </p:pic>
        <p:sp>
          <p:nvSpPr>
            <p:cNvPr id="13" name="object 7">
              <a:extLst>
                <a:ext uri="{FF2B5EF4-FFF2-40B4-BE49-F238E27FC236}">
                  <a16:creationId xmlns="" xmlns:a16="http://schemas.microsoft.com/office/drawing/2014/main" id="{032E5027-2433-EB45-B6E6-3B92793393CC}"/>
                </a:ext>
              </a:extLst>
            </p:cNvPr>
            <p:cNvSpPr/>
            <p:nvPr/>
          </p:nvSpPr>
          <p:spPr>
            <a:xfrm>
              <a:off x="1192096" y="13535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69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69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8">
              <a:extLst>
                <a:ext uri="{FF2B5EF4-FFF2-40B4-BE49-F238E27FC236}">
                  <a16:creationId xmlns="" xmlns:a16="http://schemas.microsoft.com/office/drawing/2014/main" id="{7A50A98C-023B-5544-9D04-890D4761F5E5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274796" y="1353580"/>
              <a:ext cx="66154" cy="76911"/>
            </a:xfrm>
            <a:prstGeom prst="rect">
              <a:avLst/>
            </a:prstGeom>
          </p:spPr>
        </p:pic>
        <p:pic>
          <p:nvPicPr>
            <p:cNvPr id="15" name="object 9">
              <a:extLst>
                <a:ext uri="{FF2B5EF4-FFF2-40B4-BE49-F238E27FC236}">
                  <a16:creationId xmlns="" xmlns:a16="http://schemas.microsoft.com/office/drawing/2014/main" id="{70EABF96-BDF2-5E4C-8DA4-C46599FF1EF7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369272" y="1353577"/>
              <a:ext cx="85153" cy="76923"/>
            </a:xfrm>
            <a:prstGeom prst="rect">
              <a:avLst/>
            </a:prstGeom>
          </p:spPr>
        </p:pic>
        <p:sp>
          <p:nvSpPr>
            <p:cNvPr id="16" name="object 10">
              <a:extLst>
                <a:ext uri="{FF2B5EF4-FFF2-40B4-BE49-F238E27FC236}">
                  <a16:creationId xmlns="" xmlns:a16="http://schemas.microsoft.com/office/drawing/2014/main" id="{D79E288B-D5E2-6041-B515-C53138B20834}"/>
                </a:ext>
              </a:extLst>
            </p:cNvPr>
            <p:cNvSpPr/>
            <p:nvPr/>
          </p:nvSpPr>
          <p:spPr>
            <a:xfrm>
              <a:off x="1482771" y="1353580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69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" name="object 11">
              <a:extLst>
                <a:ext uri="{FF2B5EF4-FFF2-40B4-BE49-F238E27FC236}">
                  <a16:creationId xmlns="" xmlns:a16="http://schemas.microsoft.com/office/drawing/2014/main" id="{3EA55FC9-49BF-9649-B554-DB0BA07059FD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34994" y="1464464"/>
              <a:ext cx="188554" cy="82626"/>
            </a:xfrm>
            <a:prstGeom prst="rect">
              <a:avLst/>
            </a:prstGeom>
          </p:spPr>
        </p:pic>
        <p:pic>
          <p:nvPicPr>
            <p:cNvPr id="18" name="object 12">
              <a:extLst>
                <a:ext uri="{FF2B5EF4-FFF2-40B4-BE49-F238E27FC236}">
                  <a16:creationId xmlns="" xmlns:a16="http://schemas.microsoft.com/office/drawing/2014/main" id="{361E00FA-8DE8-6C45-8EF4-C0494204D072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45724" y="1467309"/>
              <a:ext cx="164275" cy="88226"/>
            </a:xfrm>
            <a:prstGeom prst="rect">
              <a:avLst/>
            </a:prstGeom>
          </p:spPr>
        </p:pic>
        <p:pic>
          <p:nvPicPr>
            <p:cNvPr id="19" name="object 13">
              <a:extLst>
                <a:ext uri="{FF2B5EF4-FFF2-40B4-BE49-F238E27FC236}">
                  <a16:creationId xmlns="" xmlns:a16="http://schemas.microsoft.com/office/drawing/2014/main" id="{BB443951-6FE8-E247-B5B9-FE7B385CDDEC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057757" y="1466442"/>
              <a:ext cx="319289" cy="78663"/>
            </a:xfrm>
            <a:prstGeom prst="rect">
              <a:avLst/>
            </a:prstGeom>
          </p:spPr>
        </p:pic>
        <p:pic>
          <p:nvPicPr>
            <p:cNvPr id="20" name="object 14">
              <a:extLst>
                <a:ext uri="{FF2B5EF4-FFF2-40B4-BE49-F238E27FC236}">
                  <a16:creationId xmlns="" xmlns:a16="http://schemas.microsoft.com/office/drawing/2014/main" id="{3743B841-5E81-3446-A1CA-C8E1E56C8F4C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396605" y="1467312"/>
              <a:ext cx="66471" cy="76911"/>
            </a:xfrm>
            <a:prstGeom prst="rect">
              <a:avLst/>
            </a:prstGeom>
          </p:spPr>
        </p:pic>
        <p:pic>
          <p:nvPicPr>
            <p:cNvPr id="21" name="object 15">
              <a:extLst>
                <a:ext uri="{FF2B5EF4-FFF2-40B4-BE49-F238E27FC236}">
                  <a16:creationId xmlns="" xmlns:a16="http://schemas.microsoft.com/office/drawing/2014/main" id="{9C486396-18B6-7B4F-A00A-9A37847AC9FD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482771" y="1467312"/>
              <a:ext cx="66471" cy="76911"/>
            </a:xfrm>
            <a:prstGeom prst="rect">
              <a:avLst/>
            </a:prstGeom>
          </p:spPr>
        </p:pic>
        <p:sp>
          <p:nvSpPr>
            <p:cNvPr id="22" name="object 16">
              <a:extLst>
                <a:ext uri="{FF2B5EF4-FFF2-40B4-BE49-F238E27FC236}">
                  <a16:creationId xmlns="" xmlns:a16="http://schemas.microsoft.com/office/drawing/2014/main" id="{3A4550FC-9534-AB46-8C15-F6BF1CB0DD73}"/>
                </a:ext>
              </a:extLst>
            </p:cNvPr>
            <p:cNvSpPr/>
            <p:nvPr/>
          </p:nvSpPr>
          <p:spPr>
            <a:xfrm>
              <a:off x="1489430" y="1331849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5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3" name="object 17">
              <a:extLst>
                <a:ext uri="{FF2B5EF4-FFF2-40B4-BE49-F238E27FC236}">
                  <a16:creationId xmlns="" xmlns:a16="http://schemas.microsoft.com/office/drawing/2014/main" id="{812A9633-9586-A64D-9761-4528FA32B53D}"/>
                </a:ext>
              </a:extLst>
            </p:cNvPr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644093" y="480009"/>
              <a:ext cx="895848" cy="7691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722569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7315</TotalTime>
  <Words>2507</Words>
  <Application>Microsoft Office PowerPoint</Application>
  <PresentationFormat>Лист A4 (210x297 мм)</PresentationFormat>
  <Paragraphs>124</Paragraphs>
  <Slides>18</Slides>
  <Notes>6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30" baseType="lpstr">
      <vt:lpstr>Arial</vt:lpstr>
      <vt:lpstr>Calibri</vt:lpstr>
      <vt:lpstr>Calibri Light</vt:lpstr>
      <vt:lpstr>Garamond</vt:lpstr>
      <vt:lpstr>Lucida Sans Unicode</vt:lpstr>
      <vt:lpstr>Montserrat</vt:lpstr>
      <vt:lpstr>Montserrat-Medium</vt:lpstr>
      <vt:lpstr>Montserrat-SemiBold</vt:lpstr>
      <vt:lpstr>Times New Roman</vt:lpstr>
      <vt:lpstr>Wingdings</vt:lpstr>
      <vt:lpstr>Тема Office</vt:lpstr>
      <vt:lpstr>Лист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fikus</dc:creator>
  <cp:lastModifiedBy>Вдовин Дмитрий Валерьевич</cp:lastModifiedBy>
  <cp:revision>267</cp:revision>
  <dcterms:created xsi:type="dcterms:W3CDTF">2022-09-01T16:29:11Z</dcterms:created>
  <dcterms:modified xsi:type="dcterms:W3CDTF">2024-03-28T10:23:04Z</dcterms:modified>
</cp:coreProperties>
</file>