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501" r:id="rId3"/>
    <p:sldId id="549" r:id="rId4"/>
    <p:sldId id="550" r:id="rId5"/>
    <p:sldId id="551" r:id="rId6"/>
    <p:sldId id="553" r:id="rId7"/>
    <p:sldId id="554" r:id="rId8"/>
    <p:sldId id="555" r:id="rId9"/>
    <p:sldId id="556" r:id="rId10"/>
    <p:sldId id="557" r:id="rId11"/>
    <p:sldId id="558" r:id="rId12"/>
    <p:sldId id="559" r:id="rId13"/>
    <p:sldId id="491" r:id="rId14"/>
    <p:sldId id="568" r:id="rId15"/>
    <p:sldId id="569" r:id="rId16"/>
    <p:sldId id="570" r:id="rId17"/>
    <p:sldId id="571" r:id="rId18"/>
    <p:sldId id="572" r:id="rId19"/>
    <p:sldId id="573" r:id="rId20"/>
    <p:sldId id="574" r:id="rId21"/>
    <p:sldId id="575" r:id="rId22"/>
    <p:sldId id="576" r:id="rId23"/>
    <p:sldId id="560" r:id="rId24"/>
    <p:sldId id="563" r:id="rId25"/>
    <p:sldId id="565" r:id="rId26"/>
    <p:sldId id="564" r:id="rId27"/>
    <p:sldId id="567" r:id="rId28"/>
    <p:sldId id="566" r:id="rId29"/>
    <p:sldId id="577" r:id="rId30"/>
    <p:sldId id="578" r:id="rId31"/>
    <p:sldId id="579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7F7"/>
    <a:srgbClr val="DE1404"/>
    <a:srgbClr val="161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5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F1193-8454-4280-93F8-3DCA4E86FE67}" type="datetimeFigureOut">
              <a:rPr lang="ru-RU" smtClean="0"/>
              <a:t>29.01.2021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5CBD8-E993-4481-BC8E-8F432A7BEE7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6350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F1193-8454-4280-93F8-3DCA4E86FE67}" type="datetimeFigureOut">
              <a:rPr lang="ru-RU" smtClean="0"/>
              <a:t>29.01.2021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5CBD8-E993-4481-BC8E-8F432A7BEE7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8712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F1193-8454-4280-93F8-3DCA4E86FE67}" type="datetimeFigureOut">
              <a:rPr lang="ru-RU" smtClean="0"/>
              <a:t>29.01.2021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5CBD8-E993-4481-BC8E-8F432A7BEE7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7536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F1193-8454-4280-93F8-3DCA4E86FE67}" type="datetimeFigureOut">
              <a:rPr lang="ru-RU" smtClean="0"/>
              <a:t>29.01.2021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5CBD8-E993-4481-BC8E-8F432A7BEE7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121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F1193-8454-4280-93F8-3DCA4E86FE67}" type="datetimeFigureOut">
              <a:rPr lang="ru-RU" smtClean="0"/>
              <a:t>29.01.2021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5CBD8-E993-4481-BC8E-8F432A7BEE7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414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F1193-8454-4280-93F8-3DCA4E86FE67}" type="datetimeFigureOut">
              <a:rPr lang="ru-RU" smtClean="0"/>
              <a:t>29.01.2021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5CBD8-E993-4481-BC8E-8F432A7BEE7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5415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F1193-8454-4280-93F8-3DCA4E86FE67}" type="datetimeFigureOut">
              <a:rPr lang="ru-RU" smtClean="0"/>
              <a:t>29.01.2021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5CBD8-E993-4481-BC8E-8F432A7BEE7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4148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F1193-8454-4280-93F8-3DCA4E86FE67}" type="datetimeFigureOut">
              <a:rPr lang="ru-RU" smtClean="0"/>
              <a:t>29.01.2021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5CBD8-E993-4481-BC8E-8F432A7BEE7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64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F1193-8454-4280-93F8-3DCA4E86FE67}" type="datetimeFigureOut">
              <a:rPr lang="ru-RU" smtClean="0"/>
              <a:t>29.01.2021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5CBD8-E993-4481-BC8E-8F432A7BEE7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5909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F1193-8454-4280-93F8-3DCA4E86FE67}" type="datetimeFigureOut">
              <a:rPr lang="ru-RU" smtClean="0"/>
              <a:t>29.01.2021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5CBD8-E993-4481-BC8E-8F432A7BEE7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1730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F1193-8454-4280-93F8-3DCA4E86FE67}" type="datetimeFigureOut">
              <a:rPr lang="ru-RU" smtClean="0"/>
              <a:t>29.01.2021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5CBD8-E993-4481-BC8E-8F432A7BEE7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7186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F1193-8454-4280-93F8-3DCA4E86FE67}" type="datetimeFigureOut">
              <a:rPr lang="ru-RU" smtClean="0"/>
              <a:t>29.01.2021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5CBD8-E993-4481-BC8E-8F432A7BEE7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5689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636912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Sylfae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95736" y="2636912"/>
            <a:ext cx="66867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Sylfaen" pitchFamily="18" charset="0"/>
              </a:rPr>
              <a:t>Регуляторная </a:t>
            </a:r>
            <a:r>
              <a:rPr lang="ru-RU" sz="3600" b="1" dirty="0" smtClean="0">
                <a:latin typeface="Sylfaen" pitchFamily="18" charset="0"/>
              </a:rPr>
              <a:t>гильотина</a:t>
            </a:r>
            <a:endParaRPr lang="ru-RU" sz="3600" b="1" dirty="0">
              <a:latin typeface="Sylfae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8224" y="5949280"/>
            <a:ext cx="2294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Sylfaen" pitchFamily="18" charset="0"/>
              </a:rPr>
              <a:t>Автор: Юльчиев Р.Б.</a:t>
            </a:r>
            <a:endParaRPr lang="ru-RU" dirty="0">
              <a:latin typeface="Sylfae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12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93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54868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/>
              <a:t>ОБЯЗАТЕЛЬНЫЕ ТРЕБОВАНИЯ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2690481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Статья 4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471985" y="1474132"/>
            <a:ext cx="65991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Федеральный </a:t>
            </a:r>
            <a:r>
              <a:rPr lang="ru-RU" b="1" dirty="0" smtClean="0"/>
              <a:t>закон</a:t>
            </a:r>
            <a:endParaRPr lang="ru-RU" b="1" dirty="0"/>
          </a:p>
          <a:p>
            <a:pPr algn="ctr"/>
            <a:r>
              <a:rPr lang="ru-RU" b="1" dirty="0"/>
              <a:t>"Об обязательных требованиях в Российской Федерации"</a:t>
            </a:r>
          </a:p>
          <a:p>
            <a:pPr algn="ctr"/>
            <a:r>
              <a:rPr lang="ru-RU" b="1" dirty="0" smtClean="0"/>
              <a:t>ПРИНЦИПЫ ОБЯЗАТЕЛЬНЫХ ТРЕБОВАНИЙ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04992" y="2693404"/>
            <a:ext cx="644347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/>
            <a:r>
              <a:rPr lang="ru-RU" dirty="0"/>
              <a:t>законность;</a:t>
            </a:r>
          </a:p>
          <a:p>
            <a:pPr indent="450850"/>
            <a:r>
              <a:rPr lang="ru-RU" dirty="0" smtClean="0"/>
              <a:t>обоснованность </a:t>
            </a:r>
            <a:r>
              <a:rPr lang="ru-RU" dirty="0"/>
              <a:t>обязательных требований;</a:t>
            </a:r>
          </a:p>
          <a:p>
            <a:pPr indent="450850"/>
            <a:r>
              <a:rPr lang="ru-RU" dirty="0" smtClean="0"/>
              <a:t>правовая </a:t>
            </a:r>
            <a:r>
              <a:rPr lang="ru-RU" dirty="0"/>
              <a:t>определенность и системность;</a:t>
            </a:r>
          </a:p>
          <a:p>
            <a:pPr indent="450850"/>
            <a:r>
              <a:rPr lang="ru-RU" dirty="0" smtClean="0"/>
              <a:t>открытость </a:t>
            </a:r>
            <a:r>
              <a:rPr lang="ru-RU" dirty="0"/>
              <a:t>и предсказуемость;</a:t>
            </a:r>
          </a:p>
          <a:p>
            <a:pPr indent="450850"/>
            <a:r>
              <a:rPr lang="ru-RU" dirty="0" smtClean="0"/>
              <a:t>исполнимость </a:t>
            </a:r>
            <a:r>
              <a:rPr lang="ru-RU" dirty="0"/>
              <a:t>обязательных </a:t>
            </a:r>
            <a:r>
              <a:rPr lang="ru-RU" dirty="0" smtClean="0"/>
              <a:t>требований.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082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93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54868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/>
              <a:t>ОБЯЗАТЕЛЬНЫЕ ТРЕБОВАНИЯ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2690481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Статья 15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471985" y="1474132"/>
            <a:ext cx="65991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Федеральный </a:t>
            </a:r>
            <a:r>
              <a:rPr lang="ru-RU" b="1" dirty="0" smtClean="0"/>
              <a:t>закон</a:t>
            </a:r>
            <a:endParaRPr lang="ru-RU" b="1" dirty="0"/>
          </a:p>
          <a:p>
            <a:pPr algn="ctr"/>
            <a:r>
              <a:rPr lang="ru-RU" b="1" dirty="0"/>
              <a:t>"Об обязательных требованиях в Российской Федерации"</a:t>
            </a:r>
          </a:p>
          <a:p>
            <a:pPr algn="ctr"/>
            <a:r>
              <a:rPr lang="ru-RU" b="1" dirty="0" smtClean="0"/>
              <a:t>РЕГУЛЯТОРНАЯ ГИЛЬОТИНА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04992" y="2693404"/>
            <a:ext cx="644347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/>
            <a:r>
              <a:rPr lang="ru-RU" dirty="0"/>
              <a:t>1. Правительством Российской Федерации </a:t>
            </a:r>
            <a:r>
              <a:rPr lang="ru-RU" b="1" dirty="0"/>
              <a:t>до 1 января 2021 года </a:t>
            </a:r>
            <a:r>
              <a:rPr lang="ru-RU" dirty="0"/>
              <a:t>в соответствии с </a:t>
            </a:r>
            <a:r>
              <a:rPr lang="ru-RU" b="1" dirty="0"/>
              <a:t>определенным им перечнем </a:t>
            </a:r>
            <a:r>
              <a:rPr lang="ru-RU" dirty="0"/>
              <a:t>видов государственного контроля (надзора) обеспечиваются признание утратившими силу, не действующими на территории Российской Федерации и отмена нормативных правовых актов Правительства Российской Федерации, федеральных органов исполнительной власти, правовых актов исполнительных и распорядительных органов государственной власти РСФСР и Союза ССР, содержащих обязательные требования, соблюдение которых оценивается при осуществлении государственного контроля (надзора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605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93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54868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/>
              <a:t>ОБЯЗАТЕЛЬНЫЕ ТРЕБОВАНИЯ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2690481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Статья 15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471985" y="1474132"/>
            <a:ext cx="65991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Федеральный </a:t>
            </a:r>
            <a:r>
              <a:rPr lang="ru-RU" b="1" dirty="0" smtClean="0"/>
              <a:t>закон</a:t>
            </a:r>
            <a:endParaRPr lang="ru-RU" b="1" dirty="0"/>
          </a:p>
          <a:p>
            <a:pPr algn="ctr"/>
            <a:r>
              <a:rPr lang="ru-RU" b="1" dirty="0"/>
              <a:t>"Об обязательных требованиях в Российской Федерации"</a:t>
            </a:r>
          </a:p>
          <a:p>
            <a:pPr algn="ctr"/>
            <a:r>
              <a:rPr lang="ru-RU" b="1" dirty="0" smtClean="0"/>
              <a:t>РЕГУЛЯТОРНАЯ ГИЛЬОТИНА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04992" y="2693404"/>
            <a:ext cx="644347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/>
            <a:r>
              <a:rPr lang="ru-RU" dirty="0" smtClean="0"/>
              <a:t>2</a:t>
            </a:r>
            <a:r>
              <a:rPr lang="ru-RU" dirty="0"/>
              <a:t>. Независимо от того, признаны ли утратившими силу, не действующими на территории Российской Федерации или отменены ли нормативные правовые акты, указанные в части 1 настоящей статьи, с 1 января 2021 года </a:t>
            </a:r>
            <a:r>
              <a:rPr lang="ru-RU" b="1" dirty="0"/>
              <a:t>при осуществлении государственного контроля (надзора) не допускается оценка </a:t>
            </a:r>
            <a:r>
              <a:rPr lang="ru-RU" dirty="0"/>
              <a:t>соблюдения </a:t>
            </a:r>
            <a:r>
              <a:rPr lang="ru-RU" b="1" dirty="0"/>
              <a:t>обязательных требований</a:t>
            </a:r>
            <a:r>
              <a:rPr lang="ru-RU" dirty="0"/>
              <a:t>, содержащихся в указанных актах, </a:t>
            </a:r>
            <a:r>
              <a:rPr lang="ru-RU" b="1" dirty="0"/>
              <a:t>если они вступили в силу до 1 января 2020 года.</a:t>
            </a:r>
          </a:p>
        </p:txBody>
      </p:sp>
    </p:spTree>
    <p:extLst>
      <p:ext uri="{BB962C8B-B14F-4D97-AF65-F5344CB8AC3E}">
        <p14:creationId xmlns:p14="http://schemas.microsoft.com/office/powerpoint/2010/main" val="288292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54868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/>
              <a:t>ИСКЛЮЧАЕМЫЕ ТРЕБОВАНИЯ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23728" y="1255130"/>
            <a:ext cx="68407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Постановление Правительства РФ от 04.08.2020 N 1181 </a:t>
            </a:r>
            <a:endParaRPr lang="ru-RU" b="1" dirty="0" smtClean="0"/>
          </a:p>
          <a:p>
            <a:pPr algn="ctr"/>
            <a:r>
              <a:rPr lang="ru-RU" b="1" dirty="0" smtClean="0"/>
              <a:t>"</a:t>
            </a:r>
            <a:r>
              <a:rPr lang="ru-RU" b="1" dirty="0"/>
              <a:t>О признании утратившими силу некоторых актов и отдельных положений некоторых актов Правительства Российской Федерации и об отмене актов и отдельных положений актов федеральных органов исполнительной власти, содержащих обязательные требования, соблюдение которых оценивается при проведении мероприятий по контролю при осуществлении федерального государственного надзора за соблюдением трудового законодательства и иных нормативных правовых актов, содержащих нормы трудового права, и федерального государственного контроля (надзора) в сфере социального обслуживания"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 1 января 2021 года</a:t>
            </a:r>
          </a:p>
          <a:p>
            <a:endParaRPr lang="ru-RU" dirty="0"/>
          </a:p>
          <a:p>
            <a:r>
              <a:rPr lang="ru-RU" dirty="0" smtClean="0"/>
              <a:t>УТРАТИТ СИЛУ – 5</a:t>
            </a:r>
          </a:p>
          <a:p>
            <a:r>
              <a:rPr lang="ru-RU" dirty="0" smtClean="0"/>
              <a:t>БУДЕТ ОТМЕНЕНО - 63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808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93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54868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/>
              <a:t>ДЕЙСТВУЮЩИЕ ТРЕБОВАНИЯ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319585" y="1988840"/>
            <a:ext cx="65991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ctr"/>
            <a:r>
              <a:rPr lang="ru-RU" b="1" dirty="0"/>
              <a:t>Постановление Правительства РФ от 31.12.2020 N 2467</a:t>
            </a:r>
          </a:p>
          <a:p>
            <a:pPr indent="450850" algn="ctr"/>
            <a:endParaRPr lang="ru-RU" b="1" dirty="0" smtClean="0"/>
          </a:p>
          <a:p>
            <a:pPr indent="450850" algn="ctr"/>
            <a:r>
              <a:rPr lang="ru-RU" b="1" dirty="0" smtClean="0"/>
              <a:t>"</a:t>
            </a:r>
            <a:r>
              <a:rPr lang="ru-RU" b="1" dirty="0"/>
              <a:t>Об утверждении перечня нормативных правовых актов и групп нормативных правовых актов Правительства Российской Федерации, нормативных правовых актов, отдельных положений нормативных правовых актов и групп нормативных правовых актов федеральных органов исполнительной власти, правовых актов, отдельных положений правовых актов, групп правовых актов исполнительных и распорядительных органов государственной власти РСФСР и Союза ССР, решений Государственной комиссии по радиочастотам, содержащих обязательные требования, в отношении которых не применяются положения частей 1, 2 и 3 статьи 15 Федерального закона "Об обязательных требованиях в Российской Федерации"</a:t>
            </a:r>
          </a:p>
          <a:p>
            <a:pPr indent="450850" algn="ctr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1434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93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54868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/>
              <a:t>ДЕЙСТВУЮЩИЕ ТРЕБОВАНИЯ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319585" y="1988840"/>
            <a:ext cx="65991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ctr"/>
            <a:r>
              <a:rPr lang="ru-RU" b="1" dirty="0"/>
              <a:t>Группы актов в сфере трудового законодательства</a:t>
            </a:r>
          </a:p>
          <a:p>
            <a:pPr indent="450850" algn="ctr"/>
            <a:endParaRPr lang="ru-RU" b="1" dirty="0" smtClean="0"/>
          </a:p>
          <a:p>
            <a:pPr indent="450850" algn="just"/>
            <a:r>
              <a:rPr lang="ru-RU" dirty="0"/>
              <a:t>826. Нормативные правовые акты Правительства Российской Федерации, уполномоченных федеральных органов исполнительной власти, исполнительных и распорядительных органов государственной власти РСФСР и Союза ССР об установлении </a:t>
            </a:r>
            <a:r>
              <a:rPr lang="ru-RU" b="1" dirty="0"/>
              <a:t>районных коэффициентов и процентных надбавок </a:t>
            </a:r>
            <a:r>
              <a:rPr lang="ru-RU" dirty="0"/>
              <a:t>к заработной плате работников, занятых на работах в местностях с особыми климатическими условиями.</a:t>
            </a:r>
          </a:p>
          <a:p>
            <a:pPr indent="450850" algn="just"/>
            <a:r>
              <a:rPr lang="ru-RU" dirty="0"/>
              <a:t>827. Нормативные правовые акты уполномоченных федеральных органов исполнительной власти, исполнительных и распорядительных органов государственной власти РСФСР и Союза ССР об утверждении </a:t>
            </a:r>
            <a:r>
              <a:rPr lang="ru-RU" b="1" dirty="0"/>
              <a:t>Единого тарифно-квалификационного</a:t>
            </a:r>
            <a:r>
              <a:rPr lang="ru-RU" dirty="0"/>
              <a:t> справочника работ и профессий рабочих, </a:t>
            </a:r>
            <a:r>
              <a:rPr lang="ru-RU" b="1" dirty="0"/>
              <a:t>Единого квалификационного </a:t>
            </a:r>
            <a:r>
              <a:rPr lang="ru-RU" dirty="0"/>
              <a:t>справочника должностей руководителей, специалистов и служащих и его разделов (статья 57 Трудового кодекса Российской Федерации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339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93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54868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/>
              <a:t>ДЕЙСТВУЮЩИЕ ТРЕБОВАНИЯ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319585" y="1988840"/>
            <a:ext cx="659916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ctr"/>
            <a:r>
              <a:rPr lang="ru-RU" b="1" dirty="0"/>
              <a:t>Группы актов в сфере трудового законодательства</a:t>
            </a:r>
          </a:p>
          <a:p>
            <a:pPr indent="450850" algn="ctr"/>
            <a:endParaRPr lang="ru-RU" b="1" dirty="0" smtClean="0"/>
          </a:p>
          <a:p>
            <a:pPr indent="450850" algn="just"/>
            <a:r>
              <a:rPr lang="ru-RU" dirty="0" smtClean="0"/>
              <a:t>828</a:t>
            </a:r>
            <a:r>
              <a:rPr lang="ru-RU" dirty="0"/>
              <a:t>. Приказы уполномоченных федеральных органов исполнительной власти об утверждении </a:t>
            </a:r>
            <a:r>
              <a:rPr lang="ru-RU" b="1" dirty="0"/>
              <a:t>типовых норм </a:t>
            </a:r>
            <a:r>
              <a:rPr lang="ru-RU" dirty="0"/>
              <a:t>бесплатной выдачи специальной одежды, специальной обуви и других </a:t>
            </a:r>
            <a:r>
              <a:rPr lang="ru-RU" b="1" dirty="0"/>
              <a:t>средств индивидуальной защиты </a:t>
            </a:r>
            <a:r>
              <a:rPr lang="ru-RU" dirty="0"/>
              <a:t>работникам (статья 221 Трудового кодекса Российской Федерации).</a:t>
            </a:r>
          </a:p>
          <a:p>
            <a:pPr indent="450850" algn="just"/>
            <a:r>
              <a:rPr lang="ru-RU" dirty="0"/>
              <a:t>829. Приказы уполномоченных федеральных органов исполнительной власти об утверждении </a:t>
            </a:r>
            <a:r>
              <a:rPr lang="ru-RU" b="1" dirty="0"/>
              <a:t>профессиональных квалификационных групп работников </a:t>
            </a:r>
            <a:r>
              <a:rPr lang="ru-RU" dirty="0"/>
              <a:t>(статья 144 Трудового кодекса Российской Федерации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980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93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54868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/>
              <a:t>ДЕЙСТВУЮЩИЕ ТРЕБОВАНИЯ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319585" y="1988840"/>
            <a:ext cx="65991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ctr"/>
            <a:r>
              <a:rPr lang="ru-RU" b="1" dirty="0"/>
              <a:t>Группы актов в сфере трудового законодательства</a:t>
            </a:r>
          </a:p>
          <a:p>
            <a:pPr indent="450850" algn="ctr"/>
            <a:endParaRPr lang="ru-RU" b="1" dirty="0" smtClean="0"/>
          </a:p>
          <a:p>
            <a:pPr indent="450850" algn="just"/>
            <a:r>
              <a:rPr lang="ru-RU" dirty="0" smtClean="0"/>
              <a:t>830</a:t>
            </a:r>
            <a:r>
              <a:rPr lang="ru-RU" dirty="0"/>
              <a:t>. Приказы уполномоченных федеральных органов исполнительной власти о </a:t>
            </a:r>
            <a:r>
              <a:rPr lang="ru-RU" b="1" dirty="0"/>
              <a:t>предельно допустимых значениях </a:t>
            </a:r>
            <a:r>
              <a:rPr lang="ru-RU" dirty="0"/>
              <a:t>просроченной кредиторской </a:t>
            </a:r>
            <a:r>
              <a:rPr lang="ru-RU" b="1" dirty="0"/>
              <a:t>задолженности</a:t>
            </a:r>
            <a:r>
              <a:rPr lang="ru-RU" dirty="0"/>
              <a:t> по заработной плате работников, превышение которых </a:t>
            </a:r>
            <a:r>
              <a:rPr lang="ru-RU" b="1" dirty="0"/>
              <a:t>влечет</a:t>
            </a:r>
            <a:r>
              <a:rPr lang="ru-RU" dirty="0"/>
              <a:t> за собой </a:t>
            </a:r>
            <a:r>
              <a:rPr lang="ru-RU" b="1" dirty="0"/>
              <a:t>расторжение</a:t>
            </a:r>
            <a:r>
              <a:rPr lang="ru-RU" dirty="0"/>
              <a:t> трудового договора </a:t>
            </a:r>
            <a:r>
              <a:rPr lang="ru-RU" b="1" dirty="0"/>
              <a:t>с руководителем </a:t>
            </a:r>
            <a:r>
              <a:rPr lang="ru-RU" dirty="0"/>
              <a:t>бюджетного учреждения (часть 27 статьи 30 Федерального закона от 8 мая 2010 г. N 83-ФЗ "О внесении изменений в отдельные законодательные акты Российской Федерации в связи с совершенствованием правого положения государственных (муниципальных) учреждений").</a:t>
            </a:r>
          </a:p>
          <a:p>
            <a:pPr indent="450850" algn="just"/>
            <a:r>
              <a:rPr lang="ru-RU" dirty="0"/>
              <a:t>831. Приказы уполномоченных федеральных органов исполнительной власти </a:t>
            </a:r>
            <a:r>
              <a:rPr lang="ru-RU" b="1" dirty="0"/>
              <a:t>об особенностях режима труда и отдыха отдельных категорий работников </a:t>
            </a:r>
            <a:r>
              <a:rPr lang="ru-RU" dirty="0"/>
              <a:t>(статья 100 Трудового кодекса Российской Федерации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256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93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54868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/>
              <a:t>ДЕЙСТВУЮЩИЕ ТРЕБОВАНИЯ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319585" y="1988840"/>
            <a:ext cx="65991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ctr"/>
            <a:r>
              <a:rPr lang="ru-RU" b="1" dirty="0"/>
              <a:t>Группы актов в сфере трудового законодательства</a:t>
            </a:r>
          </a:p>
          <a:p>
            <a:pPr indent="450850" algn="ctr"/>
            <a:endParaRPr lang="ru-RU" b="1" dirty="0" smtClean="0"/>
          </a:p>
          <a:p>
            <a:pPr indent="450850" algn="just"/>
            <a:r>
              <a:rPr lang="ru-RU" dirty="0" smtClean="0"/>
              <a:t>832</a:t>
            </a:r>
            <a:r>
              <a:rPr lang="ru-RU" dirty="0"/>
              <a:t>. Приказы уполномоченных федеральных органов исполнительной власти </a:t>
            </a:r>
            <a:r>
              <a:rPr lang="ru-RU" b="1" dirty="0"/>
              <a:t>по вопросам оплаты труда </a:t>
            </a:r>
            <a:r>
              <a:rPr lang="ru-RU" dirty="0"/>
              <a:t>(постановление Правительства Российской Федерации от 5 августа 2008 г. N 583 "О введении новых систем оплаты труда работников федеральных </a:t>
            </a:r>
            <a:r>
              <a:rPr lang="ru-RU" b="1" dirty="0"/>
              <a:t>бюджетных, автономных и казенных </a:t>
            </a:r>
            <a:r>
              <a:rPr lang="ru-RU" dirty="0"/>
              <a:t>учреждений и федеральных государственных органов, а также гражданского персонала воинских частей, учреждений и подразделений федеральных органов исполнительной власти, в которых законом предусмотрена военная и приравненная к ней службы, оплата труда которых осуществляется на основе Единой тарифной сетки по оплате труда работников федеральных государственных учреждений</a:t>
            </a:r>
            <a:r>
              <a:rPr lang="ru-RU" dirty="0" smtClean="0"/>
              <a:t>").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977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93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54868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/>
              <a:t>ДЕЙСТВУЮЩИЕ ТРЕБОВАНИЯ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319585" y="1988840"/>
            <a:ext cx="65991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ctr"/>
            <a:r>
              <a:rPr lang="ru-RU" b="1" dirty="0"/>
              <a:t>Группы актов в сфере трудового законодательства</a:t>
            </a:r>
          </a:p>
          <a:p>
            <a:pPr indent="450850" algn="ctr"/>
            <a:endParaRPr lang="ru-RU" b="1" dirty="0" smtClean="0"/>
          </a:p>
          <a:p>
            <a:pPr indent="450850" algn="just"/>
            <a:r>
              <a:rPr lang="ru-RU" dirty="0" smtClean="0"/>
              <a:t>833</a:t>
            </a:r>
            <a:r>
              <a:rPr lang="ru-RU" dirty="0"/>
              <a:t>. Приказы уполномоченных федеральных органов исполнительной власти об утверждении </a:t>
            </a:r>
            <a:r>
              <a:rPr lang="ru-RU" b="1" dirty="0"/>
              <a:t>условий оплаты труда отдельных категорий работников</a:t>
            </a:r>
            <a:r>
              <a:rPr lang="ru-RU" dirty="0"/>
              <a:t> (постановление Правительства Российской Федерации от 5 августа 2008 г. N </a:t>
            </a:r>
            <a:r>
              <a:rPr lang="ru-RU" dirty="0" smtClean="0"/>
              <a:t>583).</a:t>
            </a:r>
            <a:endParaRPr lang="ru-RU" dirty="0"/>
          </a:p>
          <a:p>
            <a:pPr indent="450850" algn="just"/>
            <a:r>
              <a:rPr lang="ru-RU" dirty="0"/>
              <a:t>834. Приказы Министерства труда и социальной защиты Российской Федерации об утверждении </a:t>
            </a:r>
            <a:r>
              <a:rPr lang="ru-RU" b="1" dirty="0"/>
              <a:t>профессиональных стандартов.</a:t>
            </a:r>
          </a:p>
        </p:txBody>
      </p:sp>
    </p:spTree>
    <p:extLst>
      <p:ext uri="{BB962C8B-B14F-4D97-AF65-F5344CB8AC3E}">
        <p14:creationId xmlns:p14="http://schemas.microsoft.com/office/powerpoint/2010/main" val="89205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93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54868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/>
              <a:t>ГОСУДАРСТВЕННЫЙ НАДЗОР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319585" y="1321732"/>
            <a:ext cx="65991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ctr"/>
            <a:r>
              <a:rPr lang="ru-RU" b="1" dirty="0" smtClean="0"/>
              <a:t>ПОРЯДОК ОРГАНИЗАЦИИ ПРОВЕРОК</a:t>
            </a:r>
          </a:p>
          <a:p>
            <a:pPr indent="450850" algn="ctr"/>
            <a:endParaRPr lang="ru-RU" b="1" dirty="0" smtClean="0"/>
          </a:p>
          <a:p>
            <a:pPr indent="450850" algn="ctr"/>
            <a:endParaRPr lang="ru-RU" b="1" dirty="0"/>
          </a:p>
          <a:p>
            <a:pPr indent="450850" algn="ctr"/>
            <a:endParaRPr lang="ru-RU" b="1" dirty="0" smtClean="0"/>
          </a:p>
          <a:p>
            <a:pPr indent="450850" algn="ctr"/>
            <a:endParaRPr lang="ru-RU" b="1" dirty="0"/>
          </a:p>
          <a:p>
            <a:pPr indent="450850" algn="ctr"/>
            <a:r>
              <a:rPr lang="ru-RU" b="1" dirty="0" smtClean="0"/>
              <a:t>С 1 НОЯБРЯ 2020 ГОДА</a:t>
            </a:r>
            <a:endParaRPr lang="ru-RU" b="1" dirty="0"/>
          </a:p>
          <a:p>
            <a:pPr indent="450850" algn="ctr"/>
            <a:r>
              <a:rPr lang="ru-RU" b="1" dirty="0" smtClean="0"/>
              <a:t>Федеральный </a:t>
            </a:r>
            <a:r>
              <a:rPr lang="ru-RU" b="1" dirty="0"/>
              <a:t>закон от 31.07.2020 N 247-ФЗ</a:t>
            </a:r>
          </a:p>
          <a:p>
            <a:pPr indent="450850" algn="ctr"/>
            <a:r>
              <a:rPr lang="ru-RU" b="1" dirty="0"/>
              <a:t>"Об обязательных требованиях в Российской </a:t>
            </a:r>
            <a:r>
              <a:rPr lang="ru-RU" b="1" dirty="0" smtClean="0"/>
              <a:t>Федерации»</a:t>
            </a:r>
          </a:p>
          <a:p>
            <a:pPr indent="450850" algn="ctr"/>
            <a:endParaRPr lang="ru-RU" b="1" dirty="0"/>
          </a:p>
          <a:p>
            <a:pPr indent="450850" algn="ctr"/>
            <a:r>
              <a:rPr lang="ru-RU" b="1" dirty="0" smtClean="0"/>
              <a:t>С 1 ИЮЛЯ 2021 ГОДА</a:t>
            </a:r>
          </a:p>
          <a:p>
            <a:pPr indent="450850" algn="ctr"/>
            <a:r>
              <a:rPr lang="ru-RU" b="1" dirty="0"/>
              <a:t>Федеральный закон от 31.07.2020 N 248-ФЗ</a:t>
            </a:r>
          </a:p>
          <a:p>
            <a:pPr indent="450850" algn="ctr"/>
            <a:r>
              <a:rPr lang="ru-RU" b="1" dirty="0"/>
              <a:t>"О государственном контроле (надзоре) и муниципальном контроле в Российской Федерации"</a:t>
            </a:r>
            <a:endParaRPr lang="ru-RU" b="1" dirty="0" smtClean="0"/>
          </a:p>
          <a:p>
            <a:pPr indent="450850" algn="ctr"/>
            <a:endParaRPr lang="ru-RU" b="1" dirty="0"/>
          </a:p>
          <a:p>
            <a:pPr indent="450850" algn="ctr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8799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93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54868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/>
              <a:t>ДЕЙСТВУЮЩИЕ ТРЕБОВАНИЯ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319585" y="1988840"/>
            <a:ext cx="65991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ctr"/>
            <a:r>
              <a:rPr lang="ru-RU" b="1" dirty="0"/>
              <a:t>Акты Правительства Российской Федерации</a:t>
            </a:r>
          </a:p>
          <a:p>
            <a:pPr indent="450850" algn="ctr"/>
            <a:endParaRPr lang="ru-RU" b="1" dirty="0" smtClean="0"/>
          </a:p>
          <a:p>
            <a:pPr indent="450850" algn="just"/>
            <a:r>
              <a:rPr lang="ru-RU" b="1" dirty="0"/>
              <a:t>835. </a:t>
            </a:r>
            <a:r>
              <a:rPr lang="ru-RU" dirty="0"/>
              <a:t>Постановление Правительства Российской Федерации от 25 августа 1992 г. N 621 "Об утверждении Положения о дисциплине работников железнодорожного транспорта Российской Федерации".</a:t>
            </a:r>
          </a:p>
          <a:p>
            <a:pPr indent="450850" algn="just"/>
            <a:r>
              <a:rPr lang="ru-RU" dirty="0"/>
              <a:t>836. Постановление Правительства Российской Федерации от 6 февраля 1993 г. N 105 "О новых нормах предельно допустимых нагрузок для женщин при подъеме и перемещении тяжестей вручную</a:t>
            </a:r>
            <a:r>
              <a:rPr lang="ru-RU" dirty="0" smtClean="0"/>
              <a:t>".</a:t>
            </a:r>
          </a:p>
          <a:p>
            <a:pPr indent="450850" algn="just"/>
            <a:r>
              <a:rPr lang="ru-RU" dirty="0" smtClean="0"/>
              <a:t>….</a:t>
            </a:r>
          </a:p>
          <a:p>
            <a:pPr indent="450850" algn="just"/>
            <a:r>
              <a:rPr lang="ru-RU" b="1" dirty="0" smtClean="0"/>
              <a:t>897</a:t>
            </a:r>
            <a:r>
              <a:rPr lang="ru-RU" b="1" dirty="0"/>
              <a:t>. </a:t>
            </a:r>
            <a:r>
              <a:rPr lang="ru-RU" dirty="0"/>
              <a:t>Распоряжение Правительства Российской Федерации от 29 января 1992 г. N 176-р "О дополнении к постановлению Правительства РСФСР от 27 ноября 1991 года N 25".</a:t>
            </a:r>
          </a:p>
          <a:p>
            <a:pPr indent="450850"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377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93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54868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/>
              <a:t>ДЕЙСТВУЮЩИЕ ТРЕБОВАНИЯ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319585" y="1988840"/>
            <a:ext cx="65991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ctr"/>
            <a:r>
              <a:rPr lang="ru-RU" b="1" dirty="0"/>
              <a:t>Акты федеральных органов исполнительной власти</a:t>
            </a:r>
          </a:p>
          <a:p>
            <a:pPr indent="450850" algn="ctr"/>
            <a:endParaRPr lang="ru-RU" b="1" dirty="0" smtClean="0"/>
          </a:p>
          <a:p>
            <a:pPr indent="450850" algn="just"/>
            <a:r>
              <a:rPr lang="ru-RU" b="1" dirty="0"/>
              <a:t>898. </a:t>
            </a:r>
            <a:r>
              <a:rPr lang="ru-RU" dirty="0"/>
              <a:t>Приказ Министерства транспорта Российской Федерации N 13, Министерства труда Российской Федерации N 11 от 11 марта 1994 г. "Об утверждении Положения о порядке аттестации лиц, занимающих должности исполнительных руководителей и специалистов предприятий транспорта".</a:t>
            </a:r>
          </a:p>
          <a:p>
            <a:pPr indent="450850" algn="just"/>
            <a:endParaRPr lang="ru-RU" dirty="0" smtClean="0"/>
          </a:p>
          <a:p>
            <a:pPr indent="450850" algn="just"/>
            <a:r>
              <a:rPr lang="ru-RU" dirty="0" smtClean="0"/>
              <a:t>….</a:t>
            </a:r>
          </a:p>
          <a:p>
            <a:pPr indent="450850" algn="just"/>
            <a:r>
              <a:rPr lang="ru-RU" b="1" dirty="0"/>
              <a:t>954. </a:t>
            </a:r>
            <a:r>
              <a:rPr lang="ru-RU" dirty="0"/>
              <a:t>Приказ Министерства труда и социальной защиты Российской Федерации от 19 августа 2016 г. N 438н "Об утверждении Типового положения о системе управления охраной труда".</a:t>
            </a:r>
          </a:p>
          <a:p>
            <a:pPr indent="450850"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191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93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54868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/>
              <a:t>ДЕЙСТВУЮЩИЕ ТРЕБОВАНИЯ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319585" y="1988840"/>
            <a:ext cx="65991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ctr"/>
            <a:r>
              <a:rPr lang="ru-RU" b="1" dirty="0"/>
              <a:t>Акты исполнительных и распорядительных органов</a:t>
            </a:r>
          </a:p>
          <a:p>
            <a:pPr indent="450850" algn="ctr"/>
            <a:r>
              <a:rPr lang="ru-RU" b="1" dirty="0"/>
              <a:t>государственной власти РСФСР</a:t>
            </a:r>
          </a:p>
          <a:p>
            <a:pPr indent="450850" algn="ctr"/>
            <a:endParaRPr lang="ru-RU" b="1" dirty="0" smtClean="0"/>
          </a:p>
          <a:p>
            <a:pPr indent="450850" algn="just"/>
            <a:r>
              <a:rPr lang="ru-RU" b="1" dirty="0"/>
              <a:t>955. </a:t>
            </a:r>
            <a:r>
              <a:rPr lang="ru-RU" dirty="0"/>
              <a:t>Постановление Совета Министров РСФСР от 22 октября 1990 г. N 458 "Об упорядочении компенсации гражданам, проживающим в районах Севера".</a:t>
            </a:r>
          </a:p>
          <a:p>
            <a:pPr indent="450850" algn="just"/>
            <a:r>
              <a:rPr lang="ru-RU" b="1" dirty="0"/>
              <a:t>956. </a:t>
            </a:r>
            <a:r>
              <a:rPr lang="ru-RU" dirty="0"/>
              <a:t>Постановление Правительства РСФСР от 18 декабря 1991 г. N 48 "Об утверждении Положения о государственных природных заповедниках в Российской Федерации".</a:t>
            </a:r>
          </a:p>
          <a:p>
            <a:pPr indent="450850"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827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06742"/>
            <a:ext cx="7470576" cy="5602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342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93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548680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СПОСОБЫ УРЕГУЛИРОВАНИЯ КОЛЛИЗИЙ В ПРАВЕ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2708920"/>
            <a:ext cx="705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СанПиН 2.2.0.555-96. 2.2. Гигиена труда. Гигиенические требования к условиям труда женщин. Санитарные правила и нормы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614710" y="175565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/>
              <a:t>Обязательное требование № 1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139500" y="3429000"/>
            <a:ext cx="68249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1.10. Перед поступлением на работу женщины должны проходить медицинское обследование, с учетом предстоящей профессии, и иметь медицинское заключение о состоянии здоровья по результатам осмотра комиссией врачей, включая акушера-гинеколога, в соответствии с Приказом Министерства здравоохранения Российской Федерации. Женщины, поступающие </a:t>
            </a:r>
            <a:r>
              <a:rPr lang="ru-RU" b="1" dirty="0"/>
              <a:t>на работы, не предусмотренные Приказом Министерства </a:t>
            </a:r>
            <a:r>
              <a:rPr lang="ru-RU" dirty="0"/>
              <a:t>здравоохранения Российской Федерации, подлежат </a:t>
            </a:r>
            <a:r>
              <a:rPr lang="ru-RU" b="1" dirty="0"/>
              <a:t>предварительному медицинскому осмотру терапевтом и акушером-гинекологом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373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93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548680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СПОСОБЫ УРЕГУЛИРОВАНИЯ КОЛЛИЗИЙ В ПРАВЕ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123728" y="2708920"/>
            <a:ext cx="68407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Приказ Минздравсоцразвития России от 12.04.2011 N 302н</a:t>
            </a:r>
          </a:p>
          <a:p>
            <a:endParaRPr lang="ru-RU" dirty="0" smtClean="0"/>
          </a:p>
          <a:p>
            <a:r>
              <a:rPr lang="ru-RU" dirty="0" smtClean="0"/>
              <a:t>"</a:t>
            </a:r>
            <a:r>
              <a:rPr lang="ru-RU" dirty="0"/>
              <a:t>Об утверждении </a:t>
            </a:r>
            <a:r>
              <a:rPr lang="ru-RU" b="1" dirty="0"/>
              <a:t>перечней</a:t>
            </a:r>
            <a:r>
              <a:rPr lang="ru-RU" dirty="0"/>
              <a:t> вредных и (или) опасных производственных </a:t>
            </a:r>
            <a:r>
              <a:rPr lang="ru-RU" b="1" dirty="0"/>
              <a:t>факторов и работ</a:t>
            </a:r>
            <a:r>
              <a:rPr lang="ru-RU" dirty="0"/>
              <a:t>, при выполнении которых проводятся обязательные предварительные и периодические медицинские осмотры (обследования), и Порядка проведения обязательных предварительных и периодических медицинских осмотров (обследований) работников, занятых на тяжелых работах и на работах с вредными и (или) опасными условиями труда"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614710" y="175565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/>
              <a:t>Обязательное требование № 2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6375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93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548680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СПОСОБЫ УРЕГУЛИРОВАНИЯ ПРОБЕЛОВ В ПРАВЕ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483768" y="2852935"/>
            <a:ext cx="62646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АНАЛОГИЯ ЗАКОНА</a:t>
            </a:r>
          </a:p>
          <a:p>
            <a:pPr algn="ctr"/>
            <a:r>
              <a:rPr lang="ru-RU" sz="2400" dirty="0" smtClean="0"/>
              <a:t> </a:t>
            </a:r>
            <a:r>
              <a:rPr lang="ru-RU" sz="2400" dirty="0"/>
              <a:t>решение конкретного </a:t>
            </a:r>
            <a:r>
              <a:rPr lang="ru-RU" sz="2400" dirty="0" smtClean="0"/>
              <a:t>дела </a:t>
            </a:r>
            <a:r>
              <a:rPr lang="ru-RU" sz="2400" dirty="0"/>
              <a:t>на основе правовой нормы, регулирующей сходные обстоятельства, отношения</a:t>
            </a:r>
            <a:endParaRPr lang="ru-RU" sz="2400" dirty="0" smtClean="0"/>
          </a:p>
          <a:p>
            <a:pPr algn="ctr"/>
            <a:endParaRPr lang="ru-RU" sz="2400" b="1" dirty="0"/>
          </a:p>
          <a:p>
            <a:pPr algn="ctr"/>
            <a:r>
              <a:rPr lang="ru-RU" sz="2400" b="1" dirty="0" smtClean="0"/>
              <a:t>АНАЛОГИЯ ПРАВА</a:t>
            </a:r>
          </a:p>
          <a:p>
            <a:pPr algn="ctr"/>
            <a:r>
              <a:rPr lang="ru-RU" sz="2400" dirty="0"/>
              <a:t>решение на основе общих принципов права</a:t>
            </a:r>
          </a:p>
        </p:txBody>
      </p:sp>
    </p:spTree>
    <p:extLst>
      <p:ext uri="{BB962C8B-B14F-4D97-AF65-F5344CB8AC3E}">
        <p14:creationId xmlns:p14="http://schemas.microsoft.com/office/powerpoint/2010/main" val="133507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93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548680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СПОСОБЫ УРЕГУЛИРОВАНИЯ ПРОБЕЛОВ В ПРАВЕ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132358" y="2609528"/>
            <a:ext cx="690413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850" algn="just"/>
            <a:r>
              <a:rPr lang="ru-RU" sz="1600" dirty="0"/>
              <a:t>27. При рассмотрении дел о восстановлении на работе следует иметь в виду, что при реализации гарантий, предоставляемых Кодексом работникам в случае расторжения с ними трудового договора, </a:t>
            </a:r>
            <a:r>
              <a:rPr lang="ru-RU" sz="1600" b="1" dirty="0"/>
              <a:t>должен соблюдаться общеправовой принцип недопустимости злоупотребления правом</a:t>
            </a:r>
            <a:r>
              <a:rPr lang="ru-RU" sz="1600" dirty="0"/>
              <a:t>, в том числе и со стороны работников. </a:t>
            </a:r>
            <a:endParaRPr lang="ru-RU" sz="1600" dirty="0" smtClean="0"/>
          </a:p>
          <a:p>
            <a:pPr indent="450850" algn="just"/>
            <a:r>
              <a:rPr lang="ru-RU" sz="1600" dirty="0" smtClean="0"/>
              <a:t>В </a:t>
            </a:r>
            <a:r>
              <a:rPr lang="ru-RU" sz="1600" dirty="0"/>
              <a:t>частности, </a:t>
            </a:r>
            <a:r>
              <a:rPr lang="ru-RU" sz="1600" b="1" dirty="0"/>
              <a:t>недопустимо сокрытие </a:t>
            </a:r>
            <a:r>
              <a:rPr lang="ru-RU" sz="1600" dirty="0"/>
              <a:t>работником </a:t>
            </a:r>
            <a:r>
              <a:rPr lang="ru-RU" sz="1600" b="1" dirty="0"/>
              <a:t>временной нетрудоспособности</a:t>
            </a:r>
            <a:r>
              <a:rPr lang="ru-RU" sz="1600" dirty="0"/>
              <a:t> на время его увольнения с работы либо того обстоятельства, что он </a:t>
            </a:r>
            <a:r>
              <a:rPr lang="ru-RU" sz="1600" b="1" dirty="0"/>
              <a:t>является членом </a:t>
            </a:r>
            <a:r>
              <a:rPr lang="ru-RU" sz="1600" dirty="0"/>
              <a:t>профессионального союза или </a:t>
            </a:r>
            <a:r>
              <a:rPr lang="ru-RU" sz="1600" dirty="0" smtClean="0"/>
              <a:t>руководителем.</a:t>
            </a:r>
          </a:p>
          <a:p>
            <a:pPr indent="450850" algn="just"/>
            <a:r>
              <a:rPr lang="ru-RU" sz="1600" dirty="0" smtClean="0"/>
              <a:t>При </a:t>
            </a:r>
            <a:r>
              <a:rPr lang="ru-RU" sz="1600" b="1" dirty="0"/>
              <a:t>установлении судом факта злоупотребления </a:t>
            </a:r>
            <a:r>
              <a:rPr lang="ru-RU" sz="1600" dirty="0"/>
              <a:t>работником правом </a:t>
            </a:r>
            <a:r>
              <a:rPr lang="ru-RU" sz="1600" b="1" dirty="0"/>
              <a:t>суд может отказать в удовлетворении </a:t>
            </a:r>
            <a:r>
              <a:rPr lang="ru-RU" sz="1600" dirty="0"/>
              <a:t>его иска о </a:t>
            </a:r>
            <a:r>
              <a:rPr lang="ru-RU" sz="1600" b="1" dirty="0"/>
              <a:t>восстановлении</a:t>
            </a:r>
            <a:r>
              <a:rPr lang="ru-RU" sz="1600" dirty="0"/>
              <a:t> на работе (изменив при этом по просьбе работника, уволенного в период временной нетрудоспособности, дату увольнения), поскольку в указанном случае работодатель не должен отвечать за неблагоприятные последствия, наступившие вследствие недобросовестных действий со стороны работника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32358" y="1425820"/>
            <a:ext cx="66161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Постановление Пленума Верховного Суда РФ от 17.03.2004 N 2</a:t>
            </a:r>
          </a:p>
          <a:p>
            <a:pPr algn="ctr"/>
            <a:r>
              <a:rPr lang="ru-RU" b="1" dirty="0" smtClean="0"/>
              <a:t>"</a:t>
            </a:r>
            <a:r>
              <a:rPr lang="ru-RU" b="1" dirty="0"/>
              <a:t>О применении судами Российской Федерации Трудового кодекса Российской Федерации"</a:t>
            </a:r>
          </a:p>
        </p:txBody>
      </p:sp>
    </p:spTree>
    <p:extLst>
      <p:ext uri="{BB962C8B-B14F-4D97-AF65-F5344CB8AC3E}">
        <p14:creationId xmlns:p14="http://schemas.microsoft.com/office/powerpoint/2010/main" val="76940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93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548680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СПОСОБЫ УРЕГУЛИРОВАНИЯ ПРОБЕЛОВ В ПРАВЕ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483768" y="2852935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Применение закона и права по аналогии не образует признака противоправности деяния (действия или бездействия) с точки зрения соблюдения обязательных требований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7901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93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548680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СПОСОБЫ УРЕГУЛИРОВАНИЯ ПРОБЕЛОВ В ПРАВЕ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483768" y="2852935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Применение закона и права по аналогии не образует признака противоправности деяния (действия или бездействия) с точки зрения соблюдения обязательных требований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8412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93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54868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/>
              <a:t>ГОСУДАРСТВЕННЫЙ НАДЗОР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319585" y="1321732"/>
            <a:ext cx="65991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ctr"/>
            <a:r>
              <a:rPr lang="ru-RU" b="1" dirty="0" smtClean="0"/>
              <a:t>ПОРЯДОК ОРГАНИЗАЦИИ ПРОВЕРОК</a:t>
            </a:r>
          </a:p>
          <a:p>
            <a:pPr indent="450850" algn="ctr"/>
            <a:endParaRPr lang="ru-RU" b="1" dirty="0" smtClean="0"/>
          </a:p>
          <a:p>
            <a:pPr indent="450850" algn="ctr"/>
            <a:endParaRPr lang="ru-RU" b="1" dirty="0"/>
          </a:p>
          <a:p>
            <a:pPr indent="450850" algn="ctr"/>
            <a:endParaRPr lang="ru-RU" b="1" dirty="0" smtClean="0"/>
          </a:p>
          <a:p>
            <a:pPr indent="450850" algn="ctr"/>
            <a:endParaRPr lang="ru-RU" b="1" dirty="0"/>
          </a:p>
          <a:p>
            <a:pPr indent="450850" algn="ctr"/>
            <a:r>
              <a:rPr lang="ru-RU" b="1" dirty="0"/>
              <a:t>Проект Федерального закона</a:t>
            </a:r>
          </a:p>
          <a:p>
            <a:pPr indent="450850" algn="ctr"/>
            <a:r>
              <a:rPr lang="ru-RU" b="1" dirty="0"/>
              <a:t>"О внесении изменений в отдельные законодательные акты Российской Федерации в связи с принятием Федерального закона "О государственном контроле (надзоре) и муниципальном контроле в Российской </a:t>
            </a:r>
            <a:r>
              <a:rPr lang="ru-RU" b="1" dirty="0" smtClean="0"/>
              <a:t>Федерации«</a:t>
            </a:r>
          </a:p>
          <a:p>
            <a:pPr indent="450850" algn="ctr"/>
            <a:endParaRPr lang="ru-RU" b="1" dirty="0"/>
          </a:p>
          <a:p>
            <a:pPr indent="450850" algn="ctr"/>
            <a:r>
              <a:rPr lang="ru-RU" b="1" dirty="0"/>
              <a:t>(подготовлен Минэкономразвития России, ID проекта 02/04/07-20/00106363)</a:t>
            </a:r>
          </a:p>
          <a:p>
            <a:pPr indent="450850" algn="ctr"/>
            <a:endParaRPr lang="ru-RU" b="1" dirty="0"/>
          </a:p>
          <a:p>
            <a:pPr indent="450850" algn="ctr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120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2319585" y="188913"/>
            <a:ext cx="6137028" cy="792162"/>
          </a:xfrm>
        </p:spPr>
        <p:txBody>
          <a:bodyPr/>
          <a:lstStyle/>
          <a:p>
            <a:pPr eaLnBrk="1" hangingPunct="1"/>
            <a:r>
              <a:rPr lang="ru-RU" altLang="ru-RU" sz="2800" dirty="0" smtClean="0">
                <a:latin typeface="Sylfaen" pitchFamily="18" charset="0"/>
              </a:rPr>
              <a:t>О НАС</a:t>
            </a:r>
          </a:p>
        </p:txBody>
      </p:sp>
      <p:sp>
        <p:nvSpPr>
          <p:cNvPr id="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1412776"/>
            <a:ext cx="6551960" cy="4968974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ru-RU" altLang="ru-RU" sz="2000" b="1" dirty="0">
                <a:solidFill>
                  <a:schemeClr val="tx1"/>
                </a:solidFill>
                <a:latin typeface="Sylfaen" pitchFamily="18" charset="0"/>
                <a:cs typeface="Times New Roman" pitchFamily="18" charset="0"/>
              </a:rPr>
              <a:t>СЛУЖБА КАДРОВОГО СЕРВИСА И АУДИТА</a:t>
            </a:r>
          </a:p>
          <a:p>
            <a:pPr indent="536575" algn="just" eaLnBrk="1" hangingPunct="1">
              <a:defRPr/>
            </a:pPr>
            <a:endParaRPr lang="ru-RU" altLang="ru-RU" sz="1600" dirty="0">
              <a:solidFill>
                <a:schemeClr val="tx1"/>
              </a:solidFill>
              <a:latin typeface="Sylfaen" pitchFamily="18" charset="0"/>
              <a:cs typeface="Times New Roman" pitchFamily="18" charset="0"/>
            </a:endParaRPr>
          </a:p>
          <a:p>
            <a:pPr indent="536575" algn="just" eaLnBrk="1" hangingPunct="1">
              <a:defRPr/>
            </a:pPr>
            <a:endParaRPr lang="ru-RU" altLang="ru-RU" sz="1600" b="1" dirty="0" smtClean="0">
              <a:solidFill>
                <a:prstClr val="black"/>
              </a:solidFill>
              <a:latin typeface="Sylfaen" pitchFamily="18" charset="0"/>
              <a:cs typeface="Times New Roman" pitchFamily="18" charset="0"/>
            </a:endParaRPr>
          </a:p>
          <a:p>
            <a:pPr indent="536575" algn="just" eaLnBrk="1" hangingPunct="1">
              <a:defRPr/>
            </a:pPr>
            <a:r>
              <a:rPr lang="ru-RU" altLang="ru-RU" sz="1600" b="1" dirty="0" smtClean="0">
                <a:solidFill>
                  <a:prstClr val="black"/>
                </a:solidFill>
                <a:latin typeface="Sylfaen" pitchFamily="18" charset="0"/>
                <a:cs typeface="Times New Roman" pitchFamily="18" charset="0"/>
              </a:rPr>
              <a:t>Наши </a:t>
            </a:r>
            <a:r>
              <a:rPr lang="ru-RU" altLang="ru-RU" sz="1600" b="1" dirty="0">
                <a:solidFill>
                  <a:prstClr val="black"/>
                </a:solidFill>
                <a:latin typeface="Sylfaen" pitchFamily="18" charset="0"/>
                <a:cs typeface="Times New Roman" pitchFamily="18" charset="0"/>
              </a:rPr>
              <a:t>преимущества:</a:t>
            </a:r>
          </a:p>
          <a:p>
            <a:pPr indent="536575" algn="just" eaLnBrk="1" hangingPunct="1">
              <a:defRPr/>
            </a:pPr>
            <a:r>
              <a:rPr lang="ru-RU" altLang="ru-RU" sz="1600" dirty="0">
                <a:solidFill>
                  <a:prstClr val="black"/>
                </a:solidFill>
                <a:latin typeface="Sylfaen" pitchFamily="18" charset="0"/>
                <a:cs typeface="Times New Roman" pitchFamily="18" charset="0"/>
              </a:rPr>
              <a:t>- наличие опыта работы в курируемой сфере</a:t>
            </a:r>
          </a:p>
          <a:p>
            <a:pPr indent="536575" algn="just" eaLnBrk="1" hangingPunct="1">
              <a:defRPr/>
            </a:pPr>
            <a:r>
              <a:rPr lang="ru-RU" altLang="ru-RU" sz="1600" dirty="0">
                <a:solidFill>
                  <a:prstClr val="black"/>
                </a:solidFill>
                <a:latin typeface="Sylfaen" pitchFamily="18" charset="0"/>
                <a:cs typeface="Times New Roman" pitchFamily="18" charset="0"/>
              </a:rPr>
              <a:t>- знание механизма функционирования органов власти изнутри</a:t>
            </a:r>
          </a:p>
          <a:p>
            <a:pPr indent="536575" algn="just" eaLnBrk="1" hangingPunct="1">
              <a:defRPr/>
            </a:pPr>
            <a:r>
              <a:rPr lang="ru-RU" altLang="ru-RU" sz="1600" dirty="0">
                <a:solidFill>
                  <a:prstClr val="black"/>
                </a:solidFill>
                <a:latin typeface="Sylfaen" pitchFamily="18" charset="0"/>
                <a:cs typeface="Times New Roman" pitchFamily="18" charset="0"/>
              </a:rPr>
              <a:t>- оперативное владение всеми изменениями законодательства</a:t>
            </a:r>
          </a:p>
          <a:p>
            <a:pPr indent="536575" algn="just" eaLnBrk="1" hangingPunct="1">
              <a:defRPr/>
            </a:pPr>
            <a:r>
              <a:rPr lang="ru-RU" altLang="ru-RU" sz="1600" dirty="0">
                <a:solidFill>
                  <a:prstClr val="black"/>
                </a:solidFill>
                <a:latin typeface="Sylfaen" pitchFamily="18" charset="0"/>
                <a:cs typeface="Times New Roman" pitchFamily="18" charset="0"/>
              </a:rPr>
              <a:t>- эксклюзивный для Самарской области опыт работы с профессиональными стандартами</a:t>
            </a:r>
          </a:p>
          <a:p>
            <a:pPr indent="536575" algn="just" eaLnBrk="1" hangingPunct="1">
              <a:defRPr/>
            </a:pPr>
            <a:r>
              <a:rPr lang="ru-RU" altLang="ru-RU" sz="1600" dirty="0">
                <a:solidFill>
                  <a:prstClr val="black"/>
                </a:solidFill>
                <a:latin typeface="Sylfaen" pitchFamily="18" charset="0"/>
                <a:cs typeface="Times New Roman" pitchFamily="18" charset="0"/>
              </a:rPr>
              <a:t>- наличие в штате признанных профессиональным сообществом специалистов</a:t>
            </a:r>
          </a:p>
          <a:p>
            <a:pPr indent="536575" algn="just" eaLnBrk="1" hangingPunct="1">
              <a:defRPr/>
            </a:pPr>
            <a:r>
              <a:rPr lang="ru-RU" altLang="ru-RU" sz="1600" dirty="0">
                <a:solidFill>
                  <a:prstClr val="black"/>
                </a:solidFill>
                <a:latin typeface="Sylfaen" pitchFamily="18" charset="0"/>
                <a:cs typeface="Times New Roman" pitchFamily="18" charset="0"/>
              </a:rPr>
              <a:t>- ответственность за результат</a:t>
            </a:r>
          </a:p>
          <a:p>
            <a:pPr indent="536575" algn="just" eaLnBrk="1" hangingPunct="1">
              <a:defRPr/>
            </a:pPr>
            <a:endParaRPr lang="ru-RU" altLang="ru-RU" sz="1600" dirty="0" smtClean="0">
              <a:solidFill>
                <a:schemeClr val="tx1"/>
              </a:solidFill>
              <a:latin typeface="Sylfae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altLang="ru-RU" sz="2000" b="1" dirty="0" smtClean="0">
                <a:solidFill>
                  <a:schemeClr val="tx1"/>
                </a:solidFill>
                <a:latin typeface="Sylfaen" pitchFamily="18" charset="0"/>
                <a:cs typeface="Times New Roman" pitchFamily="18" charset="0"/>
              </a:rPr>
              <a:t>КОНТАКТЫ</a:t>
            </a:r>
          </a:p>
          <a:p>
            <a:pPr eaLnBrk="1" hangingPunct="1">
              <a:defRPr/>
            </a:pPr>
            <a:endParaRPr lang="ru-RU" altLang="ru-RU" sz="1600" dirty="0">
              <a:solidFill>
                <a:schemeClr val="tx1"/>
              </a:solidFill>
              <a:latin typeface="Sylfae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altLang="ru-RU" sz="1600" dirty="0" smtClean="0">
                <a:solidFill>
                  <a:schemeClr val="tx1"/>
                </a:solidFill>
                <a:latin typeface="Sylfaen" pitchFamily="18" charset="0"/>
                <a:cs typeface="Times New Roman" pitchFamily="18" charset="0"/>
              </a:rPr>
              <a:t>Тел. </a:t>
            </a:r>
            <a:r>
              <a:rPr lang="en-US" altLang="ru-RU" sz="1600" dirty="0" smtClean="0">
                <a:solidFill>
                  <a:schemeClr val="tx1"/>
                </a:solidFill>
                <a:latin typeface="Sylfaen" pitchFamily="18" charset="0"/>
                <a:cs typeface="Times New Roman" pitchFamily="18" charset="0"/>
              </a:rPr>
              <a:t>+7-</a:t>
            </a:r>
            <a:r>
              <a:rPr lang="ru-RU" altLang="ru-RU" sz="1600" dirty="0" smtClean="0">
                <a:solidFill>
                  <a:schemeClr val="tx1"/>
                </a:solidFill>
                <a:latin typeface="Sylfaen" pitchFamily="18" charset="0"/>
                <a:cs typeface="Times New Roman" pitchFamily="18" charset="0"/>
              </a:rPr>
              <a:t>9</a:t>
            </a:r>
            <a:r>
              <a:rPr lang="en-US" altLang="ru-RU" sz="1600" dirty="0" smtClean="0">
                <a:solidFill>
                  <a:schemeClr val="tx1"/>
                </a:solidFill>
                <a:latin typeface="Sylfaen" pitchFamily="18" charset="0"/>
                <a:cs typeface="Times New Roman" pitchFamily="18" charset="0"/>
              </a:rPr>
              <a:t>6</a:t>
            </a:r>
            <a:r>
              <a:rPr lang="ru-RU" altLang="ru-RU" sz="1600" dirty="0" smtClean="0">
                <a:solidFill>
                  <a:schemeClr val="tx1"/>
                </a:solidFill>
                <a:latin typeface="Sylfaen" pitchFamily="18" charset="0"/>
                <a:cs typeface="Times New Roman" pitchFamily="18" charset="0"/>
              </a:rPr>
              <a:t>7-</a:t>
            </a:r>
            <a:r>
              <a:rPr lang="en-US" altLang="ru-RU" sz="1600" dirty="0" smtClean="0">
                <a:solidFill>
                  <a:schemeClr val="tx1"/>
                </a:solidFill>
                <a:latin typeface="Sylfaen" pitchFamily="18" charset="0"/>
                <a:cs typeface="Times New Roman" pitchFamily="18" charset="0"/>
              </a:rPr>
              <a:t>725-55-59</a:t>
            </a:r>
            <a:endParaRPr lang="ru-RU" altLang="ru-RU" sz="1600" dirty="0" smtClean="0">
              <a:solidFill>
                <a:schemeClr val="tx1"/>
              </a:solidFill>
              <a:latin typeface="Sylfae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altLang="ru-RU" sz="1600" dirty="0" smtClean="0">
                <a:solidFill>
                  <a:schemeClr val="tx1"/>
                </a:solidFill>
                <a:latin typeface="Sylfaen" pitchFamily="18" charset="0"/>
                <a:cs typeface="Times New Roman" pitchFamily="18" charset="0"/>
              </a:rPr>
              <a:t>e-mail: NePodvedem@yandex.ru</a:t>
            </a:r>
            <a:endParaRPr lang="ru-RU" altLang="ru-RU" sz="1600" dirty="0">
              <a:solidFill>
                <a:schemeClr val="tx1"/>
              </a:solidFill>
              <a:latin typeface="Sylfae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15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5656" y="3003049"/>
            <a:ext cx="67249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dirty="0" smtClean="0">
                <a:latin typeface="Sylfaen" pitchFamily="18" charset="0"/>
              </a:rPr>
              <a:t>СПАСИБО ЗА ВНИМАНИЕ!</a:t>
            </a:r>
            <a:endParaRPr lang="ru-RU" sz="4000" dirty="0">
              <a:latin typeface="Sylfae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38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93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54868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/>
              <a:t>ОБЯЗАТЕЛЬНЫЕ ТРЕБОВАНИЯ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2690481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Статья 2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471985" y="1474132"/>
            <a:ext cx="65991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Федеральный </a:t>
            </a:r>
            <a:r>
              <a:rPr lang="ru-RU" b="1" dirty="0" smtClean="0"/>
              <a:t>закон</a:t>
            </a:r>
            <a:endParaRPr lang="ru-RU" b="1" dirty="0"/>
          </a:p>
          <a:p>
            <a:pPr algn="ctr"/>
            <a:r>
              <a:rPr lang="ru-RU" b="1" dirty="0"/>
              <a:t>"Об обязательных требованиях в Российской Федерации"</a:t>
            </a:r>
          </a:p>
          <a:p>
            <a:pPr algn="ctr"/>
            <a:r>
              <a:rPr lang="ru-RU" b="1" dirty="0" smtClean="0"/>
              <a:t>ПЕРЕЧЕНЬ ОБЯЗАТЕЛЬНЫХ ТРЕБОВАНИЙ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04992" y="2693404"/>
            <a:ext cx="644347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/>
            <a:r>
              <a:rPr lang="ru-RU" dirty="0"/>
              <a:t> Обязательные требования </a:t>
            </a:r>
            <a:r>
              <a:rPr lang="ru-RU" dirty="0" smtClean="0"/>
              <a:t>устанавливаются: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федеральными </a:t>
            </a:r>
            <a:r>
              <a:rPr lang="ru-RU" dirty="0"/>
              <a:t>законами,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Договором </a:t>
            </a:r>
            <a:r>
              <a:rPr lang="ru-RU" dirty="0"/>
              <a:t>о Евразийском экономическом союзе от 29 мая 2014 года,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актами</a:t>
            </a:r>
            <a:r>
              <a:rPr lang="ru-RU" dirty="0"/>
              <a:t>, составляющими право Евразийского экономического союза,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положениями </a:t>
            </a:r>
            <a:r>
              <a:rPr lang="ru-RU" dirty="0"/>
              <a:t>международных договоров Российской Федерации, не требующими издания внутригосударственных актов для их применения </a:t>
            </a:r>
            <a:r>
              <a:rPr lang="ru-RU" dirty="0" smtClean="0"/>
              <a:t>и действующими </a:t>
            </a:r>
            <a:r>
              <a:rPr lang="ru-RU" dirty="0"/>
              <a:t>в Российской Федерации,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нормативными </a:t>
            </a:r>
            <a:r>
              <a:rPr lang="ru-RU" dirty="0"/>
              <a:t>правовыми актами субъектов Российской Федерации,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муниципальными </a:t>
            </a:r>
            <a:r>
              <a:rPr lang="ru-RU" dirty="0"/>
              <a:t>нормативными правовыми актами.</a:t>
            </a:r>
          </a:p>
        </p:txBody>
      </p:sp>
    </p:spTree>
    <p:extLst>
      <p:ext uri="{BB962C8B-B14F-4D97-AF65-F5344CB8AC3E}">
        <p14:creationId xmlns:p14="http://schemas.microsoft.com/office/powerpoint/2010/main" val="428378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93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54868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/>
              <a:t>ОБЯЗАТЕЛЬНЫЕ ТРЕБОВАНИЯ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2690481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Статья 2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471985" y="1474132"/>
            <a:ext cx="65991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Федеральный </a:t>
            </a:r>
            <a:r>
              <a:rPr lang="ru-RU" b="1" dirty="0" smtClean="0"/>
              <a:t>закон</a:t>
            </a:r>
            <a:endParaRPr lang="ru-RU" b="1" dirty="0"/>
          </a:p>
          <a:p>
            <a:pPr algn="ctr"/>
            <a:r>
              <a:rPr lang="ru-RU" b="1" dirty="0"/>
              <a:t>"Об обязательных требованиях в Российской Федерации"</a:t>
            </a:r>
          </a:p>
          <a:p>
            <a:pPr algn="ctr"/>
            <a:r>
              <a:rPr lang="ru-RU" b="1" dirty="0" smtClean="0"/>
              <a:t>ПЕРЕЧЕНЬ ОБЯЗАТЕЛЬНЫХ ТРЕБОВАНИЙ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04992" y="2693404"/>
            <a:ext cx="644347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/>
            <a:r>
              <a:rPr lang="ru-RU" dirty="0" smtClean="0"/>
              <a:t>Могут быть установлены: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указами </a:t>
            </a:r>
            <a:r>
              <a:rPr lang="ru-RU" dirty="0"/>
              <a:t>Президента Российской Федерации</a:t>
            </a:r>
          </a:p>
          <a:p>
            <a:pPr marL="285750" indent="-285750">
              <a:buFontTx/>
              <a:buChar char="-"/>
            </a:pPr>
            <a:r>
              <a:rPr lang="ru-RU" dirty="0"/>
              <a:t> нормативными правовыми актами Правительства Российской Федерации,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/>
              <a:t>нормативными правовыми актами </a:t>
            </a:r>
            <a:r>
              <a:rPr lang="ru-RU" dirty="0" smtClean="0"/>
              <a:t>федеральных </a:t>
            </a:r>
            <a:r>
              <a:rPr lang="ru-RU" dirty="0"/>
              <a:t>органов исполнительной власти</a:t>
            </a:r>
          </a:p>
          <a:p>
            <a:pPr marL="285750" indent="-285750">
              <a:buFontTx/>
              <a:buChar char="-"/>
            </a:pPr>
            <a:r>
              <a:rPr lang="ru-RU" dirty="0"/>
              <a:t>нормативными правовыми актами</a:t>
            </a:r>
            <a:r>
              <a:rPr lang="ru-RU" dirty="0" smtClean="0"/>
              <a:t> </a:t>
            </a:r>
            <a:r>
              <a:rPr lang="ru-RU" dirty="0"/>
              <a:t>"</a:t>
            </a:r>
            <a:r>
              <a:rPr lang="ru-RU" dirty="0" smtClean="0"/>
              <a:t>Роскосмоса</a:t>
            </a:r>
            <a:r>
              <a:rPr lang="ru-RU" dirty="0" smtClean="0"/>
              <a:t>"</a:t>
            </a:r>
            <a:endParaRPr lang="ru-RU" dirty="0"/>
          </a:p>
          <a:p>
            <a:pPr marL="285750" indent="-285750">
              <a:buFontTx/>
              <a:buChar char="-"/>
            </a:pPr>
            <a:r>
              <a:rPr lang="ru-RU" dirty="0"/>
              <a:t>нормативными правовыми актами</a:t>
            </a:r>
            <a:r>
              <a:rPr lang="ru-RU" dirty="0" smtClean="0"/>
              <a:t> </a:t>
            </a:r>
            <a:r>
              <a:rPr lang="ru-RU" dirty="0"/>
              <a:t>"</a:t>
            </a:r>
            <a:r>
              <a:rPr lang="ru-RU" dirty="0" smtClean="0"/>
              <a:t>Росатома</a:t>
            </a:r>
            <a:r>
              <a:rPr lang="ru-RU" dirty="0" smtClean="0"/>
              <a:t>".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504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93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385" y="1102432"/>
            <a:ext cx="7560840" cy="5670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378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93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067145"/>
            <a:ext cx="7587798" cy="5690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000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93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065245"/>
            <a:ext cx="7587798" cy="5690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627784" y="1772816"/>
            <a:ext cx="2713779" cy="3960440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dash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трелка влево 2"/>
          <p:cNvSpPr/>
          <p:nvPr/>
        </p:nvSpPr>
        <p:spPr>
          <a:xfrm rot="19912474">
            <a:off x="4969326" y="376813"/>
            <a:ext cx="2425876" cy="1376863"/>
          </a:xfrm>
          <a:prstGeom prst="leftArrow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Обязательные требования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31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93" y="2609528"/>
            <a:ext cx="9144000" cy="4248472"/>
          </a:xfrm>
          <a:prstGeom prst="rect">
            <a:avLst/>
          </a:prstGeom>
          <a:gradFill flip="none" rotWithShape="1">
            <a:gsLst>
              <a:gs pos="0">
                <a:srgbClr val="3737F7">
                  <a:shade val="30000"/>
                  <a:satMod val="115000"/>
                </a:srgbClr>
              </a:gs>
              <a:gs pos="34000">
                <a:srgbClr val="3737F7">
                  <a:shade val="67500"/>
                  <a:satMod val="115000"/>
                  <a:alpha val="8000"/>
                  <a:lumMod val="5000"/>
                  <a:lumOff val="95000"/>
                </a:srgbClr>
              </a:gs>
              <a:gs pos="100000">
                <a:srgbClr val="3737F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1872208" cy="475252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0"/>
                  <a:lumMod val="60000"/>
                  <a:lumOff val="40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50800" dir="540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0"/>
            <a:ext cx="1872208" cy="279648"/>
          </a:xfrm>
          <a:prstGeom prst="rect">
            <a:avLst/>
          </a:prstGeom>
          <a:gradFill flip="none" rotWithShape="1">
            <a:gsLst>
              <a:gs pos="0">
                <a:srgbClr val="DE1404">
                  <a:shade val="30000"/>
                  <a:satMod val="115000"/>
                  <a:alpha val="51000"/>
                </a:srgbClr>
              </a:gs>
              <a:gs pos="50000">
                <a:srgbClr val="DE1404">
                  <a:shade val="67500"/>
                  <a:satMod val="115000"/>
                </a:srgbClr>
              </a:gs>
              <a:gs pos="100000">
                <a:srgbClr val="DE1404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95953"/>
            <a:ext cx="2140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СЛУЖБА КАДРОВОГО 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СЕРВИСА И АУДИТА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54868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/>
              <a:t>ОБЯЗАТЕЛЬНЫЕ ТРЕБОВАНИЯ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5133091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2690481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Статья 3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471985" y="1474132"/>
            <a:ext cx="65991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Федеральный </a:t>
            </a:r>
            <a:r>
              <a:rPr lang="ru-RU" b="1" dirty="0" smtClean="0"/>
              <a:t>закон</a:t>
            </a:r>
            <a:endParaRPr lang="ru-RU" b="1" dirty="0"/>
          </a:p>
          <a:p>
            <a:pPr algn="ctr"/>
            <a:r>
              <a:rPr lang="ru-RU" b="1" dirty="0"/>
              <a:t>"Об обязательных требованиях в Российской Федерации"</a:t>
            </a:r>
          </a:p>
          <a:p>
            <a:pPr algn="ctr"/>
            <a:r>
              <a:rPr lang="ru-RU" b="1" dirty="0" smtClean="0"/>
              <a:t>ДЕЙСТВИЕ ОБЯЗАТЕЛЬНЫХ ТРЕБОВАНИЙ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04992" y="2693404"/>
            <a:ext cx="644347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/>
            <a:r>
              <a:rPr lang="ru-RU" dirty="0" smtClean="0"/>
              <a:t>1. Положения </a:t>
            </a:r>
            <a:r>
              <a:rPr lang="ru-RU" dirty="0"/>
              <a:t>нормативных правовых актов, устанавливающих обязательные требования, должны вступать в силу </a:t>
            </a:r>
            <a:r>
              <a:rPr lang="ru-RU" b="1" dirty="0"/>
              <a:t>либо с 1 марта, либо с 1 сентября </a:t>
            </a:r>
            <a:r>
              <a:rPr lang="ru-RU" dirty="0"/>
              <a:t>соответствующего года, но не ранее чем </a:t>
            </a:r>
            <a:r>
              <a:rPr lang="ru-RU" b="1" dirty="0"/>
              <a:t>по истечении девяноста дней </a:t>
            </a:r>
            <a:r>
              <a:rPr lang="ru-RU" dirty="0"/>
              <a:t>после дня официального опубликования соответствующего нормативного правового акта, если иное не установлено федеральным законом или международным договором Российской Федерации.</a:t>
            </a:r>
          </a:p>
          <a:p>
            <a:pPr indent="450850"/>
            <a:r>
              <a:rPr lang="ru-RU" dirty="0"/>
              <a:t>5. По результатам оценки </a:t>
            </a:r>
            <a:r>
              <a:rPr lang="ru-RU" b="1" dirty="0"/>
              <a:t>применения обязательных требований</a:t>
            </a:r>
            <a:r>
              <a:rPr lang="ru-RU" dirty="0"/>
              <a:t> в порядке, определяемом Правительством Российской Федерации, может быть принято решение о продлении установленного нормативным правовым актом, содержащим обязательные требования, срока его действия </a:t>
            </a:r>
            <a:r>
              <a:rPr lang="ru-RU" b="1" dirty="0"/>
              <a:t>не более чем на шесть лет.</a:t>
            </a:r>
          </a:p>
        </p:txBody>
      </p:sp>
    </p:spTree>
    <p:extLst>
      <p:ext uri="{BB962C8B-B14F-4D97-AF65-F5344CB8AC3E}">
        <p14:creationId xmlns:p14="http://schemas.microsoft.com/office/powerpoint/2010/main" val="122617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3042</TotalTime>
  <Words>2024</Words>
  <Application>Microsoft Office PowerPoint</Application>
  <PresentationFormat>Экран (4:3)</PresentationFormat>
  <Paragraphs>237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Arial</vt:lpstr>
      <vt:lpstr>Calibri</vt:lpstr>
      <vt:lpstr>Sylfaen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 НАС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рахим</dc:creator>
  <cp:lastModifiedBy>Юльчиев Рахим Балтабекович</cp:lastModifiedBy>
  <cp:revision>130</cp:revision>
  <dcterms:created xsi:type="dcterms:W3CDTF">2020-04-22T15:41:34Z</dcterms:created>
  <dcterms:modified xsi:type="dcterms:W3CDTF">2021-01-29T04:54:30Z</dcterms:modified>
</cp:coreProperties>
</file>