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87" r:id="rId10"/>
    <p:sldId id="263" r:id="rId11"/>
    <p:sldId id="265" r:id="rId12"/>
    <p:sldId id="288" r:id="rId13"/>
    <p:sldId id="290" r:id="rId14"/>
    <p:sldId id="264" r:id="rId15"/>
    <p:sldId id="276" r:id="rId16"/>
    <p:sldId id="266" r:id="rId17"/>
    <p:sldId id="291" r:id="rId18"/>
    <p:sldId id="267" r:id="rId19"/>
    <p:sldId id="277" r:id="rId20"/>
    <p:sldId id="268" r:id="rId21"/>
    <p:sldId id="292" r:id="rId22"/>
    <p:sldId id="269" r:id="rId23"/>
    <p:sldId id="293" r:id="rId24"/>
    <p:sldId id="278" r:id="rId25"/>
    <p:sldId id="270" r:id="rId26"/>
    <p:sldId id="294" r:id="rId27"/>
    <p:sldId id="271" r:id="rId28"/>
    <p:sldId id="274" r:id="rId29"/>
    <p:sldId id="272" r:id="rId30"/>
    <p:sldId id="273" r:id="rId31"/>
    <p:sldId id="295" r:id="rId32"/>
    <p:sldId id="286" r:id="rId33"/>
    <p:sldId id="279" r:id="rId34"/>
    <p:sldId id="282" r:id="rId35"/>
    <p:sldId id="296" r:id="rId36"/>
    <p:sldId id="283" r:id="rId37"/>
    <p:sldId id="284" r:id="rId38"/>
    <p:sldId id="289" r:id="rId39"/>
    <p:sldId id="297" r:id="rId40"/>
    <p:sldId id="28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25" d="100"/>
          <a:sy n="125" d="100"/>
        </p:scale>
        <p:origin x="-1224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kodeks://link/d?nd=1304153715&amp;mark=000000000000000000000000000000000000000000000000008Q40M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kodeks://link/d?nd=1304153715&amp;mark=000000000000000000000000000000000000000000000000008Q60M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kodeks://link/d?nd=1304153715&amp;mark=000000000000000000000000000000000000000000000000008PO0LU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kodeks://link/d?nd=1304153715&amp;mark=000000000000000000000000000000000000000000000000008PO0LU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kodeks://link/d?nd=1304153715&amp;mark=000000000000000000000000000000000000000000000000008PM0L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5386" y="429002"/>
            <a:ext cx="5108104" cy="14401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Семинар-совещание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348880"/>
            <a:ext cx="6400800" cy="158417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Отнесение условий труда к классу (подклассу) условий труда по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тяжести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и 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напряженности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трудового процесса</a:t>
            </a: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3372873" cy="2210060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5E602D35-5138-43B1-8AFD-AEF03B39F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6" y="4725144"/>
            <a:ext cx="342070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747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defTabSz="709373">
              <a:buFont typeface="Arial" pitchFamily="34" charset="0"/>
              <a:buChar char="•"/>
              <a:defRPr/>
            </a:pPr>
            <a:r>
              <a:rPr lang="ru-RU" altLang="ru-RU" sz="1800" b="1" spc="1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Шишунов</a:t>
            </a:r>
            <a:r>
              <a:rPr lang="ru-RU" altLang="ru-RU" sz="1800" b="1" spc="1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Николай </a:t>
            </a:r>
            <a:r>
              <a:rPr lang="ru-RU" altLang="ru-RU" sz="1800" b="1" spc="1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Игоревич</a:t>
            </a:r>
          </a:p>
          <a:p>
            <a:pPr marL="171450" indent="-171450" defTabSz="709373">
              <a:buFont typeface="Arial" pitchFamily="34" charset="0"/>
              <a:buChar char="•"/>
              <a:defRPr/>
            </a:pPr>
            <a:r>
              <a:rPr lang="ru-RU" altLang="ru-RU" sz="1400" b="1" spc="100" dirty="0" smtClean="0">
                <a:solidFill>
                  <a:srgbClr val="FFFF00"/>
                </a:solidFill>
                <a:latin typeface="+mn-lt"/>
              </a:rPr>
              <a:t>Руководитель группы измерений на объектах рабочей среды лаборатории </a:t>
            </a:r>
            <a:r>
              <a:rPr lang="ru-RU" altLang="ru-RU" sz="1400" b="1" spc="100" dirty="0">
                <a:solidFill>
                  <a:srgbClr val="FFFF00"/>
                </a:solidFill>
                <a:latin typeface="+mn-lt"/>
              </a:rPr>
              <a:t>ГК «ПРАВО»</a:t>
            </a:r>
            <a:endParaRPr lang="ru-RU" altLang="ru-RU" sz="1400" b="1" spc="100" dirty="0" smtClean="0">
              <a:solidFill>
                <a:srgbClr val="FFFF00"/>
              </a:solidFill>
              <a:latin typeface="+mn-lt"/>
            </a:endParaRPr>
          </a:p>
          <a:p>
            <a:pPr marL="171450" indent="-171450" defTabSz="709373">
              <a:buFont typeface="Arial" pitchFamily="34" charset="0"/>
              <a:buChar char="•"/>
              <a:defRPr/>
            </a:pPr>
            <a:r>
              <a:rPr lang="ru-RU" altLang="ru-RU" sz="1400" b="1" spc="1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эксперт по СОУТ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162507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620688"/>
            <a:ext cx="4392488" cy="536145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400" dirty="0" smtClean="0"/>
              <a:t>87</a:t>
            </a:r>
            <a:r>
              <a:rPr lang="ru-RU" sz="1400" dirty="0"/>
              <a:t>. Отнесение условий труда к классу (подклассу) условий труда по тяжести трудового процесса при поднятии и перемещении работником груза вручную осуществляется </a:t>
            </a:r>
            <a:r>
              <a:rPr lang="ru-RU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путем взвешивания такого груза</a:t>
            </a:r>
            <a:r>
              <a:rPr lang="ru-RU" sz="1400" dirty="0"/>
              <a:t> </a:t>
            </a:r>
            <a:r>
              <a:rPr lang="ru-RU" sz="1400" dirty="0">
                <a:solidFill>
                  <a:srgbClr val="FFFF00"/>
                </a:solidFill>
              </a:rPr>
              <a:t>или определения его массы по эксплуатационной и технологической документации</a:t>
            </a:r>
            <a:r>
              <a:rPr lang="ru-RU" sz="1400" dirty="0"/>
              <a:t>, если выполнить измерение массы такого груза путем взвешивания в условиях штатного производственного процесса не представляется возможным. В случае определения массы груза по эксплуатационной и технологической документации </a:t>
            </a:r>
            <a:r>
              <a:rPr lang="ru-RU" sz="1400" dirty="0">
                <a:solidFill>
                  <a:srgbClr val="00B0F0"/>
                </a:solidFill>
              </a:rPr>
              <a:t>соответствующая запись делается в протоколе исследований </a:t>
            </a:r>
            <a:r>
              <a:rPr lang="ru-RU" sz="1400" dirty="0"/>
              <a:t>(испытаний) и измерений тяжести трудового процесса с указанием отсылочных данных на эксплуатационную и технологическую документацию, содержащую сведения о массе поднимаемого и перемещаемого работником груза вручную. </a:t>
            </a:r>
            <a:endParaRPr lang="ru-RU" sz="1400" dirty="0" smtClean="0"/>
          </a:p>
          <a:p>
            <a:endParaRPr lang="ru-RU" sz="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3089920" cy="355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3"/>
            <a:ext cx="7506667" cy="597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4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4978896" cy="4968552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/>
              <a:t>Для определения суммарной массы груза, перемещаемого в течение каждого часа рабочего дня (смены), вес всех грузов за рабочий день (смену) </a:t>
            </a:r>
            <a:r>
              <a:rPr lang="ru-RU" sz="1800" dirty="0">
                <a:solidFill>
                  <a:srgbClr val="00B0F0"/>
                </a:solidFill>
              </a:rPr>
              <a:t>суммируется</a:t>
            </a:r>
            <a:r>
              <a:rPr lang="ru-RU" sz="1800" dirty="0"/>
              <a:t>. Независимо от фактической длительности рабочего дня (смены) суммарную массу груза за рабочий день (смену) </a:t>
            </a:r>
            <a:r>
              <a:rPr lang="ru-RU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делят на количество часов рабочего дня (смены)</a:t>
            </a:r>
            <a:r>
              <a:rPr lang="ru-RU" sz="1800" dirty="0"/>
              <a:t>. </a:t>
            </a:r>
          </a:p>
          <a:p>
            <a:r>
              <a:rPr lang="ru-RU" sz="1800" dirty="0"/>
              <a:t>В случаях, когда перемещение работником груза вручную происходит как с рабочей поверхности, так и с пола, показатели суммируются. Если с рабочей поверхности перемещался больший груз, чем с пола, то полученную величину следует сопоставлять именно с этим показателем, а если наибольшее перемещение производилось с пола - то с показателем суммарной массы груза в час при перемещении с пола. Если с рабочей поверхности и с пола перемещается равный груз, то суммарную массу груза сопоставляют с показателем перемещения с пола.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868" y="1556792"/>
            <a:ext cx="3049747" cy="39330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37828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8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988840"/>
            <a:ext cx="5266928" cy="45720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88. Отнесение условий труда к классу (подклассу) условий труда по тяжести трудового процесса при выполнении работником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стереотипных рабочих движений </a:t>
            </a:r>
            <a:r>
              <a:rPr lang="ru-RU" dirty="0"/>
              <a:t>и локальной нагрузке (с участием 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мышц кистей и пальцев рук</a:t>
            </a:r>
            <a:r>
              <a:rPr lang="ru-RU" dirty="0"/>
              <a:t>) осуществляется путем подсчета числа движений работника за </a:t>
            </a:r>
            <a:r>
              <a:rPr lang="ru-RU" dirty="0">
                <a:solidFill>
                  <a:srgbClr val="FFFF00"/>
                </a:solidFill>
              </a:rPr>
              <a:t>10-15 минут, определения числа его движений за 1 минуту и расчета общего количества движений работника за время</a:t>
            </a:r>
            <a:r>
              <a:rPr lang="ru-RU" dirty="0"/>
              <a:t>, в течение которого выполняется данная работа (умножение на количество минут рабочего дня (смены), в течение которых выполняется работа).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75" y="882060"/>
            <a:ext cx="2859782" cy="40324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6672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5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4402832" cy="4824536"/>
          </a:xfrm>
        </p:spPr>
        <p:txBody>
          <a:bodyPr>
            <a:normAutofit fontScale="55000" lnSpcReduction="20000"/>
          </a:bodyPr>
          <a:lstStyle/>
          <a:p>
            <a:pPr marL="64008" indent="0">
              <a:buNone/>
            </a:pPr>
            <a:endParaRPr lang="ru-RU" dirty="0"/>
          </a:p>
          <a:p>
            <a:r>
              <a:rPr lang="ru-RU" dirty="0" smtClean="0"/>
              <a:t>89</a:t>
            </a:r>
            <a:r>
              <a:rPr lang="ru-RU" dirty="0"/>
              <a:t>. Отнесение условий труда к классу (подклассу) условий труда по тяжести трудового процесса при выполнении работником стереотипных рабочих движений и региональной нагрузке (при работе с преимущественным участием мышц рук и плечевого пояса)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осуществляется путем подсчета их количества за 10-15 минут или за 1-2 повторяемые операции, несколько раз за рабочий день (смену</a:t>
            </a:r>
            <a:r>
              <a:rPr lang="ru-RU" dirty="0"/>
              <a:t>). После оценки общего количества операций или времени выполнения работы определяется общее количество региональных движений за рабочий день (смену).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680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2"/>
            <a:ext cx="361655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15" y="1772816"/>
            <a:ext cx="806926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2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772816"/>
            <a:ext cx="5112568" cy="41044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/>
              <a:t>90. Отнесение условий труда к классу (подклассу) условий труда по тяжести трудового процесса при статической нагрузке, связанной с удержанием работником груза или приложением усилий, осуществляется путем перемножения двух параметров: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веса груза либо величины удерживающего усилия и времени его удерживания</a:t>
            </a:r>
            <a:r>
              <a:rPr lang="ru-RU" dirty="0"/>
              <a:t>. </a:t>
            </a:r>
          </a:p>
          <a:p>
            <a:r>
              <a:rPr lang="ru-RU" dirty="0" smtClean="0"/>
              <a:t>1</a:t>
            </a:r>
            <a:r>
              <a:rPr lang="ru-RU" dirty="0"/>
              <a:t>) удержание обрабатываемого изделия (инструмента), </a:t>
            </a:r>
          </a:p>
          <a:p>
            <a:r>
              <a:rPr lang="ru-RU" dirty="0"/>
              <a:t>2) прижим обрабатываемого инструмента (изделия) к обрабатываемому изделию (инструменту), </a:t>
            </a:r>
          </a:p>
          <a:p>
            <a:r>
              <a:rPr lang="ru-RU" dirty="0"/>
              <a:t>3) перемещение органов управления (рукояток, маховиков, штурвалов) или тележек.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40160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2952328" cy="245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5050904" cy="42824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/>
              <a:t>При удержании обрабатываемого изделия (инструмента) величина статического усилия определяется весом удерживаемого изделия (инструмента).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Вес изделия определяется путем взвешивания</a:t>
            </a:r>
            <a:r>
              <a:rPr lang="ru-RU" dirty="0"/>
              <a:t>.</a:t>
            </a:r>
          </a:p>
          <a:p>
            <a:r>
              <a:rPr lang="ru-RU" dirty="0"/>
              <a:t>При прижиме обрабатываемого инструмента (изделия) к обрабатываемому изделию (инструменту) величина усилия прижима определяется с помощью тензометрических, </a:t>
            </a:r>
            <a:r>
              <a:rPr lang="ru-RU" dirty="0">
                <a:solidFill>
                  <a:srgbClr val="0070C0"/>
                </a:solidFill>
              </a:rPr>
              <a:t>пьезокристаллических или других датчиков, которые необходимо закрепить на инструменте или изделии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31" y="3645024"/>
            <a:ext cx="2799725" cy="22322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9132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5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6840760" cy="417646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/>
              <a:t>При перемещении органов управления (рукояток, маховиков, штурвалов) или тележек усилие на органах управления допускается определять с помощью </a:t>
            </a:r>
            <a:r>
              <a:rPr lang="ru-RU" dirty="0">
                <a:solidFill>
                  <a:srgbClr val="FFFF00"/>
                </a:solidFill>
              </a:rPr>
              <a:t>динамометра</a:t>
            </a:r>
            <a:r>
              <a:rPr lang="ru-RU" dirty="0"/>
              <a:t> или по технологической (эксплуатационной) документации. </a:t>
            </a:r>
          </a:p>
          <a:p>
            <a:r>
              <a:rPr lang="ru-RU" dirty="0"/>
              <a:t>Время удерживания статического усилия определяется на основании хронометражных измерений в течение рабочего дня (смены). Отнесение условий труда к классу (подклассу) условий труда по тяжести трудового процесса при статической нагрузке, связанной с удержанием груза или приложением усилий, осуществляется с учетом определенной преимущественной нагрузки: </a:t>
            </a:r>
            <a:r>
              <a:rPr lang="ru-RU" dirty="0">
                <a:solidFill>
                  <a:srgbClr val="FFFF00"/>
                </a:solidFill>
              </a:rPr>
              <a:t>на одну руку, на две руки или с участием мышц корпуса и ног</a:t>
            </a:r>
            <a:r>
              <a:rPr lang="ru-RU" dirty="0"/>
              <a:t>. Если при выполнении работы встречается 2 или 3 указанных выше вида статической нагрузки, то их следует суммировать и суммарную величину статической нагрузки соотносить с показателем преимущественной нагрузки.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7" y="620688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0912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124744"/>
            <a:ext cx="8012113" cy="486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816" y="188640"/>
            <a:ext cx="80689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Основание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rmAutofit/>
          </a:bodyPr>
          <a:lstStyle/>
          <a:p>
            <a:r>
              <a:rPr lang="ru-RU" sz="2400" b="1" dirty="0"/>
              <a:t>ФЕДЕРАЛЬНЫЙ ЗАКОН О СПЕЦИАЛЬНОЙ ОЦЕНКЕ УСЛОВИЙ ТРУДА </a:t>
            </a:r>
            <a:r>
              <a:rPr lang="ru-RU" sz="2400" b="1" i="1" dirty="0"/>
              <a:t>N </a:t>
            </a:r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426-ФЗ от 28    декабря 2013 г. </a:t>
            </a:r>
            <a:endParaRPr lang="ru-RU" sz="2400" b="1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8713" y="2780928"/>
            <a:ext cx="472336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Приказ </a:t>
            </a:r>
            <a:r>
              <a:rPr lang="ru-RU" sz="1400" b="1" dirty="0"/>
              <a:t>Минтруда России № </a:t>
            </a:r>
            <a:r>
              <a:rPr lang="ru-RU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817н</a:t>
            </a:r>
            <a:r>
              <a:rPr lang="ru-RU" sz="1400" b="1" dirty="0"/>
              <a:t> от 21.11.2023. </a:t>
            </a:r>
            <a:endParaRPr lang="ru-RU" sz="1400" b="1" dirty="0" smtClean="0"/>
          </a:p>
          <a:p>
            <a:r>
              <a:rPr lang="ru-RU" sz="1400" b="1" dirty="0" smtClean="0"/>
              <a:t>ОБ </a:t>
            </a:r>
            <a:r>
              <a:rPr lang="ru-RU" sz="1400" b="1" dirty="0"/>
              <a:t>УТВЕРЖДЕНИИ МЕТОДИКИ ПРОВЕДЕНИЯ СПЕЦИАЛЬНОЙ ОЦЕНКИ УСЛОВИЙ ТРУДА, </a:t>
            </a:r>
            <a:r>
              <a:rPr lang="ru-RU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КЛАССИФИКАТОРА</a:t>
            </a:r>
            <a:r>
              <a:rPr lang="ru-RU" sz="1400" b="1" dirty="0"/>
              <a:t> ВРЕДНЫХ И (ИЛИ) ОПАСНЫХ ПРОИЗВОДСТВЕННЫХ ФАКТОРОВ, ФОРМЫ ОТЧЕТА О ПРОВЕДЕНИИ СПЕЦИАЛЬНОЙ ОЦЕНКИ УСЛОВИЙ ТРУДА И ИНСТРУКЦИИ ПО ЕЕ </a:t>
            </a:r>
            <a:r>
              <a:rPr lang="ru-RU" sz="1400" b="1" dirty="0" smtClean="0"/>
              <a:t>ЗАПОЛНЕНИЮ  вступил </a:t>
            </a:r>
            <a:r>
              <a:rPr lang="ru-RU" sz="1400" b="1" dirty="0"/>
              <a:t>в силу 01.09.2024 года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 smtClean="0"/>
              <a:t>В </a:t>
            </a:r>
            <a:r>
              <a:rPr lang="ru-RU" sz="1400" b="1" dirty="0"/>
              <a:t>целом алгоритм проведения СОУТ </a:t>
            </a:r>
            <a:r>
              <a:rPr lang="ru-RU" sz="1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 изменился</a:t>
            </a:r>
            <a:r>
              <a:rPr lang="ru-RU" sz="1400" b="1" dirty="0"/>
              <a:t> по сравнению с методикой, утвержденной Приказом Минтруда от 24.01.2014 №33н.</a:t>
            </a:r>
            <a:endParaRPr lang="ru-RU" sz="1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100" r="11676" b="8000"/>
          <a:stretch/>
        </p:blipFill>
        <p:spPr>
          <a:xfrm>
            <a:off x="5796136" y="2924944"/>
            <a:ext cx="2952328" cy="32289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907" y="404664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011307" cy="492941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/>
              <a:t>91. Отнесение условий труда к классу (подклассу) условий труда по тяжести трудового процесса с учетом рабочего положения тела работника осуществляется путем определения </a:t>
            </a:r>
            <a:r>
              <a:rPr lang="ru-RU" dirty="0">
                <a:solidFill>
                  <a:srgbClr val="FF0000"/>
                </a:solidFill>
              </a:rPr>
              <a:t>абсолютного времени (в минутах, часах) пребывания в каждой рабочей позе</a:t>
            </a:r>
            <a:r>
              <a:rPr lang="ru-RU" dirty="0"/>
              <a:t>, которое устанавливается на основании </a:t>
            </a:r>
            <a:r>
              <a:rPr lang="ru-RU" dirty="0" err="1"/>
              <a:t>документарно</a:t>
            </a:r>
            <a:r>
              <a:rPr lang="ru-RU" dirty="0"/>
              <a:t> оформленных хронометражных наблюдений за рабочий день (смену). После этого рассчитывается время пребывания в относительных величинах (в процентах к 8-часовому рабочему дню (смене) независимо от его фактической продолжительности). </a:t>
            </a:r>
            <a:endParaRPr lang="ru-RU" dirty="0" smtClean="0"/>
          </a:p>
          <a:p>
            <a:r>
              <a:rPr lang="ru-RU" dirty="0"/>
              <a:t>При этом к работе в положении </a:t>
            </a:r>
            <a:r>
              <a:rPr lang="ru-RU" dirty="0">
                <a:solidFill>
                  <a:srgbClr val="FFFF00"/>
                </a:solidFill>
              </a:rPr>
              <a:t>"стоя" </a:t>
            </a:r>
            <a:r>
              <a:rPr lang="ru-RU" dirty="0"/>
              <a:t>относится работа, которая не предполагает возможности ее выполнения в положении </a:t>
            </a:r>
            <a:r>
              <a:rPr lang="ru-RU" dirty="0">
                <a:solidFill>
                  <a:srgbClr val="FFFF00"/>
                </a:solidFill>
              </a:rPr>
              <a:t>"сидя". </a:t>
            </a:r>
            <a:r>
              <a:rPr lang="ru-RU" dirty="0"/>
              <a:t>Время пребывания в рабочей позе "стоя" определяется путем сложения времени работы работника в положении "стоя" и времени его перемещения в пространстве между объектами в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радиусе не более 5 м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5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124744"/>
            <a:ext cx="5626968" cy="356241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При этом к работе в положении "стоя" относится работа, которая не предполагает возможности ее выполнения в положении "сидя". Время пребывания в рабочей позе "стоя" определяется путем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сложения</a:t>
            </a:r>
            <a:r>
              <a:rPr lang="ru-RU" dirty="0"/>
              <a:t> времени работы работника в положении "стоя" и времени его перемещения в пространстве между объектами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 радиусе не более 5 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3016"/>
            <a:ext cx="2619375" cy="25351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80689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4536504" cy="446449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500" dirty="0"/>
              <a:t>Неудобное рабочее положение работника связано с выполнением работ </a:t>
            </a:r>
            <a:r>
              <a:rPr lang="ru-RU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 наклоном или поворотом туловища, с поднятыми выше уровня плеч руками, с неудобным размещением ног, с необходимостью удержания работником рук на весу</a:t>
            </a:r>
            <a:r>
              <a:rPr lang="ru-RU" sz="1500" dirty="0"/>
              <a:t>. Неудобное рабочее положение также характерно для работ, при которых органы управления или рабочие поверхности производственного оборудования расположены вне </a:t>
            </a:r>
            <a:r>
              <a:rPr lang="ru-RU" sz="1500" dirty="0">
                <a:solidFill>
                  <a:srgbClr val="FFFF00"/>
                </a:solidFill>
              </a:rPr>
              <a:t>пределов максимальной досягаемости рук работника</a:t>
            </a:r>
            <a:r>
              <a:rPr lang="ru-RU" sz="1500" dirty="0"/>
              <a:t> либо в поле зрения работника находятся объекты, препятствующие наблюдению за обслуживаемым объектом или процессом. </a:t>
            </a:r>
          </a:p>
          <a:p>
            <a:endParaRPr lang="ru-RU" sz="15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16832"/>
            <a:ext cx="3366876" cy="351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6923112" cy="3672408"/>
          </a:xfrm>
        </p:spPr>
        <p:txBody>
          <a:bodyPr>
            <a:normAutofit fontScale="47500" lnSpcReduction="20000"/>
          </a:bodyPr>
          <a:lstStyle/>
          <a:p>
            <a:r>
              <a:rPr lang="ru-RU" sz="3200" dirty="0"/>
              <a:t>К фиксированным рабочим положениям работника относятся 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положения с невозможностью изменения взаимного положения различных частей тела работника относительно друг друга</a:t>
            </a:r>
            <a:r>
              <a:rPr lang="ru-RU" sz="3200" dirty="0"/>
              <a:t>, которые связаны с выполнением работ, при которых необходимо в процессе производственной деятельности различать мелкие объекты, в том числе с использованием оптических увеличительных </a:t>
            </a:r>
            <a:r>
              <a:rPr lang="ru-RU" sz="3200" dirty="0">
                <a:solidFill>
                  <a:schemeClr val="accent1"/>
                </a:solidFill>
              </a:rPr>
              <a:t>приборов - луп и микроскопов</a:t>
            </a:r>
            <a:r>
              <a:rPr lang="ru-RU" sz="3200" dirty="0"/>
              <a:t>. Для фиксированного рабочего положения характерна либо полная </a:t>
            </a:r>
            <a:r>
              <a:rPr lang="ru-RU" sz="3200" dirty="0">
                <a:solidFill>
                  <a:srgbClr val="FFFF00"/>
                </a:solidFill>
              </a:rPr>
              <a:t>неподвижность, либо ограниченное количество высокоточных движений, совершаемых с малой амплитудой в ограниченном пространстве. </a:t>
            </a:r>
          </a:p>
          <a:p>
            <a:r>
              <a:rPr lang="ru-RU" sz="3200" dirty="0"/>
              <a:t>К вынужденным рабочим положениям работника относятся положения 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"лежа", "на коленях", "на корточках".</a:t>
            </a:r>
            <a:r>
              <a:rPr lang="ru-RU" sz="3200" dirty="0"/>
              <a:t> </a:t>
            </a:r>
          </a:p>
          <a:p>
            <a:r>
              <a:rPr lang="ru-RU" sz="3200" dirty="0"/>
              <a:t>Если по характеру работы рабочие позы работника разные, то отнесение условий труда к классу (подклассу) условий труда при воздействии тяжести трудового процесса с учетом рабочего положения тела работника следует проводить </a:t>
            </a:r>
            <a:r>
              <a:rPr lang="ru-RU" sz="3200" dirty="0">
                <a:solidFill>
                  <a:srgbClr val="FFFF00"/>
                </a:solidFill>
              </a:rPr>
              <a:t>по наиболее типичной рабочей позе для данной работы</a:t>
            </a:r>
            <a:r>
              <a:rPr lang="ru-RU" sz="3200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2"/>
            <a:ext cx="2619375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46649"/>
            <a:ext cx="3000375" cy="1524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92696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21637" cy="521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04664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328592"/>
          </a:xfrm>
        </p:spPr>
        <p:txBody>
          <a:bodyPr>
            <a:noAutofit/>
          </a:bodyPr>
          <a:lstStyle/>
          <a:p>
            <a:r>
              <a:rPr lang="ru-RU" sz="1600" dirty="0"/>
              <a:t>92. Отнесение условий труда к классу (подклассу) условий труда по тяжести трудового процесса с учетом наклонов корпуса тела работника за рабочий день (смену) определяется путем </a:t>
            </a:r>
            <a:r>
              <a:rPr lang="ru-RU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их прямого подсчета в единицу времени (минуту, час). </a:t>
            </a:r>
            <a:r>
              <a:rPr lang="ru-RU" sz="1600" dirty="0"/>
              <a:t>Далее рассчитывается общее число наклонов корпуса тела работника за все время выполнения работы либо </a:t>
            </a:r>
            <a:r>
              <a:rPr lang="ru-RU" sz="1600" dirty="0">
                <a:solidFill>
                  <a:srgbClr val="FFFF00"/>
                </a:solidFill>
              </a:rPr>
              <a:t>определяется их количество за одну операцию и умножается на число операций за рабочий день (смену). </a:t>
            </a:r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dirty="0"/>
              <a:t>93. Отнесение условий труда к классу (подклассу) условий труда по тяжести трудового процесса </a:t>
            </a:r>
            <a:r>
              <a:rPr lang="ru-RU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 перемещении работника в пространств</a:t>
            </a:r>
            <a:r>
              <a:rPr lang="ru-RU" sz="1600" dirty="0"/>
              <a:t>е осуществляется с учетом такого перемещения по горизонтали и (или) вертикали, обусловленного технологическим процессом, в течение рабочего дня (смены) и определяется на основании </a:t>
            </a:r>
            <a:r>
              <a:rPr lang="ru-RU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подсчета количества шагов за рабочий день (смену) и измерения длины шага</a:t>
            </a:r>
            <a:r>
              <a:rPr lang="ru-RU" sz="1600" dirty="0"/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2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5338936" cy="4426512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/>
              <a:t>Количество шагов за рабочий день (смену) определяется с помощью </a:t>
            </a:r>
            <a:r>
              <a:rPr lang="ru-RU" sz="3200" dirty="0">
                <a:solidFill>
                  <a:srgbClr val="FFFF00"/>
                </a:solidFill>
              </a:rPr>
              <a:t>шагомера</a:t>
            </a:r>
            <a:r>
              <a:rPr lang="ru-RU" sz="3200" dirty="0"/>
              <a:t>, помещенного в карман работника или закрепленного на его поясе (во время регламентированных перерывов и обеденного перерыва шагомер необходимо выкладывать из кармана работника или снимать с его пояса). </a:t>
            </a:r>
          </a:p>
          <a:p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Мужской шаг </a:t>
            </a:r>
            <a:r>
              <a:rPr lang="ru-RU" sz="3200" dirty="0"/>
              <a:t>в производственной обстановке в среднем равняется 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0,6 м</a:t>
            </a:r>
            <a:r>
              <a:rPr lang="ru-RU" sz="3200" dirty="0"/>
              <a:t>, а </a:t>
            </a: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женский - 0,5 м</a:t>
            </a:r>
            <a:r>
              <a:rPr lang="ru-RU" sz="3200" dirty="0"/>
              <a:t>.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89040"/>
            <a:ext cx="2562225" cy="17811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68760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7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136904" cy="2808311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/>
              <a:t>Перемещением работника в пространстве по вертикали необходимо считать его перемещения </a:t>
            </a:r>
            <a:r>
              <a:rPr lang="ru-RU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 лестницам или наклонным поверхностям</a:t>
            </a:r>
            <a:r>
              <a:rPr lang="ru-RU" sz="1800" dirty="0"/>
              <a:t>, угол наклона которых </a:t>
            </a:r>
            <a:r>
              <a:rPr lang="ru-RU" sz="1800" dirty="0">
                <a:solidFill>
                  <a:srgbClr val="FFFF00"/>
                </a:solidFill>
              </a:rPr>
              <a:t>более 30° от горизонтали</a:t>
            </a:r>
            <a:r>
              <a:rPr lang="ru-RU" sz="1800" dirty="0"/>
              <a:t>. </a:t>
            </a:r>
          </a:p>
          <a:p>
            <a:r>
              <a:rPr lang="ru-RU" sz="1800" dirty="0"/>
              <a:t>Для работников, трудовая функция которых связана с перемещением в пространстве как по горизонтали, так и по вертикали, эти расстояния необходимо суммировать и сопоставлять с тем показателем, величина которого </a:t>
            </a:r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была больше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94. Класс (подкласс) условий труда устанавливается по показателю тяжести трудового процесса, 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имеющему наиболее высокий класс (подкласс) условий труда</a:t>
            </a:r>
            <a:r>
              <a:rPr lang="ru-RU" sz="1800" dirty="0"/>
              <a:t>. </a:t>
            </a:r>
          </a:p>
          <a:p>
            <a:r>
              <a:rPr lang="ru-RU" sz="1800" dirty="0"/>
              <a:t>95. При наличии двух и более показателей тяжести трудового процесса, условия труда по которым отнесены к подклассу 3.1 или 3.2 вредных условий труда, класс (подкласс) условий труда по тяжести трудового процесса </a:t>
            </a:r>
            <a:r>
              <a:rPr lang="ru-RU" sz="1800" dirty="0">
                <a:solidFill>
                  <a:srgbClr val="FFFF00"/>
                </a:solidFill>
              </a:rPr>
              <a:t>повышается на одну степень</a:t>
            </a:r>
            <a:r>
              <a:rPr lang="ru-RU" sz="1800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03" y="188640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365104"/>
            <a:ext cx="4572001" cy="221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124744"/>
            <a:ext cx="7964487" cy="503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0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Напряженность трудового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5842992" cy="4572000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96. Отнесение условий труда к классу (подклассу) условий труда по напряженности трудового процесса осуществляется по следующим показателям: </a:t>
            </a:r>
          </a:p>
          <a:p>
            <a:r>
              <a:rPr lang="ru-RU" dirty="0">
                <a:solidFill>
                  <a:srgbClr val="FFFF00"/>
                </a:solidFill>
              </a:rPr>
              <a:t>1) плотность сигналов и сообщений (световых, звуковых) в среднем за 1 час работы, поступающих как со специальных устройств (видеотерминалов, сигнальных устройств, шкал приборов), так и при речевом сообщении, в том числе по средствам связи; </a:t>
            </a:r>
          </a:p>
          <a:p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2) число производственных объектов одновременного наблюдения; </a:t>
            </a:r>
          </a:p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3) работа с оптическими приборами (% времени рабочего дня (смены), в качестве которых используются устройства, используемые в производственном процессе с применением оптических элементов для увеличения размеров рассматриваемого объекта (лупы, микроскопы, дефектоскопы), либо используемые для повышения разрешающей способности прибора или улучшения видимости (бинокли), за исключением различных устройств для отображения информации (дисплеи), в которых оптические элементы не используются (различные индикаторы и шкалы, покрытые стеклянной или прозрачной пластмассовой крышкой); </a:t>
            </a:r>
          </a:p>
          <a:p>
            <a:r>
              <a:rPr lang="ru-RU" dirty="0"/>
              <a:t>4) нагрузка на голосовой аппарат (суммарное количество часов, наговариваемое в неделю); </a:t>
            </a:r>
          </a:p>
          <a:p>
            <a:r>
              <a:rPr lang="ru-RU" dirty="0">
                <a:solidFill>
                  <a:srgbClr val="FFFF00"/>
                </a:solidFill>
              </a:rPr>
              <a:t>5) монотонность нагрузок (число элементов (приемов), необходимых для реализации простого задания или в многократно повторяющихся операциях; время активных действий; монотонность производственной обстановки). </a:t>
            </a:r>
          </a:p>
          <a:p>
            <a:r>
              <a:rPr lang="ru-RU" dirty="0"/>
              <a:t>97. Отнесение условий труда к классу (подклассу) по напряженности трудового процесса осуществляется в соответствии с </a:t>
            </a:r>
            <a:r>
              <a:rPr lang="ru-RU" u="sng" dirty="0">
                <a:hlinkClick r:id="rId2"/>
              </a:rPr>
              <a:t>приложением N 14 к настоящей Методике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162" y="1052736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92896"/>
            <a:ext cx="2520280" cy="1600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09120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495" y="1412776"/>
            <a:ext cx="867101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67" y="260648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024335"/>
          </a:xfrm>
        </p:spPr>
        <p:txBody>
          <a:bodyPr>
            <a:noAutofit/>
          </a:bodyPr>
          <a:lstStyle/>
          <a:p>
            <a:r>
              <a:rPr lang="ru-RU" sz="1400" dirty="0"/>
              <a:t>98. Отнесение условий труда к классу (подклассу) условий труда по показателю напряженности трудового процесса "плотность сигналов и сообщений в среднем за 1 час работы" </a:t>
            </a:r>
            <a:r>
              <a:rPr lang="ru-RU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осуществляется путем подсчета количества воспринимаемых и передаваемых сигналов (сообщений, распоряжений)</a:t>
            </a:r>
            <a:r>
              <a:rPr lang="ru-RU" sz="1400" dirty="0"/>
              <a:t>, которые необходимо учитывать при исполнении трудовой функции, передаваемых либо с использованием графического или текстового носителя, либо их сочетания, либо с устройств для передачи сигналов (знаков). </a:t>
            </a:r>
          </a:p>
          <a:p>
            <a:r>
              <a:rPr lang="ru-RU" sz="1400" dirty="0"/>
              <a:t>99. Отнесение условий труда к классу (подклассу) условий труда по показателю напряженности трудового процесса </a:t>
            </a:r>
            <a:r>
              <a:rPr lang="ru-RU" sz="1400" dirty="0">
                <a:solidFill>
                  <a:srgbClr val="FFFF00"/>
                </a:solidFill>
              </a:rPr>
              <a:t>"число производственных объектов одновременного наблюдения" осуществляется путем оценки объема внимания (от 4 до 8 несвязанных объектов)</a:t>
            </a:r>
            <a:r>
              <a:rPr lang="ru-RU" sz="1400" dirty="0"/>
              <a:t> и его распределения (способности одновременно сосредотачивать внимание на нескольких объектах или действиях).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54" y="332656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65104"/>
            <a:ext cx="2809875" cy="1628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65104"/>
            <a:ext cx="27336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844824"/>
            <a:ext cx="5410944" cy="3889904"/>
          </a:xfrm>
        </p:spPr>
        <p:txBody>
          <a:bodyPr>
            <a:normAutofit fontScale="47500" lnSpcReduction="20000"/>
          </a:bodyPr>
          <a:lstStyle/>
          <a:p>
            <a:r>
              <a:rPr lang="ru-RU" sz="3200" dirty="0"/>
              <a:t>Условия труда </a:t>
            </a:r>
            <a:r>
              <a:rPr lang="ru-RU" sz="3200" dirty="0">
                <a:solidFill>
                  <a:srgbClr val="FFFF00"/>
                </a:solidFill>
              </a:rPr>
              <a:t>оцениваются</a:t>
            </a:r>
            <a:r>
              <a:rPr lang="ru-RU" sz="3200" dirty="0"/>
              <a:t> по данному показателю только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в тех случаях</a:t>
            </a:r>
            <a:r>
              <a:rPr lang="ru-RU" sz="3200" dirty="0"/>
              <a:t>, когда после получения информации одновременно от всех объектов наблюдения 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необходимо выполнение определенных действий</a:t>
            </a:r>
            <a:r>
              <a:rPr lang="ru-RU" sz="3200" dirty="0"/>
              <a:t> по регулированию технологического процесса с распределением внимания. </a:t>
            </a:r>
          </a:p>
          <a:p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В случае </a:t>
            </a: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если</a:t>
            </a:r>
            <a:r>
              <a:rPr lang="ru-RU" sz="3200" dirty="0"/>
              <a:t> при выполнении работы </a:t>
            </a:r>
            <a:r>
              <a:rPr lang="ru-RU" sz="3200" dirty="0">
                <a:solidFill>
                  <a:srgbClr val="FFFF00"/>
                </a:solidFill>
              </a:rPr>
              <a:t>информация может быть получена путем последовательного переключения внимания </a:t>
            </a:r>
            <a:r>
              <a:rPr lang="ru-RU" sz="3200" dirty="0"/>
              <a:t>с объекта на объект до наступления момента принятия решения и (или) выполнения действий либо при отсутствии ограничений по времени до момента принятия решения и (или) выполнения действий, что позволяет работнику перейти от распределения к переключению внимания, оценка напряженности трудового процесса по показателю "число производственных объектов одновременного наблюдения" при выполнении таких работ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не проводится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8680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2857500" cy="18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4" y="3523178"/>
            <a:ext cx="2736304" cy="204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5544616" cy="568863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400" dirty="0"/>
              <a:t>100. Отнесение условий труда к классу (подклассу) условий труда по показателю напряженности трудового процесса </a:t>
            </a:r>
            <a:r>
              <a:rPr lang="ru-RU" sz="1400" dirty="0">
                <a:solidFill>
                  <a:srgbClr val="FFFF00"/>
                </a:solidFill>
              </a:rPr>
              <a:t>"работа с оптическими приборами" </a:t>
            </a:r>
            <a:r>
              <a:rPr lang="ru-RU" sz="1400" dirty="0"/>
              <a:t>осуществляется на основе хронометражных наблюдений. </a:t>
            </a:r>
            <a:br>
              <a:rPr lang="ru-RU" sz="1400" dirty="0"/>
            </a:br>
            <a:r>
              <a:rPr lang="ru-RU" sz="1400" dirty="0"/>
              <a:t>101. Отнесение условий труда к классу (подклассу) условий труда по показателю напряженности трудового процесса </a:t>
            </a:r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"нагрузка на голосовой аппарат" осуществляется с учетом продолжительности речевых нагрузок на основе хронометражных наблюдений </a:t>
            </a:r>
            <a:r>
              <a:rPr lang="ru-RU" sz="1400" dirty="0"/>
              <a:t>или экспертным путем посредством опроса работников и их непосредственных руководителей. </a:t>
            </a:r>
            <a:br>
              <a:rPr lang="ru-RU" sz="1400" dirty="0"/>
            </a:br>
            <a:r>
              <a:rPr lang="ru-RU" sz="1400" dirty="0"/>
              <a:t>102. Отнесение условий труда к классу (подклассу) условий труда по напряженности трудового процесса при монотонности нагрузок осуществляется </a:t>
            </a:r>
            <a:r>
              <a:rPr lang="ru-RU" sz="1400" dirty="0">
                <a:solidFill>
                  <a:srgbClr val="FFFF00"/>
                </a:solidFill>
              </a:rPr>
              <a:t>с учетом числа элементов (приемов), необходимых для реализации простого задания или многократно повторяющихся операций (единиц), и продолжительности выполнения простых производственных заданий или повторяющихся операций, времени активных действий</a:t>
            </a:r>
            <a:r>
              <a:rPr lang="ru-RU" sz="1400" dirty="0"/>
              <a:t>, монотонности производственной обстановки. </a:t>
            </a:r>
            <a:br>
              <a:rPr lang="ru-RU" sz="1400" dirty="0"/>
            </a:br>
            <a:r>
              <a:rPr lang="ru-RU" sz="1400" dirty="0"/>
              <a:t>103. Класс (подкласс) условий труда устанавливается по показателю напряженности трудового процесса,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имеющему наиболее высокий класс </a:t>
            </a:r>
            <a:r>
              <a:rPr lang="ru-RU" sz="1400" dirty="0"/>
              <a:t>(подкласс) условий труда.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08" y="1556792"/>
            <a:ext cx="2619375" cy="174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948" y="4221088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1124744"/>
            <a:ext cx="7789366" cy="529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1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5338936" cy="3960439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sz="2000" dirty="0"/>
              <a:t>104. Отнесение условий труда к классу (подклассу) условий труда с учетом комплексного воздействия вредных и (или) опасных факторов осуществляется на основании анализа отнесения данных факторов к тому или иному классу (подклассу) условий труда, выполняемого экспертом. </a:t>
            </a:r>
          </a:p>
          <a:p>
            <a:r>
              <a:rPr lang="ru-RU" sz="2000" dirty="0"/>
              <a:t>105. Итоговый класс (подкласс) условий труда на рабочем месте устанавливают </a:t>
            </a:r>
            <a:r>
              <a:rPr lang="ru-RU" sz="2000" dirty="0">
                <a:solidFill>
                  <a:srgbClr val="FFFF00"/>
                </a:solidFill>
              </a:rPr>
              <a:t>по наиболее высокому классу </a:t>
            </a:r>
            <a:r>
              <a:rPr lang="ru-RU" sz="2000" dirty="0"/>
              <a:t>(подклассу) вредности и (или) опасности одного из имеющихся на рабочем месте вредных и (или) опасных факторов в соответствии с </a:t>
            </a:r>
            <a:r>
              <a:rPr lang="ru-RU" sz="2000" u="sng" dirty="0">
                <a:hlinkClick r:id="rId2"/>
              </a:rPr>
              <a:t>приложением N 15 к настоящей Методике</a:t>
            </a:r>
            <a:r>
              <a:rPr lang="ru-RU" sz="2000" dirty="0"/>
              <a:t>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32656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31" y="1700808"/>
            <a:ext cx="2857500" cy="16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789040"/>
            <a:ext cx="21050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6059016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При этом в случае: </a:t>
            </a:r>
          </a:p>
          <a:p>
            <a:r>
              <a:rPr lang="ru-RU" dirty="0"/>
              <a:t>сочетанного действия </a:t>
            </a:r>
            <a:r>
              <a:rPr lang="ru-RU" dirty="0">
                <a:solidFill>
                  <a:srgbClr val="FFFF00"/>
                </a:solidFill>
              </a:rPr>
              <a:t>3</a:t>
            </a:r>
            <a:r>
              <a:rPr lang="ru-RU" dirty="0"/>
              <a:t> и более вредных и (или) опасных факторов, отнесенных к подклассу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3.1</a:t>
            </a:r>
            <a:r>
              <a:rPr lang="ru-RU" dirty="0"/>
              <a:t> вредных условий труда, итоговый класс (подкласс) условий труда относится к подклассу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3.2</a:t>
            </a:r>
            <a:r>
              <a:rPr lang="ru-RU" dirty="0"/>
              <a:t> вредных условий труда; </a:t>
            </a:r>
          </a:p>
          <a:p>
            <a:r>
              <a:rPr lang="ru-RU" dirty="0"/>
              <a:t>сочетанного действия </a:t>
            </a:r>
            <a:r>
              <a:rPr lang="ru-RU" dirty="0">
                <a:solidFill>
                  <a:schemeClr val="accent2"/>
                </a:solidFill>
              </a:rPr>
              <a:t>2</a:t>
            </a:r>
            <a:r>
              <a:rPr lang="ru-RU" dirty="0"/>
              <a:t> и более вредных и (или) опасных факторов, отнесенных к подклассам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3.2, 3.3</a:t>
            </a:r>
            <a:r>
              <a:rPr lang="ru-RU" dirty="0"/>
              <a:t>,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3.4</a:t>
            </a:r>
            <a:r>
              <a:rPr lang="ru-RU" dirty="0"/>
              <a:t> вредных условий труда, итоговый класс (подкласс)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повышается на одну степень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64704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056" y="2924944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579296" cy="100126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Используемое оборудование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1656184" cy="2160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84513"/>
            <a:ext cx="2088232" cy="2330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268760"/>
            <a:ext cx="2427734" cy="2879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8" y="4005064"/>
            <a:ext cx="2304256" cy="23527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38" y="4437112"/>
            <a:ext cx="2029774" cy="20608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08839"/>
            <a:ext cx="2710077" cy="20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Используемое оборудование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1" y="1484784"/>
            <a:ext cx="1512168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67646" y="1440669"/>
            <a:ext cx="2088232" cy="2176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672408" cy="3329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3344" y="3406688"/>
            <a:ext cx="2276872" cy="37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E7354B1-AC69-A90A-622A-122B062C8706}"/>
              </a:ext>
            </a:extLst>
          </p:cNvPr>
          <p:cNvSpPr txBox="1"/>
          <p:nvPr/>
        </p:nvSpPr>
        <p:spPr>
          <a:xfrm>
            <a:off x="251520" y="620688"/>
            <a:ext cx="4392488" cy="57615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48056" indent="-384048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1400" dirty="0">
                <a:solidFill>
                  <a:schemeClr val="lt1"/>
                </a:solidFill>
              </a:rPr>
              <a:t>Испытательная лаборатория в составе НТЦ «Право» имеют федеральную аккредитацию и состоит в реестре Минтруда РФ.</a:t>
            </a:r>
          </a:p>
          <a:p>
            <a:pPr marL="448056" indent="-384048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1400" dirty="0">
                <a:solidFill>
                  <a:schemeClr val="lt1"/>
                </a:solidFill>
              </a:rPr>
              <a:t>ООО «НТЦ «ПРАВО» – один из лидеров рынка по автоматическому расчету и управлению профессиональными рисками, специальной оценке условий труда и производственного (экологического) контроля, а так же построению </a:t>
            </a:r>
            <a:r>
              <a:rPr lang="ru-RU" sz="1200" dirty="0">
                <a:solidFill>
                  <a:schemeClr val="lt1"/>
                </a:solidFill>
              </a:rPr>
              <a:t>системы</a:t>
            </a:r>
            <a:r>
              <a:rPr lang="ru-RU" sz="1400" dirty="0">
                <a:solidFill>
                  <a:schemeClr val="lt1"/>
                </a:solidFill>
              </a:rPr>
              <a:t> управления охраны труда на предприятии с нуля (</a:t>
            </a:r>
            <a:r>
              <a:rPr lang="en-US" sz="1400" dirty="0">
                <a:solidFill>
                  <a:schemeClr val="lt1"/>
                </a:solidFill>
              </a:rPr>
              <a:t>HSE LAB, https:</a:t>
            </a:r>
            <a:r>
              <a:rPr lang="ru-RU" sz="1400" dirty="0">
                <a:solidFill>
                  <a:schemeClr val="lt1"/>
                </a:solidFill>
              </a:rPr>
              <a:t>//</a:t>
            </a:r>
            <a:r>
              <a:rPr lang="en-US" sz="1400" dirty="0">
                <a:solidFill>
                  <a:schemeClr val="lt1"/>
                </a:solidFill>
              </a:rPr>
              <a:t>www.hserm.ru</a:t>
            </a:r>
            <a:r>
              <a:rPr lang="ru-RU" sz="1400" dirty="0">
                <a:solidFill>
                  <a:schemeClr val="lt1"/>
                </a:solidFill>
              </a:rPr>
              <a:t>/</a:t>
            </a:r>
            <a:r>
              <a:rPr lang="en-US" sz="1400" dirty="0">
                <a:solidFill>
                  <a:schemeClr val="lt1"/>
                </a:solidFill>
              </a:rPr>
              <a:t>)</a:t>
            </a:r>
            <a:r>
              <a:rPr lang="ru-RU" sz="1400" dirty="0">
                <a:solidFill>
                  <a:schemeClr val="lt1"/>
                </a:solidFill>
              </a:rPr>
              <a:t>.</a:t>
            </a:r>
          </a:p>
          <a:p>
            <a:pPr marL="448056" indent="-384048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1400" dirty="0">
                <a:solidFill>
                  <a:schemeClr val="lt1"/>
                </a:solidFill>
              </a:rPr>
              <a:t>Приоритетные задачи: обеспечение охраны труда, пожарной, промышленной, энергетической, экологической безопасности.</a:t>
            </a:r>
          </a:p>
          <a:p>
            <a:pPr marL="448056" indent="-384048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1400" dirty="0">
                <a:solidFill>
                  <a:schemeClr val="lt1"/>
                </a:solidFill>
              </a:rPr>
              <a:t>Мы используем комплексный подход к разработке решений по обеспечению безопасности на предприятии, расчету производственных рисков и снижению уровня травматизма.</a:t>
            </a:r>
          </a:p>
          <a:p>
            <a:pPr marL="448056" indent="-384048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1400" dirty="0">
                <a:solidFill>
                  <a:schemeClr val="lt1"/>
                </a:solidFill>
              </a:rPr>
              <a:t>Основной принцип работы, заложенный в решения, предлагаемые ООО «НТЦ «ПРАВО» - это ключевое правило программы </a:t>
            </a:r>
            <a:r>
              <a:rPr lang="en-US" sz="1400" dirty="0">
                <a:solidFill>
                  <a:schemeClr val="lt1"/>
                </a:solidFill>
              </a:rPr>
              <a:t>Vision Zero</a:t>
            </a:r>
            <a:r>
              <a:rPr lang="ru-RU" sz="1400" dirty="0">
                <a:solidFill>
                  <a:schemeClr val="lt1"/>
                </a:solidFill>
              </a:rPr>
              <a:t> – «Выявлять угрозы – контролировать риски».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86BB23B-725F-2CA9-EC57-6EA3D405931C}"/>
              </a:ext>
            </a:extLst>
          </p:cNvPr>
          <p:cNvSpPr txBox="1"/>
          <p:nvPr/>
        </p:nvSpPr>
        <p:spPr>
          <a:xfrm>
            <a:off x="4750283" y="405468"/>
            <a:ext cx="4412345" cy="6129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800"/>
              </a:spcAft>
            </a:pPr>
            <a:r>
              <a:rPr lang="ru-RU" sz="3733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НТЦ «ПРАВО»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466F08D-80F5-2CDD-9A11-5EAD88D0F692}"/>
              </a:ext>
            </a:extLst>
          </p:cNvPr>
          <p:cNvSpPr txBox="1"/>
          <p:nvPr/>
        </p:nvSpPr>
        <p:spPr>
          <a:xfrm>
            <a:off x="5013976" y="1196752"/>
            <a:ext cx="4104456" cy="9281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ИСПЫТАТЕЛЬНАЯ ЛАБОРАТОРИЯ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471387-E290-D74B-0828-1026F308DECD}"/>
              </a:ext>
            </a:extLst>
          </p:cNvPr>
          <p:cNvSpPr txBox="1"/>
          <p:nvPr/>
        </p:nvSpPr>
        <p:spPr>
          <a:xfrm>
            <a:off x="5076057" y="2276872"/>
            <a:ext cx="3600400" cy="36778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594" indent="-228594">
              <a:spcAft>
                <a:spcPts val="800"/>
              </a:spcAft>
              <a:buBlip>
                <a:blip r:embed="rId2"/>
              </a:buBlip>
            </a:pPr>
            <a:r>
              <a:rPr lang="ru-RU" sz="1400" dirty="0">
                <a:solidFill>
                  <a:schemeClr val="lt1"/>
                </a:solidFill>
              </a:rPr>
              <a:t>Аттестат аккредитации №</a:t>
            </a:r>
            <a:r>
              <a:rPr lang="en-US" sz="1400" dirty="0">
                <a:solidFill>
                  <a:schemeClr val="lt1"/>
                </a:solidFill>
              </a:rPr>
              <a:t>RA.RU.21A332</a:t>
            </a:r>
          </a:p>
          <a:p>
            <a:pPr marL="228594" indent="-228594">
              <a:spcAft>
                <a:spcPts val="800"/>
              </a:spcAft>
              <a:buBlip>
                <a:blip r:embed="rId2"/>
              </a:buBlip>
            </a:pPr>
            <a:r>
              <a:rPr lang="ru-RU" sz="1400" dirty="0">
                <a:solidFill>
                  <a:schemeClr val="lt1"/>
                </a:solidFill>
              </a:rPr>
              <a:t>Реестр Минтруда России (№288)</a:t>
            </a:r>
          </a:p>
          <a:p>
            <a:pPr marL="228594" indent="-228594">
              <a:spcAft>
                <a:spcPts val="800"/>
              </a:spcAft>
              <a:buBlip>
                <a:blip r:embed="rId2"/>
              </a:buBlip>
            </a:pPr>
            <a:r>
              <a:rPr lang="ru-RU" sz="1400" dirty="0">
                <a:solidFill>
                  <a:schemeClr val="lt1"/>
                </a:solidFill>
              </a:rPr>
              <a:t>Более 200 единиц измерительного оборудования, внесенного в реестр СИ</a:t>
            </a:r>
          </a:p>
          <a:p>
            <a:pPr marL="228594" indent="-228594">
              <a:spcAft>
                <a:spcPts val="800"/>
              </a:spcAft>
              <a:buBlip>
                <a:blip r:embed="rId2"/>
              </a:buBlip>
            </a:pPr>
            <a:r>
              <a:rPr lang="ru-RU" sz="1400" dirty="0">
                <a:solidFill>
                  <a:schemeClr val="lt1"/>
                </a:solidFill>
              </a:rPr>
              <a:t>Укомплектованный кадровый состав</a:t>
            </a:r>
          </a:p>
          <a:p>
            <a:pPr algn="ctr">
              <a:spcAft>
                <a:spcPts val="800"/>
              </a:spcAft>
            </a:pPr>
            <a:r>
              <a:rPr lang="ru-RU" sz="1400" dirty="0">
                <a:solidFill>
                  <a:schemeClr val="lt1"/>
                </a:solidFill>
              </a:rPr>
              <a:t>Эксперты по СОУТ, врач по гигиене труда, специалисты по определению аэродинамических характеристик на источниках выбросов (эффективность ПГУ), специалисты по испытаниям объектов окружающей среды (вода, воздух, почва, отходы).</a:t>
            </a:r>
          </a:p>
        </p:txBody>
      </p:sp>
    </p:spTree>
    <p:extLst>
      <p:ext uri="{BB962C8B-B14F-4D97-AF65-F5344CB8AC3E}">
        <p14:creationId xmlns:p14="http://schemas.microsoft.com/office/powerpoint/2010/main" val="17191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/>
          <p:cNvSpPr txBox="1">
            <a:spLocks/>
          </p:cNvSpPr>
          <p:nvPr/>
        </p:nvSpPr>
        <p:spPr>
          <a:xfrm>
            <a:off x="2177664" y="942981"/>
            <a:ext cx="2106304" cy="767010"/>
          </a:xfrm>
          <a:prstGeom prst="rect">
            <a:avLst/>
          </a:prstGeom>
        </p:spPr>
        <p:txBody>
          <a:bodyPr spcFirstLastPara="1" vert="horz" wrap="square" lIns="91425" tIns="91425" rIns="91425" bIns="91425" anchor="b" anchorCtr="0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>
              <a:spcBef>
                <a:spcPts val="0"/>
              </a:spcBef>
            </a:pPr>
            <a:r>
              <a:rPr lang="ru-RU" sz="2400" dirty="0" smtClean="0">
                <a:solidFill>
                  <a:srgbClr val="FFFF00"/>
                </a:solidFill>
              </a:rPr>
              <a:t>ВК ГК “ПРАВО”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Google Shape;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7653" y="697836"/>
            <a:ext cx="12573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9;p13"/>
          <p:cNvSpPr txBox="1">
            <a:spLocks/>
          </p:cNvSpPr>
          <p:nvPr/>
        </p:nvSpPr>
        <p:spPr>
          <a:xfrm>
            <a:off x="2339752" y="4509120"/>
            <a:ext cx="2448272" cy="491240"/>
          </a:xfrm>
          <a:prstGeom prst="rect">
            <a:avLst/>
          </a:prstGeom>
        </p:spPr>
        <p:txBody>
          <a:bodyPr spcFirstLastPara="1" vert="horz" wrap="square" lIns="91425" tIns="91425" rIns="91425" bIns="91425" anchor="b" anchorCtr="0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>
              <a:spcBef>
                <a:spcPts val="0"/>
              </a:spcBef>
            </a:pPr>
            <a:r>
              <a:rPr lang="en-US" sz="2000" dirty="0" smtClean="0"/>
              <a:t>www.pravo-ros.ru</a:t>
            </a:r>
            <a:endParaRPr lang="en-US" sz="2000" dirty="0"/>
          </a:p>
        </p:txBody>
      </p:sp>
      <p:pic>
        <p:nvPicPr>
          <p:cNvPr id="7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36" y="4221088"/>
            <a:ext cx="12573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1;p13"/>
          <p:cNvSpPr txBox="1">
            <a:spLocks/>
          </p:cNvSpPr>
          <p:nvPr/>
        </p:nvSpPr>
        <p:spPr>
          <a:xfrm>
            <a:off x="2143736" y="2708920"/>
            <a:ext cx="2946300" cy="720080"/>
          </a:xfrm>
          <a:prstGeom prst="rect">
            <a:avLst/>
          </a:prstGeom>
        </p:spPr>
        <p:txBody>
          <a:bodyPr spcFirstLastPara="1" vert="horz" wrap="square" lIns="91425" tIns="91425" rIns="91425" bIns="91425" anchor="b" anchorCtr="0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>
              <a:spcBef>
                <a:spcPts val="0"/>
              </a:spcBef>
            </a:pPr>
            <a:r>
              <a:rPr lang="ru-RU" sz="2000" dirty="0" smtClean="0">
                <a:solidFill>
                  <a:srgbClr val="FFFF00"/>
                </a:solidFill>
              </a:rPr>
              <a:t>Группа </a:t>
            </a:r>
            <a:r>
              <a:rPr lang="en-US" sz="2000" dirty="0" smtClean="0">
                <a:solidFill>
                  <a:srgbClr val="FFFF00"/>
                </a:solidFill>
              </a:rPr>
              <a:t>Telegram </a:t>
            </a:r>
            <a:r>
              <a:rPr lang="ru-RU" sz="2000" dirty="0" smtClean="0">
                <a:solidFill>
                  <a:srgbClr val="FFFF00"/>
                </a:solidFill>
              </a:rPr>
              <a:t>ГК “ПРАВО”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9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011" y="2449188"/>
            <a:ext cx="1257300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8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1600" b="1" dirty="0"/>
              <a:t>Об утверждении Методики проведения специальной оценки условий труда, Классификатора вредных и (или) опасных производственных факторов, формы отчета о проведении специальной оценки условий труда и инструкции по ее заполнению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b="1" dirty="0" smtClean="0"/>
              <a:t>Приложение </a:t>
            </a:r>
            <a:r>
              <a:rPr lang="ru-RU" sz="1800" b="1" dirty="0"/>
              <a:t>N 1. Методика проведения специальной оценки условий труда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1600" b="1" dirty="0" smtClean="0"/>
              <a:t>II</a:t>
            </a:r>
            <a:r>
              <a:rPr lang="ru-RU" sz="1600" b="1" dirty="0"/>
              <a:t>. Идентификация потенциально вредных и (или) опасных производственных факторов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1800" dirty="0" smtClean="0"/>
              <a:t>и</a:t>
            </a:r>
            <a:r>
              <a:rPr lang="ru-RU" sz="1800" dirty="0"/>
              <a:t>) показатели тяжести трудового процесса (пункты 4.1-4.7 </a:t>
            </a:r>
            <a:r>
              <a:rPr lang="ru-RU" sz="1800" dirty="0">
                <a:hlinkClick r:id="rId2"/>
              </a:rPr>
              <a:t>классификатора</a:t>
            </a:r>
            <a:r>
              <a:rPr lang="ru-RU" sz="1800" dirty="0"/>
              <a:t>) идентифицируются как вредные и (или) опасные факторы только на рабочих местах, на которых работниками осуществляется выполнение обусловленных технологическим процессом (трудовой функцией) </a:t>
            </a:r>
            <a:r>
              <a:rPr lang="ru-RU" sz="1800" dirty="0">
                <a:solidFill>
                  <a:srgbClr val="FFFF00"/>
                </a:solidFill>
              </a:rPr>
              <a:t>работ по поднятию и переноске грузов вручную, работ в вынужденном положении или положении "стоя", при перемещении в пространстве</a:t>
            </a:r>
            <a:r>
              <a:rPr lang="ru-RU" sz="1800" dirty="0"/>
              <a:t>; </a:t>
            </a:r>
            <a:endParaRPr lang="ru-RU" sz="1800" dirty="0" smtClean="0"/>
          </a:p>
          <a:p>
            <a:endParaRPr lang="ru-RU" sz="2600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864698"/>
              </p:ext>
            </p:extLst>
          </p:nvPr>
        </p:nvGraphicFramePr>
        <p:xfrm>
          <a:off x="2987824" y="4365104"/>
          <a:ext cx="5760640" cy="1834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074"/>
                <a:gridCol w="5004566"/>
              </a:tblGrid>
              <a:tr h="62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4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Тяжесть трудового процесса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202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4.1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Физическая динамическая нагрузка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202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4.2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Масса поднимаемого и перемещаемого груза вручную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202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4.3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Стереотипные рабочие движения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202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4.4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Статическая нагрузка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202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4.5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Рабочая поза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202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4.6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Наклоны корпуса тела работника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202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4.7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Перемещение в пространстве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25144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6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B19A007-4080-48DF-A56B-629617CFF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908720"/>
            <a:ext cx="4032448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488"/>
              </a:spcBef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88"/>
              </a:spcBef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88"/>
              </a:spcBef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88"/>
              </a:spcBef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88"/>
              </a:spcBef>
              <a:spcAft>
                <a:spcPct val="0"/>
              </a:spcAft>
              <a:buFont typeface="Wingdings 2" panose="05020102010507070707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99592" y="2996952"/>
            <a:ext cx="7139136" cy="266429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Счастья, здоровья, удачи и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любви!</a:t>
            </a:r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ru-RU" sz="2800" dirty="0"/>
              <a:t>С уважением к Вам и вашему делу, </a:t>
            </a:r>
            <a:r>
              <a:rPr lang="ru-RU" sz="2800" dirty="0">
                <a:solidFill>
                  <a:srgbClr val="FFFF00"/>
                </a:solidFill>
              </a:rPr>
              <a:t>руководитель направления проектов по измерениям в области рабочей </a:t>
            </a:r>
            <a:r>
              <a:rPr lang="ru-RU" sz="2800" dirty="0" smtClean="0">
                <a:solidFill>
                  <a:srgbClr val="FFFF00"/>
                </a:solidFill>
              </a:rPr>
              <a:t>зоны</a:t>
            </a:r>
            <a:r>
              <a:rPr lang="en-US" sz="2800" dirty="0" smtClean="0"/>
              <a:t> </a:t>
            </a:r>
            <a:r>
              <a:rPr lang="ru-RU" sz="2800" dirty="0" err="1" smtClean="0"/>
              <a:t>Шишунов</a:t>
            </a:r>
            <a:r>
              <a:rPr lang="ru-RU" sz="2800" dirty="0" smtClean="0"/>
              <a:t> Николай</a:t>
            </a:r>
            <a:r>
              <a:rPr lang="en-US" sz="2800" dirty="0" smtClean="0"/>
              <a:t> </a:t>
            </a:r>
            <a:r>
              <a:rPr lang="ru-RU" sz="2800" dirty="0" smtClean="0"/>
              <a:t>Игоревич</a:t>
            </a:r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74E7918-0718-4B72-ACDD-38BC05005EAD}"/>
              </a:ext>
            </a:extLst>
          </p:cNvPr>
          <p:cNvSpPr txBox="1"/>
          <p:nvPr/>
        </p:nvSpPr>
        <p:spPr>
          <a:xfrm>
            <a:off x="6300192" y="5805264"/>
            <a:ext cx="2330780" cy="831851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defTabSz="945807">
              <a:defRPr/>
            </a:pPr>
            <a:r>
              <a:rPr lang="ru-RU" sz="1536" dirty="0">
                <a:solidFill>
                  <a:srgbClr val="FFFF00"/>
                </a:solidFill>
                <a:latin typeface="Montserrat" panose="00000500000000000000" pitchFamily="2" charset="-52"/>
              </a:rPr>
              <a:t>pravo-ros.ru</a:t>
            </a:r>
          </a:p>
          <a:p>
            <a:pPr algn="ctr" defTabSz="945807">
              <a:defRPr/>
            </a:pPr>
            <a:r>
              <a:rPr lang="ru-RU" sz="1536" dirty="0">
                <a:solidFill>
                  <a:srgbClr val="FFFF00"/>
                </a:solidFill>
                <a:latin typeface="Montserrat" panose="00000500000000000000" pitchFamily="2" charset="-52"/>
              </a:rPr>
              <a:t>info@pravo-ros.ru</a:t>
            </a:r>
          </a:p>
          <a:p>
            <a:pPr algn="ctr" defTabSz="945807">
              <a:defRPr/>
            </a:pPr>
            <a:r>
              <a:rPr lang="ru-RU" sz="1536" dirty="0">
                <a:solidFill>
                  <a:srgbClr val="FFFF00"/>
                </a:solidFill>
                <a:latin typeface="Montserrat" panose="00000500000000000000" pitchFamily="2" charset="-52"/>
              </a:rPr>
              <a:t>8 800 222 86 61</a:t>
            </a:r>
          </a:p>
        </p:txBody>
      </p:sp>
    </p:spTree>
    <p:extLst>
      <p:ext uri="{BB962C8B-B14F-4D97-AF65-F5344CB8AC3E}">
        <p14:creationId xmlns:p14="http://schemas.microsoft.com/office/powerpoint/2010/main" val="14465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298" y="260648"/>
            <a:ext cx="7348062" cy="139675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sz="1600" dirty="0" smtClean="0"/>
              <a:t>к</a:t>
            </a:r>
            <a:r>
              <a:rPr lang="ru-RU" sz="1600" dirty="0"/>
              <a:t>) показатели напряженности трудового процесса (пункты 5.1-5.7 </a:t>
            </a:r>
            <a:r>
              <a:rPr lang="ru-RU" sz="1600" dirty="0">
                <a:hlinkClick r:id="rId2"/>
              </a:rPr>
              <a:t>классификатора</a:t>
            </a:r>
            <a:r>
              <a:rPr lang="ru-RU" sz="1600" dirty="0"/>
              <a:t>) идентифицируются как вредные и (или) опасные факторы при выполнении работ по </a:t>
            </a:r>
            <a:r>
              <a:rPr lang="ru-RU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диспетчеризации</a:t>
            </a:r>
            <a:r>
              <a:rPr lang="ru-RU" sz="1600" dirty="0"/>
              <a:t> </a:t>
            </a:r>
            <a:r>
              <a:rPr lang="ru-RU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производственных процессов</a:t>
            </a:r>
            <a:r>
              <a:rPr lang="ru-RU" sz="1600" dirty="0"/>
              <a:t>, в том числе конвейерного типа, на рабочих местах </a:t>
            </a:r>
            <a:r>
              <a:rPr lang="ru-RU" sz="1600" dirty="0">
                <a:solidFill>
                  <a:srgbClr val="FFFF00"/>
                </a:solidFill>
              </a:rPr>
              <a:t>операторов производственного оборудования</a:t>
            </a:r>
            <a:r>
              <a:rPr lang="ru-RU" sz="1600" dirty="0"/>
              <a:t>, при </a:t>
            </a:r>
            <a:r>
              <a:rPr lang="ru-RU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управлении транспортными средствами</a:t>
            </a:r>
            <a:r>
              <a:rPr lang="ru-RU" sz="1600" dirty="0"/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083492"/>
              </p:ext>
            </p:extLst>
          </p:nvPr>
        </p:nvGraphicFramePr>
        <p:xfrm>
          <a:off x="683568" y="1988840"/>
          <a:ext cx="4176464" cy="3888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859"/>
                <a:gridCol w="3659605"/>
              </a:tblGrid>
              <a:tr h="455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5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Напряженность трудового процесса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455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5.1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Длительность сосредоточенного наблюдения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701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5.2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Плотность сигналов (световых, звуковых) и сообщений в единицу времени 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455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5.3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Число производственных объектов одновременного наблюдения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455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5.4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Нагрузка на слуховой анализатор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455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5.5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Активное наблюдение за ходом производственного процесса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455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5.6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Работа с оптическими приборами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455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5.7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Нагрузка на голосовой аппарат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99" y="2429529"/>
            <a:ext cx="3501008" cy="38164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980728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0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Тяжесть трудового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5122912" cy="421048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800" dirty="0"/>
              <a:t>83. Отнесение условий труда к классу (подклассу) условий труда по тяжести трудового процесса осуществляется по следующим показателям: </a:t>
            </a:r>
          </a:p>
          <a:p>
            <a:r>
              <a:rPr lang="ru-RU" sz="1800" dirty="0"/>
              <a:t>1) </a:t>
            </a:r>
            <a:r>
              <a:rPr lang="ru-RU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физическая динамическая нагрузка;</a:t>
            </a:r>
            <a:r>
              <a:rPr lang="ru-RU" sz="1800" dirty="0"/>
              <a:t> </a:t>
            </a:r>
          </a:p>
          <a:p>
            <a:r>
              <a:rPr lang="ru-RU" sz="1800" dirty="0"/>
              <a:t>2) </a:t>
            </a:r>
            <a:r>
              <a:rPr lang="ru-RU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масса поднимаемого и перемещаемого груза вручную; </a:t>
            </a:r>
          </a:p>
          <a:p>
            <a:r>
              <a:rPr lang="ru-RU" sz="1800" dirty="0"/>
              <a:t>3) </a:t>
            </a:r>
            <a:r>
              <a:rPr lang="ru-RU" sz="1800" dirty="0">
                <a:solidFill>
                  <a:srgbClr val="FFFF00"/>
                </a:solidFill>
              </a:rPr>
              <a:t>стереотипные рабочие движения</a:t>
            </a:r>
            <a:r>
              <a:rPr lang="ru-RU" sz="1800" dirty="0"/>
              <a:t>; </a:t>
            </a:r>
          </a:p>
          <a:p>
            <a:r>
              <a:rPr lang="ru-RU" sz="1800" dirty="0"/>
              <a:t>4) </a:t>
            </a:r>
            <a:r>
              <a:rPr lang="ru-RU" sz="1800" dirty="0">
                <a:solidFill>
                  <a:srgbClr val="00B0F0"/>
                </a:solidFill>
              </a:rPr>
              <a:t>статическая нагрузка</a:t>
            </a:r>
            <a:r>
              <a:rPr lang="ru-RU" sz="1800" dirty="0"/>
              <a:t>; </a:t>
            </a:r>
          </a:p>
          <a:p>
            <a:r>
              <a:rPr lang="ru-RU" sz="1800" dirty="0"/>
              <a:t>5) </a:t>
            </a:r>
            <a:r>
              <a:rPr lang="ru-RU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рабочая поза</a:t>
            </a:r>
            <a:r>
              <a:rPr lang="ru-RU" sz="1800" dirty="0"/>
              <a:t>; </a:t>
            </a:r>
          </a:p>
          <a:p>
            <a:r>
              <a:rPr lang="ru-RU" sz="1800" dirty="0"/>
              <a:t>6) </a:t>
            </a:r>
            <a:r>
              <a:rPr lang="ru-RU" sz="1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наклоны корпуса</a:t>
            </a:r>
            <a:r>
              <a:rPr lang="ru-RU" sz="1800" dirty="0"/>
              <a:t>; </a:t>
            </a:r>
          </a:p>
          <a:p>
            <a:r>
              <a:rPr lang="ru-RU" sz="1800" dirty="0"/>
              <a:t>7) перемещение в пространстве.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24653"/>
            <a:ext cx="2880320" cy="37444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09" y="548680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6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836712"/>
            <a:ext cx="4608512" cy="381642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/>
              <a:t>84. При выполнении работ, связанных с неравномерными физическими нагрузками в разные рабочие дни (смены),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отнесение условий труда к классу (подклассу) условий труда по тяжести трудового процесса (за исключением массы поднимаемого и перемещаемого груза и наклонов корпуса тела работника) осуществляется по средним показателям за 2-3 рабочих дня (смены). </a:t>
            </a:r>
          </a:p>
          <a:p>
            <a:r>
              <a:rPr lang="ru-RU" dirty="0"/>
              <a:t>Масса поднимаемого и перемещаемого работником вручную груза и наклоны корпуса оцениваются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 максимальным значениям</a:t>
            </a:r>
            <a:r>
              <a:rPr lang="ru-RU" dirty="0"/>
              <a:t>. </a:t>
            </a:r>
          </a:p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3635896" cy="48965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922A282-8D1A-8548-CC98-BC37FFAE4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4869160"/>
            <a:ext cx="8802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5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404664"/>
            <a:ext cx="876458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81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5554960" cy="583412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85. Отнесение условий труда к классу (подклассу) условий труда по тяжести трудового процесса при физической динамической нагрузке осуществляется путем определения массы груза (деталей, изделий, </a:t>
            </a:r>
            <a:r>
              <a:rPr lang="ru-RU" sz="3100" dirty="0"/>
              <a:t>инструментов</a:t>
            </a:r>
            <a:r>
              <a:rPr lang="ru-RU" dirty="0"/>
              <a:t>),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перемещаемого вручную работником при каждой операции, и расстояния перемещения груза в метрах</a:t>
            </a:r>
            <a:r>
              <a:rPr lang="ru-RU" dirty="0"/>
              <a:t>. После этого подсчитывается общее количество операций по переносу работником груза в течение рабочего дня (смены) и определяется величина 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физической динамической нагрузки (кг м) в течение рабочего дня (смены).</a:t>
            </a:r>
          </a:p>
          <a:p>
            <a:r>
              <a:rPr lang="ru-RU" dirty="0"/>
              <a:t>86. При работах, обусловленных как региональными, так и общими физическими нагрузками в течение рабочего дня (смены), связанных с перемещением груза на различные расстояния, определяется суммарная механическая работа за рабочий день (смену), значение которой соотносится со значениями, предусмотренными </a:t>
            </a:r>
            <a:r>
              <a:rPr lang="ru-RU" u="sng" dirty="0">
                <a:hlinkClick r:id="rId2"/>
              </a:rPr>
              <a:t>таблицей 1 приложения N 13 к настоящей Методике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24744"/>
            <a:ext cx="242088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294</TotalTime>
  <Words>2690</Words>
  <Application>Microsoft Office PowerPoint</Application>
  <PresentationFormat>Экран (4:3)</PresentationFormat>
  <Paragraphs>130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Яркая</vt:lpstr>
      <vt:lpstr>Семинар-совещание</vt:lpstr>
      <vt:lpstr>Основание</vt:lpstr>
      <vt:lpstr>Презентация PowerPoint</vt:lpstr>
      <vt:lpstr>Об утверждении Методики проведения специальной оценки условий труда, Классификатора вредных и (или) опасных производственных факторов, формы отчета о проведении специальной оценки условий труда и инструкции по ее заполнению</vt:lpstr>
      <vt:lpstr>Презентация PowerPoint</vt:lpstr>
      <vt:lpstr>Тяжесть трудового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Напряженность трудового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Используемое оборудование</vt:lpstr>
      <vt:lpstr>Используемое оборудование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Семинар-совещание</dc:title>
  <dc:creator>book</dc:creator>
  <cp:lastModifiedBy>book</cp:lastModifiedBy>
  <cp:revision>27</cp:revision>
  <dcterms:created xsi:type="dcterms:W3CDTF">2025-10-30T06:22:48Z</dcterms:created>
  <dcterms:modified xsi:type="dcterms:W3CDTF">2025-10-30T11:58:35Z</dcterms:modified>
</cp:coreProperties>
</file>