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20"/>
  </p:notesMasterIdLst>
  <p:handoutMasterIdLst>
    <p:handoutMasterId r:id="rId21"/>
  </p:handoutMasterIdLst>
  <p:sldIdLst>
    <p:sldId id="346" r:id="rId2"/>
    <p:sldId id="366" r:id="rId3"/>
    <p:sldId id="363" r:id="rId4"/>
    <p:sldId id="364" r:id="rId5"/>
    <p:sldId id="365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79" r:id="rId19"/>
  </p:sldIdLst>
  <p:sldSz cx="9144000" cy="5143500" type="screen16x9"/>
  <p:notesSz cx="6797675" cy="99282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7" pos="2880" userDrawn="1">
          <p15:clr>
            <a:srgbClr val="A4A3A4"/>
          </p15:clr>
        </p15:guide>
        <p15:guide id="8" orient="horz" pos="162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  <p15:guide id="3" orient="horz" pos="3128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6C8"/>
    <a:srgbClr val="E83F52"/>
    <a:srgbClr val="0C3F64"/>
    <a:srgbClr val="63666A"/>
    <a:srgbClr val="0F4D7B"/>
    <a:srgbClr val="09758A"/>
    <a:srgbClr val="17ABBD"/>
    <a:srgbClr val="A6A6A6"/>
    <a:srgbClr val="16486C"/>
    <a:srgbClr val="CA3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49" autoAdjust="0"/>
    <p:restoredTop sz="88673" autoAdjust="0"/>
  </p:normalViewPr>
  <p:slideViewPr>
    <p:cSldViewPr snapToGrid="0" showGuides="1">
      <p:cViewPr varScale="1">
        <p:scale>
          <a:sx n="104" d="100"/>
          <a:sy n="104" d="100"/>
        </p:scale>
        <p:origin x="-122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997" y="48"/>
      </p:cViewPr>
      <p:guideLst>
        <p:guide orient="horz" pos="3108"/>
        <p:guide orient="horz" pos="3128"/>
        <p:guide pos="212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92C87-4F54-47F2-A7D3-6D67715DD0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215588-C36E-44AA-8EB9-8B36B1AAF54D}">
      <dgm:prSet/>
      <dgm:spPr/>
      <dgm:t>
        <a:bodyPr/>
        <a:lstStyle/>
        <a:p>
          <a:pPr rtl="0"/>
          <a:r>
            <a:rPr lang="ru-RU" dirty="0" smtClean="0"/>
            <a:t>качества проведения специальной оценки условий труда (</a:t>
          </a:r>
          <a:r>
            <a:rPr lang="ru-RU" i="1" dirty="0" smtClean="0"/>
            <a:t>17,8-35,6</a:t>
          </a:r>
          <a:r>
            <a:rPr lang="ru-RU" dirty="0" smtClean="0"/>
            <a:t>)</a:t>
          </a:r>
          <a:endParaRPr lang="ru-RU" dirty="0"/>
        </a:p>
      </dgm:t>
    </dgm:pt>
    <dgm:pt modelId="{109A0B53-16E5-401C-B07D-0AD1BF935DBA}" type="parTrans" cxnId="{F1F139DC-2FE9-464F-94CC-021798D264C9}">
      <dgm:prSet/>
      <dgm:spPr/>
      <dgm:t>
        <a:bodyPr/>
        <a:lstStyle/>
        <a:p>
          <a:endParaRPr lang="ru-RU"/>
        </a:p>
      </dgm:t>
    </dgm:pt>
    <dgm:pt modelId="{24EF7D85-640B-42CD-A682-3C42ABC5C3C7}" type="sibTrans" cxnId="{F1F139DC-2FE9-464F-94CC-021798D264C9}">
      <dgm:prSet/>
      <dgm:spPr/>
      <dgm:t>
        <a:bodyPr/>
        <a:lstStyle/>
        <a:p>
          <a:endParaRPr lang="ru-RU"/>
        </a:p>
      </dgm:t>
    </dgm:pt>
    <dgm:pt modelId="{E2DA076A-3F2D-4268-A43A-42C313D644D3}">
      <dgm:prSet/>
      <dgm:spPr/>
      <dgm:t>
        <a:bodyPr/>
        <a:lstStyle/>
        <a:p>
          <a:pPr rtl="0"/>
          <a:r>
            <a:rPr lang="ru-RU" dirty="0" smtClean="0"/>
            <a:t>правильности предоставления работникам гарантий и компенсаций за работу с вредными и (или) опасными условиями труда </a:t>
          </a:r>
          <a:r>
            <a:rPr lang="ru-RU" i="1" dirty="0" smtClean="0"/>
            <a:t>(+ ФСТЗ</a:t>
          </a:r>
          <a:r>
            <a:rPr lang="ru-RU" dirty="0" smtClean="0"/>
            <a:t>)</a:t>
          </a:r>
          <a:endParaRPr lang="ru-RU" dirty="0"/>
        </a:p>
      </dgm:t>
    </dgm:pt>
    <dgm:pt modelId="{164E84DC-3206-427E-9BB2-DB40F7AF3975}" type="parTrans" cxnId="{B6A8AC70-9206-4906-90B2-7517C7F1ECFF}">
      <dgm:prSet/>
      <dgm:spPr/>
      <dgm:t>
        <a:bodyPr/>
        <a:lstStyle/>
        <a:p>
          <a:endParaRPr lang="ru-RU"/>
        </a:p>
      </dgm:t>
    </dgm:pt>
    <dgm:pt modelId="{D7A45359-5E94-4F23-AD90-042D004B02DF}" type="sibTrans" cxnId="{B6A8AC70-9206-4906-90B2-7517C7F1ECFF}">
      <dgm:prSet/>
      <dgm:spPr/>
      <dgm:t>
        <a:bodyPr/>
        <a:lstStyle/>
        <a:p>
          <a:endParaRPr lang="ru-RU"/>
        </a:p>
      </dgm:t>
    </dgm:pt>
    <dgm:pt modelId="{97F273F2-A512-423E-9F1A-F2391F5C2A96}">
      <dgm:prSet/>
      <dgm:spPr/>
      <dgm:t>
        <a:bodyPr/>
        <a:lstStyle/>
        <a:p>
          <a:pPr rtl="0"/>
          <a:r>
            <a:rPr lang="ru-RU" smtClean="0"/>
            <a:t>фактических условий труда работников</a:t>
          </a:r>
          <a:endParaRPr lang="ru-RU"/>
        </a:p>
      </dgm:t>
    </dgm:pt>
    <dgm:pt modelId="{60ED6BF1-4587-4509-BA21-F3954225FA4C}" type="parTrans" cxnId="{31E895E5-0D2C-44A4-AE13-4D8DDC683855}">
      <dgm:prSet/>
      <dgm:spPr/>
      <dgm:t>
        <a:bodyPr/>
        <a:lstStyle/>
        <a:p>
          <a:endParaRPr lang="ru-RU"/>
        </a:p>
      </dgm:t>
    </dgm:pt>
    <dgm:pt modelId="{CE81219A-39CB-46CB-8529-DF9BF20F4659}" type="sibTrans" cxnId="{31E895E5-0D2C-44A4-AE13-4D8DDC683855}">
      <dgm:prSet/>
      <dgm:spPr/>
      <dgm:t>
        <a:bodyPr/>
        <a:lstStyle/>
        <a:p>
          <a:endParaRPr lang="ru-RU"/>
        </a:p>
      </dgm:t>
    </dgm:pt>
    <dgm:pt modelId="{ECEA8553-99E5-4F28-8F8D-BF14C8E97BE5}" type="pres">
      <dgm:prSet presAssocID="{0FF92C87-4F54-47F2-A7D3-6D67715DD0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586031-56EA-4B57-AE49-D974E769D7B8}" type="pres">
      <dgm:prSet presAssocID="{7E215588-C36E-44AA-8EB9-8B36B1AAF54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98546-3EE0-44E8-81DA-03D61419CBFA}" type="pres">
      <dgm:prSet presAssocID="{24EF7D85-640B-42CD-A682-3C42ABC5C3C7}" presName="spacer" presStyleCnt="0"/>
      <dgm:spPr/>
    </dgm:pt>
    <dgm:pt modelId="{A5BDF825-DB53-4357-847B-58E7698E645B}" type="pres">
      <dgm:prSet presAssocID="{E2DA076A-3F2D-4268-A43A-42C313D644D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431CD-6437-4C7C-AF6F-92AF9C88B0B9}" type="pres">
      <dgm:prSet presAssocID="{D7A45359-5E94-4F23-AD90-042D004B02DF}" presName="spacer" presStyleCnt="0"/>
      <dgm:spPr/>
    </dgm:pt>
    <dgm:pt modelId="{DE232A29-676C-444C-AC2F-76ACF499AEBE}" type="pres">
      <dgm:prSet presAssocID="{97F273F2-A512-423E-9F1A-F2391F5C2A9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E895E5-0D2C-44A4-AE13-4D8DDC683855}" srcId="{0FF92C87-4F54-47F2-A7D3-6D67715DD0F1}" destId="{97F273F2-A512-423E-9F1A-F2391F5C2A96}" srcOrd="2" destOrd="0" parTransId="{60ED6BF1-4587-4509-BA21-F3954225FA4C}" sibTransId="{CE81219A-39CB-46CB-8529-DF9BF20F4659}"/>
    <dgm:cxn modelId="{C0D84564-F31A-4528-8D91-408C10946E13}" type="presOf" srcId="{97F273F2-A512-423E-9F1A-F2391F5C2A96}" destId="{DE232A29-676C-444C-AC2F-76ACF499AEBE}" srcOrd="0" destOrd="0" presId="urn:microsoft.com/office/officeart/2005/8/layout/vList2"/>
    <dgm:cxn modelId="{59C1E453-133C-4CFB-873B-7F9BC5509F03}" type="presOf" srcId="{7E215588-C36E-44AA-8EB9-8B36B1AAF54D}" destId="{6F586031-56EA-4B57-AE49-D974E769D7B8}" srcOrd="0" destOrd="0" presId="urn:microsoft.com/office/officeart/2005/8/layout/vList2"/>
    <dgm:cxn modelId="{B6A8AC70-9206-4906-90B2-7517C7F1ECFF}" srcId="{0FF92C87-4F54-47F2-A7D3-6D67715DD0F1}" destId="{E2DA076A-3F2D-4268-A43A-42C313D644D3}" srcOrd="1" destOrd="0" parTransId="{164E84DC-3206-427E-9BB2-DB40F7AF3975}" sibTransId="{D7A45359-5E94-4F23-AD90-042D004B02DF}"/>
    <dgm:cxn modelId="{F1F139DC-2FE9-464F-94CC-021798D264C9}" srcId="{0FF92C87-4F54-47F2-A7D3-6D67715DD0F1}" destId="{7E215588-C36E-44AA-8EB9-8B36B1AAF54D}" srcOrd="0" destOrd="0" parTransId="{109A0B53-16E5-401C-B07D-0AD1BF935DBA}" sibTransId="{24EF7D85-640B-42CD-A682-3C42ABC5C3C7}"/>
    <dgm:cxn modelId="{C24475BE-96AF-42B9-8F15-925B59B1A9A1}" type="presOf" srcId="{0FF92C87-4F54-47F2-A7D3-6D67715DD0F1}" destId="{ECEA8553-99E5-4F28-8F8D-BF14C8E97BE5}" srcOrd="0" destOrd="0" presId="urn:microsoft.com/office/officeart/2005/8/layout/vList2"/>
    <dgm:cxn modelId="{F48EF300-B57D-4B5D-9751-E612F5D62918}" type="presOf" srcId="{E2DA076A-3F2D-4268-A43A-42C313D644D3}" destId="{A5BDF825-DB53-4357-847B-58E7698E645B}" srcOrd="0" destOrd="0" presId="urn:microsoft.com/office/officeart/2005/8/layout/vList2"/>
    <dgm:cxn modelId="{B9186AA6-6963-4303-BE83-F584178E9B68}" type="presParOf" srcId="{ECEA8553-99E5-4F28-8F8D-BF14C8E97BE5}" destId="{6F586031-56EA-4B57-AE49-D974E769D7B8}" srcOrd="0" destOrd="0" presId="urn:microsoft.com/office/officeart/2005/8/layout/vList2"/>
    <dgm:cxn modelId="{C4581FAA-7B0E-45EF-82DB-F55333B64E18}" type="presParOf" srcId="{ECEA8553-99E5-4F28-8F8D-BF14C8E97BE5}" destId="{0BC98546-3EE0-44E8-81DA-03D61419CBFA}" srcOrd="1" destOrd="0" presId="urn:microsoft.com/office/officeart/2005/8/layout/vList2"/>
    <dgm:cxn modelId="{51039E6E-1F58-4191-A7EB-6C9A7F97542A}" type="presParOf" srcId="{ECEA8553-99E5-4F28-8F8D-BF14C8E97BE5}" destId="{A5BDF825-DB53-4357-847B-58E7698E645B}" srcOrd="2" destOrd="0" presId="urn:microsoft.com/office/officeart/2005/8/layout/vList2"/>
    <dgm:cxn modelId="{FCACDA33-64F5-4915-93A7-2AE8E51296C4}" type="presParOf" srcId="{ECEA8553-99E5-4F28-8F8D-BF14C8E97BE5}" destId="{FFF431CD-6437-4C7C-AF6F-92AF9C88B0B9}" srcOrd="3" destOrd="0" presId="urn:microsoft.com/office/officeart/2005/8/layout/vList2"/>
    <dgm:cxn modelId="{FE508257-2D88-4C91-BC32-C80A1CA0D454}" type="presParOf" srcId="{ECEA8553-99E5-4F28-8F8D-BF14C8E97BE5}" destId="{DE232A29-676C-444C-AC2F-76ACF499AEB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194E11-E814-46CF-B900-43AECF5F9D6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70579BD-950B-4899-8AE6-74137576F821}">
      <dgm:prSet phldrT="[Текст]"/>
      <dgm:spPr/>
      <dgm:t>
        <a:bodyPr/>
        <a:lstStyle/>
        <a:p>
          <a:r>
            <a:rPr lang="ru-RU" dirty="0" smtClean="0"/>
            <a:t>30</a:t>
          </a:r>
          <a:endParaRPr lang="ru-RU" dirty="0"/>
        </a:p>
      </dgm:t>
    </dgm:pt>
    <dgm:pt modelId="{B6DDC0A0-A9F8-43F7-91F7-4FF4420264EB}" type="parTrans" cxnId="{D2C12AE7-DAF5-4012-A3FE-0733D97D2368}">
      <dgm:prSet/>
      <dgm:spPr/>
      <dgm:t>
        <a:bodyPr/>
        <a:lstStyle/>
        <a:p>
          <a:endParaRPr lang="ru-RU"/>
        </a:p>
      </dgm:t>
    </dgm:pt>
    <dgm:pt modelId="{11165525-B5A0-49AA-AA40-EEB698D47C42}" type="sibTrans" cxnId="{D2C12AE7-DAF5-4012-A3FE-0733D97D2368}">
      <dgm:prSet/>
      <dgm:spPr/>
      <dgm:t>
        <a:bodyPr/>
        <a:lstStyle/>
        <a:p>
          <a:endParaRPr lang="ru-RU"/>
        </a:p>
      </dgm:t>
    </dgm:pt>
    <dgm:pt modelId="{B3410132-4544-45C8-9584-28BDA55E51C6}">
      <dgm:prSet phldrT="[Текст]"/>
      <dgm:spPr/>
      <dgm:t>
        <a:bodyPr/>
        <a:lstStyle/>
        <a:p>
          <a:r>
            <a:rPr lang="ru-RU" dirty="0" smtClean="0"/>
            <a:t>приостановка 30</a:t>
          </a:r>
          <a:endParaRPr lang="ru-RU" dirty="0"/>
        </a:p>
      </dgm:t>
    </dgm:pt>
    <dgm:pt modelId="{14F43429-3B60-4FB2-AB29-3204213CC59E}" type="parTrans" cxnId="{1DD27E0C-0F6A-4E83-AC1D-49D384AC1A98}">
      <dgm:prSet/>
      <dgm:spPr/>
      <dgm:t>
        <a:bodyPr/>
        <a:lstStyle/>
        <a:p>
          <a:endParaRPr lang="ru-RU"/>
        </a:p>
      </dgm:t>
    </dgm:pt>
    <dgm:pt modelId="{9BB37031-2ACB-42DB-9041-D1B0F12F6AA6}" type="sibTrans" cxnId="{1DD27E0C-0F6A-4E83-AC1D-49D384AC1A98}">
      <dgm:prSet/>
      <dgm:spPr/>
      <dgm:t>
        <a:bodyPr/>
        <a:lstStyle/>
        <a:p>
          <a:endParaRPr lang="ru-RU"/>
        </a:p>
      </dgm:t>
    </dgm:pt>
    <dgm:pt modelId="{8C651CA7-3D9F-4A46-A68E-B0621C4C1D78}">
      <dgm:prSet phldrT="[Текст]"/>
      <dgm:spPr/>
      <dgm:t>
        <a:bodyPr/>
        <a:lstStyle/>
        <a:p>
          <a:r>
            <a:rPr lang="ru-RU" dirty="0" smtClean="0"/>
            <a:t>продление на 60</a:t>
          </a:r>
          <a:endParaRPr lang="ru-RU" dirty="0"/>
        </a:p>
      </dgm:t>
    </dgm:pt>
    <dgm:pt modelId="{EE1AFD38-5166-4282-9A81-D3DC2000E176}" type="parTrans" cxnId="{DA0D6FEE-C65F-46C6-A7A2-59BB531733DC}">
      <dgm:prSet/>
      <dgm:spPr/>
      <dgm:t>
        <a:bodyPr/>
        <a:lstStyle/>
        <a:p>
          <a:endParaRPr lang="ru-RU"/>
        </a:p>
      </dgm:t>
    </dgm:pt>
    <dgm:pt modelId="{31462F72-4EBE-403A-83C7-5F3E4278C520}" type="sibTrans" cxnId="{DA0D6FEE-C65F-46C6-A7A2-59BB531733DC}">
      <dgm:prSet/>
      <dgm:spPr/>
      <dgm:t>
        <a:bodyPr/>
        <a:lstStyle/>
        <a:p>
          <a:endParaRPr lang="ru-RU"/>
        </a:p>
      </dgm:t>
    </dgm:pt>
    <dgm:pt modelId="{A9B67794-40D7-4508-8DDF-993E1C44A701}" type="pres">
      <dgm:prSet presAssocID="{8E194E11-E814-46CF-B900-43AECF5F9D65}" presName="CompostProcess" presStyleCnt="0">
        <dgm:presLayoutVars>
          <dgm:dir/>
          <dgm:resizeHandles val="exact"/>
        </dgm:presLayoutVars>
      </dgm:prSet>
      <dgm:spPr/>
    </dgm:pt>
    <dgm:pt modelId="{AB39B010-66B2-4EDC-8EB4-19FDF3E06C0E}" type="pres">
      <dgm:prSet presAssocID="{8E194E11-E814-46CF-B900-43AECF5F9D65}" presName="arrow" presStyleLbl="bgShp" presStyleIdx="0" presStyleCnt="1"/>
      <dgm:spPr/>
    </dgm:pt>
    <dgm:pt modelId="{ECC4764E-F8B3-43EB-8917-C8FD1677B0EB}" type="pres">
      <dgm:prSet presAssocID="{8E194E11-E814-46CF-B900-43AECF5F9D65}" presName="linearProcess" presStyleCnt="0"/>
      <dgm:spPr/>
    </dgm:pt>
    <dgm:pt modelId="{F63E70E4-BEA0-4576-ADC4-A5651BB561EB}" type="pres">
      <dgm:prSet presAssocID="{270579BD-950B-4899-8AE6-74137576F82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6AAAFC-910C-4B6D-9BCC-4535CE3DD7CA}" type="pres">
      <dgm:prSet presAssocID="{11165525-B5A0-49AA-AA40-EEB698D47C42}" presName="sibTrans" presStyleCnt="0"/>
      <dgm:spPr/>
    </dgm:pt>
    <dgm:pt modelId="{B9A8F517-931B-469E-A515-5B104BC2CEE1}" type="pres">
      <dgm:prSet presAssocID="{B3410132-4544-45C8-9584-28BDA55E51C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DE6DA-2748-434F-A697-3426B0A64E53}" type="pres">
      <dgm:prSet presAssocID="{9BB37031-2ACB-42DB-9041-D1B0F12F6AA6}" presName="sibTrans" presStyleCnt="0"/>
      <dgm:spPr/>
    </dgm:pt>
    <dgm:pt modelId="{7AB425EE-F719-441E-A929-FF4EA36B67BA}" type="pres">
      <dgm:prSet presAssocID="{8C651CA7-3D9F-4A46-A68E-B0621C4C1D7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DA9A65-857D-409F-9ECC-6199AA603CD6}" type="presOf" srcId="{270579BD-950B-4899-8AE6-74137576F821}" destId="{F63E70E4-BEA0-4576-ADC4-A5651BB561EB}" srcOrd="0" destOrd="0" presId="urn:microsoft.com/office/officeart/2005/8/layout/hProcess9"/>
    <dgm:cxn modelId="{9F315F36-3178-4C6C-9AC3-6B8351C18DA0}" type="presOf" srcId="{8C651CA7-3D9F-4A46-A68E-B0621C4C1D78}" destId="{7AB425EE-F719-441E-A929-FF4EA36B67BA}" srcOrd="0" destOrd="0" presId="urn:microsoft.com/office/officeart/2005/8/layout/hProcess9"/>
    <dgm:cxn modelId="{DA0D6FEE-C65F-46C6-A7A2-59BB531733DC}" srcId="{8E194E11-E814-46CF-B900-43AECF5F9D65}" destId="{8C651CA7-3D9F-4A46-A68E-B0621C4C1D78}" srcOrd="2" destOrd="0" parTransId="{EE1AFD38-5166-4282-9A81-D3DC2000E176}" sibTransId="{31462F72-4EBE-403A-83C7-5F3E4278C520}"/>
    <dgm:cxn modelId="{1DD27E0C-0F6A-4E83-AC1D-49D384AC1A98}" srcId="{8E194E11-E814-46CF-B900-43AECF5F9D65}" destId="{B3410132-4544-45C8-9584-28BDA55E51C6}" srcOrd="1" destOrd="0" parTransId="{14F43429-3B60-4FB2-AB29-3204213CC59E}" sibTransId="{9BB37031-2ACB-42DB-9041-D1B0F12F6AA6}"/>
    <dgm:cxn modelId="{D6176672-B11B-42BF-B20D-20F55F79ACAB}" type="presOf" srcId="{B3410132-4544-45C8-9584-28BDA55E51C6}" destId="{B9A8F517-931B-469E-A515-5B104BC2CEE1}" srcOrd="0" destOrd="0" presId="urn:microsoft.com/office/officeart/2005/8/layout/hProcess9"/>
    <dgm:cxn modelId="{D2C12AE7-DAF5-4012-A3FE-0733D97D2368}" srcId="{8E194E11-E814-46CF-B900-43AECF5F9D65}" destId="{270579BD-950B-4899-8AE6-74137576F821}" srcOrd="0" destOrd="0" parTransId="{B6DDC0A0-A9F8-43F7-91F7-4FF4420264EB}" sibTransId="{11165525-B5A0-49AA-AA40-EEB698D47C42}"/>
    <dgm:cxn modelId="{FE46644E-7314-48D5-BFDC-78E3E67B1DEF}" type="presOf" srcId="{8E194E11-E814-46CF-B900-43AECF5F9D65}" destId="{A9B67794-40D7-4508-8DDF-993E1C44A701}" srcOrd="0" destOrd="0" presId="urn:microsoft.com/office/officeart/2005/8/layout/hProcess9"/>
    <dgm:cxn modelId="{A156FA40-1953-4ECE-964D-4A7B5F867089}" type="presParOf" srcId="{A9B67794-40D7-4508-8DDF-993E1C44A701}" destId="{AB39B010-66B2-4EDC-8EB4-19FDF3E06C0E}" srcOrd="0" destOrd="0" presId="urn:microsoft.com/office/officeart/2005/8/layout/hProcess9"/>
    <dgm:cxn modelId="{7A6CAA1E-B453-4A9C-84D2-62C979E67F95}" type="presParOf" srcId="{A9B67794-40D7-4508-8DDF-993E1C44A701}" destId="{ECC4764E-F8B3-43EB-8917-C8FD1677B0EB}" srcOrd="1" destOrd="0" presId="urn:microsoft.com/office/officeart/2005/8/layout/hProcess9"/>
    <dgm:cxn modelId="{D10C5E6D-A8E7-42CD-B90E-5ED3A016C6B9}" type="presParOf" srcId="{ECC4764E-F8B3-43EB-8917-C8FD1677B0EB}" destId="{F63E70E4-BEA0-4576-ADC4-A5651BB561EB}" srcOrd="0" destOrd="0" presId="urn:microsoft.com/office/officeart/2005/8/layout/hProcess9"/>
    <dgm:cxn modelId="{396401F6-D0EE-4CD8-ABAB-37646FE20BF5}" type="presParOf" srcId="{ECC4764E-F8B3-43EB-8917-C8FD1677B0EB}" destId="{ED6AAAFC-910C-4B6D-9BCC-4535CE3DD7CA}" srcOrd="1" destOrd="0" presId="urn:microsoft.com/office/officeart/2005/8/layout/hProcess9"/>
    <dgm:cxn modelId="{CC7A4DA6-7ACC-49BA-91F5-BF606E64D872}" type="presParOf" srcId="{ECC4764E-F8B3-43EB-8917-C8FD1677B0EB}" destId="{B9A8F517-931B-469E-A515-5B104BC2CEE1}" srcOrd="2" destOrd="0" presId="urn:microsoft.com/office/officeart/2005/8/layout/hProcess9"/>
    <dgm:cxn modelId="{AC4EA924-F272-47B4-BAED-98E5747CEA3A}" type="presParOf" srcId="{ECC4764E-F8B3-43EB-8917-C8FD1677B0EB}" destId="{5B5DE6DA-2748-434F-A697-3426B0A64E53}" srcOrd="3" destOrd="0" presId="urn:microsoft.com/office/officeart/2005/8/layout/hProcess9"/>
    <dgm:cxn modelId="{8B02A106-77A9-4D32-B995-E6885A42D9A0}" type="presParOf" srcId="{ECC4764E-F8B3-43EB-8917-C8FD1677B0EB}" destId="{7AB425EE-F719-441E-A929-FF4EA36B67B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86031-56EA-4B57-AE49-D974E769D7B8}">
      <dsp:nvSpPr>
        <dsp:cNvPr id="0" name=""/>
        <dsp:cNvSpPr/>
      </dsp:nvSpPr>
      <dsp:spPr>
        <a:xfrm>
          <a:off x="0" y="346562"/>
          <a:ext cx="762000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качества проведения специальной оценки условий труда (</a:t>
          </a:r>
          <a:r>
            <a:rPr lang="ru-RU" sz="1900" i="1" kern="1200" dirty="0" smtClean="0"/>
            <a:t>17,8-35,6</a:t>
          </a:r>
          <a:r>
            <a:rPr lang="ru-RU" sz="1900" kern="1200" dirty="0" smtClean="0"/>
            <a:t>)</a:t>
          </a:r>
          <a:endParaRPr lang="ru-RU" sz="1900" kern="1200" dirty="0"/>
        </a:p>
      </dsp:txBody>
      <dsp:txXfrm>
        <a:off x="36845" y="383407"/>
        <a:ext cx="7546310" cy="681087"/>
      </dsp:txXfrm>
    </dsp:sp>
    <dsp:sp modelId="{A5BDF825-DB53-4357-847B-58E7698E645B}">
      <dsp:nvSpPr>
        <dsp:cNvPr id="0" name=""/>
        <dsp:cNvSpPr/>
      </dsp:nvSpPr>
      <dsp:spPr>
        <a:xfrm>
          <a:off x="0" y="1156060"/>
          <a:ext cx="762000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правильности предоставления работникам гарантий и компенсаций за работу с вредными и (или) опасными условиями труда </a:t>
          </a:r>
          <a:r>
            <a:rPr lang="ru-RU" sz="1900" i="1" kern="1200" dirty="0" smtClean="0"/>
            <a:t>(+ ФСТЗ</a:t>
          </a:r>
          <a:r>
            <a:rPr lang="ru-RU" sz="1900" kern="1200" dirty="0" smtClean="0"/>
            <a:t>)</a:t>
          </a:r>
          <a:endParaRPr lang="ru-RU" sz="1900" kern="1200" dirty="0"/>
        </a:p>
      </dsp:txBody>
      <dsp:txXfrm>
        <a:off x="36845" y="1192905"/>
        <a:ext cx="7546310" cy="681087"/>
      </dsp:txXfrm>
    </dsp:sp>
    <dsp:sp modelId="{DE232A29-676C-444C-AC2F-76ACF499AEBE}">
      <dsp:nvSpPr>
        <dsp:cNvPr id="0" name=""/>
        <dsp:cNvSpPr/>
      </dsp:nvSpPr>
      <dsp:spPr>
        <a:xfrm>
          <a:off x="0" y="1965557"/>
          <a:ext cx="7620000" cy="754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фактических условий труда работников</a:t>
          </a:r>
          <a:endParaRPr lang="ru-RU" sz="1900" kern="1200"/>
        </a:p>
      </dsp:txBody>
      <dsp:txXfrm>
        <a:off x="36845" y="2002402"/>
        <a:ext cx="7546310" cy="681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9B010-66B2-4EDC-8EB4-19FDF3E06C0E}">
      <dsp:nvSpPr>
        <dsp:cNvPr id="0" name=""/>
        <dsp:cNvSpPr/>
      </dsp:nvSpPr>
      <dsp:spPr>
        <a:xfrm>
          <a:off x="571499" y="0"/>
          <a:ext cx="6477000" cy="36004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E70E4-BEA0-4576-ADC4-A5651BB561EB}">
      <dsp:nvSpPr>
        <dsp:cNvPr id="0" name=""/>
        <dsp:cNvSpPr/>
      </dsp:nvSpPr>
      <dsp:spPr>
        <a:xfrm>
          <a:off x="651" y="1080135"/>
          <a:ext cx="2438362" cy="1440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30</a:t>
          </a:r>
          <a:endParaRPr lang="ru-RU" sz="2700" kern="1200" dirty="0"/>
        </a:p>
      </dsp:txBody>
      <dsp:txXfrm>
        <a:off x="70955" y="1150439"/>
        <a:ext cx="2297754" cy="1299572"/>
      </dsp:txXfrm>
    </dsp:sp>
    <dsp:sp modelId="{B9A8F517-931B-469E-A515-5B104BC2CEE1}">
      <dsp:nvSpPr>
        <dsp:cNvPr id="0" name=""/>
        <dsp:cNvSpPr/>
      </dsp:nvSpPr>
      <dsp:spPr>
        <a:xfrm>
          <a:off x="2590818" y="1080135"/>
          <a:ext cx="2438362" cy="1440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приостановка 30</a:t>
          </a:r>
          <a:endParaRPr lang="ru-RU" sz="2700" kern="1200" dirty="0"/>
        </a:p>
      </dsp:txBody>
      <dsp:txXfrm>
        <a:off x="2661122" y="1150439"/>
        <a:ext cx="2297754" cy="1299572"/>
      </dsp:txXfrm>
    </dsp:sp>
    <dsp:sp modelId="{7AB425EE-F719-441E-A929-FF4EA36B67BA}">
      <dsp:nvSpPr>
        <dsp:cNvPr id="0" name=""/>
        <dsp:cNvSpPr/>
      </dsp:nvSpPr>
      <dsp:spPr>
        <a:xfrm>
          <a:off x="5180986" y="1080135"/>
          <a:ext cx="2438362" cy="14401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продление на 60</a:t>
          </a:r>
          <a:endParaRPr lang="ru-RU" sz="2700" kern="1200" dirty="0"/>
        </a:p>
      </dsp:txBody>
      <dsp:txXfrm>
        <a:off x="5251290" y="1150439"/>
        <a:ext cx="2297754" cy="1299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813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2" y="1"/>
            <a:ext cx="2945660" cy="49813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F1F0BC-44F1-403B-A0C2-2940A59F436B}" type="datetimeFigureOut">
              <a:rPr lang="ru-RU"/>
              <a:pPr>
                <a:defRPr/>
              </a:pPr>
              <a:t>28.10.2022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60" cy="498134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2" y="9430092"/>
            <a:ext cx="2945660" cy="498134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0A28900-B483-4F9E-ABE4-63AC8ACE0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9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813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813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D2BD2A-0D7B-4CBD-B717-6438AEFC8B6C}" type="datetimeFigureOut">
              <a:rPr lang="ru-RU"/>
              <a:pPr>
                <a:defRPr/>
              </a:pPr>
              <a:t>28.10.2022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60" cy="498134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30092"/>
            <a:ext cx="2945660" cy="498134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C44EF1-BA2A-4711-9682-10147DCA4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237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44EF1-BA2A-4711-9682-10147DCA456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86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3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A15D3-211C-4DEF-97CC-FD08B57128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4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8DB1A-3B4B-4CC0-B519-293AEDF960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13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3AD17-D648-456C-819A-9A503BBC92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065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114300"/>
            <a:ext cx="8353424" cy="438790"/>
          </a:xfrm>
        </p:spPr>
        <p:txBody>
          <a:bodyPr/>
          <a:lstStyle>
            <a:lvl1pPr>
              <a:defRPr>
                <a:solidFill>
                  <a:srgbClr val="09758A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2753" y="673620"/>
            <a:ext cx="8335963" cy="3796260"/>
          </a:xfrm>
        </p:spPr>
        <p:txBody>
          <a:bodyPr anchor="ctr">
            <a:normAutofit/>
          </a:bodyPr>
          <a:lstStyle>
            <a:lvl1pPr marL="0" marR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200" kern="120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874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7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4" indent="0" algn="ctr">
              <a:buNone/>
              <a:defRPr sz="1200"/>
            </a:lvl9pPr>
          </a:lstStyle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1…………………………………………………………………………………………………………….. 1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2 …………………………………………………………………………………………………………... 2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3…………………………………………………………………………………………………………….. 3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4 ……………………………………………………………………………………………………………. 4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5 ……………………………………………………………………………………………………………. 5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6……………………………………………………………………………………………………………… 6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7 ……………………………………………………………………………………………………………. 7</a:t>
            </a:r>
          </a:p>
        </p:txBody>
      </p:sp>
    </p:spTree>
    <p:extLst>
      <p:ext uri="{BB962C8B-B14F-4D97-AF65-F5344CB8AC3E}">
        <p14:creationId xmlns:p14="http://schemas.microsoft.com/office/powerpoint/2010/main" val="253573978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114300"/>
            <a:ext cx="8353424" cy="438790"/>
          </a:xfrm>
        </p:spPr>
        <p:txBody>
          <a:bodyPr/>
          <a:lstStyle>
            <a:lvl1pPr>
              <a:defRPr>
                <a:solidFill>
                  <a:srgbClr val="09758A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2753" y="673620"/>
            <a:ext cx="8335963" cy="3796260"/>
          </a:xfrm>
        </p:spPr>
        <p:txBody>
          <a:bodyPr anchor="ctr">
            <a:normAutofit/>
          </a:bodyPr>
          <a:lstStyle>
            <a:lvl1pPr marL="0" marR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200" kern="120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874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7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4" indent="0" algn="ctr">
              <a:buNone/>
              <a:defRPr sz="1200"/>
            </a:lvl9pPr>
          </a:lstStyle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1…………………………………………………………………………………………………………….. 1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2 …………………………………………………………………………………………………………... 2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3…………………………………………………………………………………………………………….. 3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4 ……………………………………………………………………………………………………………. 4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5 ……………………………………………………………………………………………………………. 5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6……………………………………………………………………………………………………………… 6</a:t>
            </a:r>
          </a:p>
          <a:p>
            <a:pPr marL="0" marR="0" lvl="0" indent="0" algn="l" defTabSz="685750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63666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Раздел 7 ……………………………………………………………………………………………………………. 7</a:t>
            </a:r>
          </a:p>
        </p:txBody>
      </p:sp>
    </p:spTree>
    <p:extLst>
      <p:ext uri="{BB962C8B-B14F-4D97-AF65-F5344CB8AC3E}">
        <p14:creationId xmlns:p14="http://schemas.microsoft.com/office/powerpoint/2010/main" val="41317229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4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889649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E4F82-C625-4EAB-AF75-F83A99C9E3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13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85560-EA67-46C4-8C8F-DD1EC910AE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9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B6393-D3CF-4A9D-AE39-723F84CC3C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2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C610D-1799-4703-AFFF-E84BA34E84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15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EDC48-D623-46B8-9146-D96F35996C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92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FF9B5-04A2-478C-8715-0B9E509DDB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63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902D6-A266-45C0-9A2F-C1DD0269DD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6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7620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56" y="4236244"/>
            <a:ext cx="549275" cy="297656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4A3C054-5CBD-4227-84A2-FC97261F1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3330" y="2991053"/>
            <a:ext cx="1775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538" y="1189053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21" r:id="rId12"/>
    <p:sldLayoutId id="214748379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07457EC2253E9B51C1C1B37F28F487D1321CDA7226D80CE6BABCDEED19E95FB782D7433D7CA50590B5B276B79944C4E39F6FC628D35430B1BDj3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815689"/>
            <a:ext cx="7895728" cy="101529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i="1" dirty="0" smtClean="0">
                <a:cs typeface="Times New Roman" panose="02020603050405020304" pitchFamily="18" charset="0"/>
              </a:rPr>
              <a:t>Государственная экспертиза условий труда</a:t>
            </a:r>
            <a:endParaRPr lang="ru-RU" altLang="ru-RU" sz="2000" b="1" i="1" dirty="0"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718305" y="3682866"/>
            <a:ext cx="3309684" cy="8001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Балясников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Александр </a:t>
            </a:r>
            <a:r>
              <a:rPr lang="ru-RU" altLang="ru-RU" sz="2400" b="1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Александрович </a:t>
            </a:r>
            <a:endParaRPr lang="ru-RU" altLang="ru-RU" dirty="0">
              <a:solidFill>
                <a:schemeClr val="tx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Заместитель руководителя департамента </a:t>
            </a: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условий и охраны труда министерства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2052" name="Picture 2" descr="kozelbl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685"/>
            <a:ext cx="1223962" cy="1377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Подзаголовок 2"/>
          <p:cNvSpPr txBox="1">
            <a:spLocks/>
          </p:cNvSpPr>
          <p:nvPr/>
        </p:nvSpPr>
        <p:spPr bwMode="auto">
          <a:xfrm>
            <a:off x="1619251" y="357507"/>
            <a:ext cx="6408737" cy="64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>
              <a:spcBef>
                <a:spcPct val="20000"/>
              </a:spcBef>
              <a:buClr>
                <a:srgbClr val="D2CB6C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>
              <a:spcBef>
                <a:spcPct val="20000"/>
              </a:spcBef>
              <a:buClr>
                <a:srgbClr val="95A39D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>
              <a:spcBef>
                <a:spcPct val="20000"/>
              </a:spcBef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4400" eaLnBrk="1" fontAlgn="auto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A9A57C"/>
              </a:buClr>
              <a:buFont typeface="Arial" charset="0"/>
              <a:buNone/>
              <a:defRPr/>
            </a:pPr>
            <a:r>
              <a:rPr lang="ru-RU" altLang="ru-RU" sz="2400" b="1" dirty="0">
                <a:solidFill>
                  <a:srgbClr val="675E47"/>
                </a:solidFill>
                <a:latin typeface="Cambria"/>
                <a:cs typeface="Times New Roman" panose="02020603050405020304" pitchFamily="18" charset="0"/>
              </a:rPr>
              <a:t>Правительство Самарской </a:t>
            </a:r>
            <a:r>
              <a:rPr lang="ru-RU" altLang="ru-RU" sz="2400" b="1" dirty="0" smtClean="0">
                <a:solidFill>
                  <a:srgbClr val="675E47"/>
                </a:solidFill>
                <a:latin typeface="Cambria"/>
                <a:cs typeface="Times New Roman" panose="02020603050405020304" pitchFamily="18" charset="0"/>
              </a:rPr>
              <a:t>области</a:t>
            </a:r>
          </a:p>
          <a:p>
            <a:pPr algn="ctr" defTabSz="914400" eaLnBrk="1" fontAlgn="auto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A9A57C"/>
              </a:buClr>
              <a:buFont typeface="Arial" charset="0"/>
              <a:buNone/>
              <a:defRPr/>
            </a:pPr>
            <a:endParaRPr lang="ru-RU" altLang="ru-RU" sz="400" dirty="0">
              <a:solidFill>
                <a:srgbClr val="675E47"/>
              </a:solidFill>
              <a:latin typeface="Cambria"/>
              <a:cs typeface="Times New Roman" panose="02020603050405020304" pitchFamily="18" charset="0"/>
            </a:endParaRPr>
          </a:p>
          <a:p>
            <a:pPr algn="ctr" defTabSz="914400" eaLnBrk="1" fontAlgn="auto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A9A57C"/>
              </a:buClr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srgbClr val="675E47"/>
                </a:solidFill>
                <a:latin typeface="Cambria"/>
                <a:cs typeface="Times New Roman" panose="02020603050405020304" pitchFamily="18" charset="0"/>
              </a:rPr>
              <a:t>Министерство </a:t>
            </a:r>
            <a:r>
              <a:rPr lang="ru-RU" altLang="ru-RU" sz="2000" dirty="0">
                <a:solidFill>
                  <a:srgbClr val="675E47"/>
                </a:solidFill>
                <a:latin typeface="Cambria"/>
                <a:cs typeface="Times New Roman" panose="02020603050405020304" pitchFamily="18" charset="0"/>
              </a:rPr>
              <a:t>труда, занятости </a:t>
            </a:r>
            <a:endParaRPr lang="ru-RU" altLang="ru-RU" sz="2000" dirty="0" smtClean="0">
              <a:solidFill>
                <a:srgbClr val="675E47"/>
              </a:solidFill>
              <a:latin typeface="Cambria"/>
              <a:cs typeface="Times New Roman" panose="02020603050405020304" pitchFamily="18" charset="0"/>
            </a:endParaRPr>
          </a:p>
          <a:p>
            <a:pPr algn="ctr" defTabSz="914400" eaLnBrk="1" fontAlgn="auto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rgbClr val="A9A57C"/>
              </a:buClr>
              <a:buFont typeface="Arial" charset="0"/>
              <a:buNone/>
              <a:defRPr/>
            </a:pPr>
            <a:r>
              <a:rPr lang="ru-RU" altLang="ru-RU" sz="2000" dirty="0" smtClean="0">
                <a:solidFill>
                  <a:srgbClr val="675E47"/>
                </a:solidFill>
                <a:latin typeface="Cambria"/>
                <a:cs typeface="Times New Roman" panose="02020603050405020304" pitchFamily="18" charset="0"/>
              </a:rPr>
              <a:t>и </a:t>
            </a:r>
            <a:r>
              <a:rPr lang="ru-RU" altLang="ru-RU" sz="2000" dirty="0">
                <a:solidFill>
                  <a:srgbClr val="675E47"/>
                </a:solidFill>
                <a:latin typeface="Cambria"/>
                <a:cs typeface="Times New Roman" panose="02020603050405020304" pitchFamily="18" charset="0"/>
              </a:rPr>
              <a:t>миграционной политики Самарской </a:t>
            </a:r>
            <a:r>
              <a:rPr lang="ru-RU" altLang="ru-RU" sz="2000" dirty="0" smtClean="0">
                <a:solidFill>
                  <a:srgbClr val="675E47"/>
                </a:solidFill>
                <a:latin typeface="Cambria"/>
                <a:cs typeface="Times New Roman" panose="02020603050405020304" pitchFamily="18" charset="0"/>
              </a:rPr>
              <a:t>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299765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Представление заявления и документов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/>
              <a:t>бумажном носителе лично </a:t>
            </a:r>
            <a:endParaRPr lang="ru-RU" dirty="0" smtClean="0"/>
          </a:p>
          <a:p>
            <a:r>
              <a:rPr lang="ru-RU" dirty="0" smtClean="0"/>
              <a:t>заказным </a:t>
            </a:r>
            <a:r>
              <a:rPr lang="ru-RU" dirty="0"/>
              <a:t>почтовым отправлением с уведомлением о </a:t>
            </a:r>
            <a:r>
              <a:rPr lang="ru-RU" dirty="0" smtClean="0"/>
              <a:t>вручении</a:t>
            </a:r>
          </a:p>
          <a:p>
            <a:r>
              <a:rPr lang="ru-RU" b="1" dirty="0" smtClean="0"/>
              <a:t>в </a:t>
            </a:r>
            <a:r>
              <a:rPr lang="ru-RU" b="1" dirty="0"/>
              <a:t>виде электронного документа посредством информационно-телекоммуникационной сети "Интернет"</a:t>
            </a:r>
            <a:r>
              <a:rPr lang="ru-RU" dirty="0"/>
              <a:t>, в том числе с использованием федеральной государственный информационной системы "Единый портал государственных и муниципальных услуг (функций)"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30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https://</a:t>
            </a:r>
            <a:r>
              <a:rPr lang="en-US" sz="4400" dirty="0" smtClean="0"/>
              <a:t>gosuslugi.samregion.ru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295617"/>
            <a:ext cx="3578561" cy="1601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186" y="1355956"/>
            <a:ext cx="3839859" cy="17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87" y="3116274"/>
            <a:ext cx="3485280" cy="188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527" y="3299576"/>
            <a:ext cx="3645173" cy="184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3067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Запрос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Работодатель в срок не позднее </a:t>
            </a:r>
            <a:r>
              <a:rPr lang="ru-RU" b="1" dirty="0" smtClean="0"/>
              <a:t>10</a:t>
            </a:r>
            <a:r>
              <a:rPr lang="ru-RU" dirty="0" smtClean="0"/>
              <a:t> </a:t>
            </a:r>
            <a:r>
              <a:rPr lang="ru-RU" b="1" dirty="0"/>
              <a:t>рабочих дней </a:t>
            </a:r>
            <a:r>
              <a:rPr lang="ru-RU" dirty="0"/>
              <a:t>с даты поступления запроса органа государственной экспертизы условий труда направляет запрашиваемые документацию и материалы либо письменно уведомляет о невозможности их представления с указанием </a:t>
            </a:r>
            <a:r>
              <a:rPr lang="ru-RU" dirty="0" smtClean="0"/>
              <a:t>причин</a:t>
            </a:r>
          </a:p>
          <a:p>
            <a:endParaRPr lang="ru-RU" dirty="0"/>
          </a:p>
          <a:p>
            <a:r>
              <a:rPr lang="ru-RU" dirty="0" smtClean="0"/>
              <a:t>использует </a:t>
            </a:r>
            <a:r>
              <a:rPr lang="ru-RU" dirty="0"/>
              <a:t>сведения, содержащиеся во ФГИС СОУТ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82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Сроки экспертизы (рабочие дни)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387207"/>
              </p:ext>
            </p:extLst>
          </p:nvPr>
        </p:nvGraphicFramePr>
        <p:xfrm>
          <a:off x="457200" y="1200150"/>
          <a:ext cx="7620000" cy="360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60858" y="1587398"/>
            <a:ext cx="892454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7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1452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экспертиза условий труда не проводится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130" y="1017270"/>
            <a:ext cx="7922361" cy="3600450"/>
          </a:xfrm>
        </p:spPr>
        <p:txBody>
          <a:bodyPr/>
          <a:lstStyle/>
          <a:p>
            <a:r>
              <a:rPr lang="ru-RU" sz="1600" dirty="0" smtClean="0"/>
              <a:t>при </a:t>
            </a:r>
            <a:r>
              <a:rPr lang="ru-RU" sz="1600" dirty="0"/>
              <a:t>отсутствии в заявлении сведений, предусмотренных </a:t>
            </a:r>
            <a:r>
              <a:rPr lang="ru-RU" sz="1600" dirty="0" smtClean="0"/>
              <a:t>порядком</a:t>
            </a:r>
            <a:endParaRPr lang="ru-RU" sz="1600" dirty="0">
              <a:hlinkClick r:id="rId2"/>
            </a:endParaRPr>
          </a:p>
          <a:p>
            <a:r>
              <a:rPr lang="ru-RU" sz="1600" dirty="0" smtClean="0"/>
              <a:t>при </a:t>
            </a:r>
            <a:r>
              <a:rPr lang="ru-RU" sz="1600" dirty="0"/>
              <a:t>непредставлении заявителем в случае, если заявителем является работодатель, комплекта </a:t>
            </a:r>
            <a:r>
              <a:rPr lang="ru-RU" sz="1600" dirty="0" smtClean="0"/>
              <a:t>документов</a:t>
            </a:r>
          </a:p>
          <a:p>
            <a:r>
              <a:rPr lang="ru-RU" sz="1600" dirty="0" smtClean="0"/>
              <a:t>при </a:t>
            </a:r>
            <a:r>
              <a:rPr lang="ru-RU" sz="1600" dirty="0"/>
              <a:t>представлении подложных документов или заведомо ложных </a:t>
            </a:r>
            <a:r>
              <a:rPr lang="ru-RU" sz="1600" dirty="0" smtClean="0"/>
              <a:t>сведений</a:t>
            </a:r>
            <a:endParaRPr lang="ru-RU" sz="1600" dirty="0"/>
          </a:p>
          <a:p>
            <a:r>
              <a:rPr lang="ru-RU" sz="1600" dirty="0" smtClean="0"/>
              <a:t>при </a:t>
            </a:r>
            <a:r>
              <a:rPr lang="ru-RU" sz="1600" dirty="0"/>
              <a:t>отсутствии (непредставлении) отчета и отсутствии сведений об отчете во ФГИС СОУТ. В этом случае руководитель органа государственной экспертизы вправе направить обращение в государственную инспекцию труда для принятия соответствующих </a:t>
            </a:r>
            <a:r>
              <a:rPr lang="ru-RU" sz="1600" dirty="0" smtClean="0"/>
              <a:t>мер</a:t>
            </a:r>
            <a:endParaRPr lang="ru-RU" sz="1600" dirty="0"/>
          </a:p>
          <a:p>
            <a:r>
              <a:rPr lang="ru-RU" sz="1600" dirty="0"/>
              <a:t>при указании цели проведения государственной экспертизы, не соответствующей пункту 1 Порядка, а также при обращении заявителей, не предусмотренных пунктом 2 Порядка</a:t>
            </a:r>
            <a:endParaRPr lang="ru-RU" sz="1600" dirty="0" smtClean="0"/>
          </a:p>
          <a:p>
            <a:r>
              <a:rPr lang="ru-RU" sz="1600" dirty="0" smtClean="0"/>
              <a:t>в </a:t>
            </a:r>
            <a:r>
              <a:rPr lang="ru-RU" sz="1600" dirty="0"/>
              <a:t>случае отсутствия в документах и материалах, прилагаемых к представлению </a:t>
            </a:r>
            <a:r>
              <a:rPr lang="ru-RU" sz="1600" dirty="0" smtClean="0"/>
              <a:t>ГИТ, </a:t>
            </a:r>
            <a:r>
              <a:rPr lang="ru-RU" sz="1600" dirty="0" err="1" smtClean="0"/>
              <a:t>Роспотребнадзора</a:t>
            </a:r>
            <a:r>
              <a:rPr lang="ru-RU" sz="1600" dirty="0" smtClean="0"/>
              <a:t> акта проверки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375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Экспертиза СОУТ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анализируется </a:t>
            </a:r>
            <a:r>
              <a:rPr lang="ru-RU" dirty="0"/>
              <a:t>отчет и иные прилагаемые к нему документы, последовательно проверяя на соответствие требованиям </a:t>
            </a:r>
            <a:r>
              <a:rPr lang="ru-RU" dirty="0" smtClean="0"/>
              <a:t>426 Федерального закона</a:t>
            </a:r>
          </a:p>
          <a:p>
            <a:r>
              <a:rPr lang="ru-RU" dirty="0"/>
              <a:t>данные из ФГИС СОУТ и материалы отчета являются </a:t>
            </a:r>
            <a:r>
              <a:rPr lang="ru-RU" dirty="0" smtClean="0"/>
              <a:t>равноценными</a:t>
            </a:r>
          </a:p>
          <a:p>
            <a:r>
              <a:rPr lang="ru-RU" b="1" dirty="0" smtClean="0"/>
              <a:t>ВЫВОД:</a:t>
            </a:r>
            <a:r>
              <a:rPr lang="ru-RU" dirty="0" smtClean="0"/>
              <a:t> </a:t>
            </a:r>
            <a:r>
              <a:rPr lang="ru-RU" dirty="0"/>
              <a:t>о соответствии (несоответствии) качества проведения специальной оценки условий труда требованиям законодательства о специальной оценке условий труда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162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Экспертиза компенсаций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554" y="958749"/>
            <a:ext cx="8024774" cy="3600450"/>
          </a:xfrm>
        </p:spPr>
        <p:txBody>
          <a:bodyPr/>
          <a:lstStyle/>
          <a:p>
            <a:r>
              <a:rPr lang="ru-RU" sz="1800" dirty="0"/>
              <a:t>анализирует </a:t>
            </a:r>
            <a:r>
              <a:rPr lang="ru-RU" sz="1800" dirty="0" smtClean="0"/>
              <a:t>отчет и </a:t>
            </a:r>
            <a:r>
              <a:rPr lang="ru-RU" sz="1800" dirty="0"/>
              <a:t>иные представленные </a:t>
            </a:r>
            <a:r>
              <a:rPr lang="ru-RU" sz="1800" dirty="0" smtClean="0"/>
              <a:t>документы на </a:t>
            </a:r>
            <a:r>
              <a:rPr lang="ru-RU" sz="1800" dirty="0"/>
              <a:t>соответствие требованиям трудового законодательства и иных </a:t>
            </a:r>
            <a:r>
              <a:rPr lang="ru-RU" sz="1800" dirty="0" smtClean="0"/>
              <a:t>НПА, </a:t>
            </a:r>
            <a:r>
              <a:rPr lang="ru-RU" sz="1800" dirty="0"/>
              <a:t>содержащих нормы трудового права, локальных </a:t>
            </a:r>
            <a:r>
              <a:rPr lang="ru-RU" sz="1800" dirty="0" smtClean="0"/>
              <a:t>НА </a:t>
            </a:r>
            <a:r>
              <a:rPr lang="ru-RU" sz="1800" dirty="0"/>
              <a:t>работодателя, отраслевым (межотраслевым) соглашениям и </a:t>
            </a:r>
            <a:r>
              <a:rPr lang="ru-RU" sz="1800" dirty="0" err="1" smtClean="0"/>
              <a:t>колдоговорам</a:t>
            </a:r>
            <a:r>
              <a:rPr lang="ru-RU" sz="1800" dirty="0" smtClean="0"/>
              <a:t> </a:t>
            </a:r>
            <a:r>
              <a:rPr lang="ru-RU" sz="1800" dirty="0"/>
              <a:t>(при наличии), а также объем и порядок предоставления </a:t>
            </a:r>
            <a:r>
              <a:rPr lang="ru-RU" sz="1800" dirty="0" smtClean="0"/>
              <a:t>работникам, </a:t>
            </a:r>
            <a:r>
              <a:rPr lang="ru-RU" sz="1800" dirty="0"/>
              <a:t>занятым на рабочих местах с вредными и (или) опасными условиями </a:t>
            </a:r>
            <a:r>
              <a:rPr lang="ru-RU" sz="1800" dirty="0" smtClean="0"/>
              <a:t>труда:</a:t>
            </a:r>
            <a:endParaRPr lang="ru-RU" sz="1800" dirty="0"/>
          </a:p>
          <a:p>
            <a:r>
              <a:rPr lang="ru-RU" sz="1800" dirty="0" smtClean="0"/>
              <a:t>сокращенной </a:t>
            </a:r>
            <a:r>
              <a:rPr lang="ru-RU" sz="1800" dirty="0"/>
              <a:t>продолжительности рабочей </a:t>
            </a:r>
            <a:r>
              <a:rPr lang="ru-RU" sz="1800" dirty="0" smtClean="0"/>
              <a:t>недели</a:t>
            </a:r>
            <a:endParaRPr lang="ru-RU" sz="1800" dirty="0"/>
          </a:p>
          <a:p>
            <a:r>
              <a:rPr lang="ru-RU" sz="1800" dirty="0" smtClean="0"/>
              <a:t>ежегодного </a:t>
            </a:r>
            <a:r>
              <a:rPr lang="ru-RU" sz="1800" dirty="0"/>
              <a:t>дополнительного оплачиваемого </a:t>
            </a:r>
            <a:r>
              <a:rPr lang="ru-RU" sz="1800" dirty="0" smtClean="0"/>
              <a:t>отпуска</a:t>
            </a:r>
            <a:endParaRPr lang="ru-RU" sz="1800" dirty="0"/>
          </a:p>
          <a:p>
            <a:r>
              <a:rPr lang="ru-RU" sz="1800" dirty="0" smtClean="0"/>
              <a:t>оплаты </a:t>
            </a:r>
            <a:r>
              <a:rPr lang="ru-RU" sz="1800" dirty="0"/>
              <a:t>труда в повышенном </a:t>
            </a:r>
            <a:r>
              <a:rPr lang="ru-RU" sz="1800" dirty="0" smtClean="0"/>
              <a:t>размере</a:t>
            </a:r>
            <a:endParaRPr lang="ru-RU" sz="1800" dirty="0"/>
          </a:p>
          <a:p>
            <a:r>
              <a:rPr lang="ru-RU" sz="1800" dirty="0" smtClean="0"/>
              <a:t>иных </a:t>
            </a:r>
            <a:r>
              <a:rPr lang="ru-RU" sz="1800" dirty="0"/>
              <a:t>гарантий и компенсаций, предусмотренных трудовым </a:t>
            </a:r>
            <a:r>
              <a:rPr lang="ru-RU" sz="1800" dirty="0" smtClean="0"/>
              <a:t>законодательством</a:t>
            </a:r>
          </a:p>
          <a:p>
            <a:r>
              <a:rPr lang="ru-RU" sz="1800" b="1" dirty="0" smtClean="0"/>
              <a:t>ВЫВОД</a:t>
            </a:r>
            <a:r>
              <a:rPr lang="ru-RU" sz="1800" b="1" dirty="0"/>
              <a:t>:</a:t>
            </a:r>
            <a:r>
              <a:rPr lang="ru-RU" sz="1800" dirty="0"/>
              <a:t> об обоснованности предоставления (</a:t>
            </a:r>
            <a:r>
              <a:rPr lang="ru-RU" sz="1800" dirty="0" err="1"/>
              <a:t>непредоставления</a:t>
            </a:r>
            <a:r>
              <a:rPr lang="ru-RU" sz="1800" dirty="0"/>
              <a:t>) и объемов предоставляемых гарантий и компенсаций работникам, занятым на работах с вредными и (или) опасными условиями труда</a:t>
            </a: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390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Экспертиза фактических условий труда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978" y="819302"/>
            <a:ext cx="8061349" cy="3652114"/>
          </a:xfrm>
        </p:spPr>
        <p:txBody>
          <a:bodyPr/>
          <a:lstStyle/>
          <a:p>
            <a:r>
              <a:rPr lang="ru-RU" sz="1400" dirty="0"/>
              <a:t>анализирует отчет и иные представленные заявителем документы, последовательно проверяя на соответствие требованиям трудового законодательства и иных </a:t>
            </a:r>
            <a:r>
              <a:rPr lang="ru-RU" sz="1400" dirty="0" smtClean="0"/>
              <a:t>НПА, </a:t>
            </a:r>
            <a:r>
              <a:rPr lang="ru-RU" sz="1400" dirty="0"/>
              <a:t>содержащих нормы трудового права:</a:t>
            </a:r>
          </a:p>
          <a:p>
            <a:r>
              <a:rPr lang="ru-RU" sz="1400" dirty="0" smtClean="0"/>
              <a:t>проведенные </a:t>
            </a:r>
            <a:r>
              <a:rPr lang="ru-RU" sz="1400" dirty="0"/>
              <a:t>работы по установлению наличия на рабочем месте </a:t>
            </a:r>
            <a:r>
              <a:rPr lang="ru-RU" sz="1400" dirty="0" smtClean="0"/>
              <a:t>работника вредных </a:t>
            </a:r>
            <a:r>
              <a:rPr lang="ru-RU" sz="1400" dirty="0"/>
              <a:t>и (или) опасных факторов производственной среды и трудового процесса, предоставляемых гарантий (компенсаций), сравнение, при необходимости уточнения информации, с </a:t>
            </a:r>
            <a:r>
              <a:rPr lang="ru-RU" sz="1400" dirty="0" smtClean="0"/>
              <a:t>данными </a:t>
            </a:r>
            <a:r>
              <a:rPr lang="ru-RU" sz="1400" dirty="0"/>
              <a:t>во ФГИС </a:t>
            </a:r>
            <a:r>
              <a:rPr lang="ru-RU" sz="1400" dirty="0" smtClean="0"/>
              <a:t>СОУТ</a:t>
            </a:r>
            <a:endParaRPr lang="ru-RU" sz="1400" dirty="0"/>
          </a:p>
          <a:p>
            <a:r>
              <a:rPr lang="ru-RU" sz="1400" dirty="0" smtClean="0"/>
              <a:t>техническое </a:t>
            </a:r>
            <a:r>
              <a:rPr lang="ru-RU" sz="1400" dirty="0"/>
              <a:t>состояние зданий, сооружений, оборудования, технологических процессов, применяемых в производстве инструментов, сырья и материалов, а также средств индивидуальной и коллективной защиты </a:t>
            </a:r>
            <a:r>
              <a:rPr lang="ru-RU" sz="1400" dirty="0" smtClean="0"/>
              <a:t>работников </a:t>
            </a:r>
            <a:r>
              <a:rPr lang="ru-RU" sz="1400" dirty="0"/>
              <a:t>на </a:t>
            </a:r>
            <a:r>
              <a:rPr lang="ru-RU" sz="1400" dirty="0" smtClean="0"/>
              <a:t>рабочих местах</a:t>
            </a:r>
            <a:endParaRPr lang="ru-RU" sz="1400" dirty="0"/>
          </a:p>
          <a:p>
            <a:r>
              <a:rPr lang="ru-RU" sz="1400" dirty="0" smtClean="0"/>
              <a:t>состояние </a:t>
            </a:r>
            <a:r>
              <a:rPr lang="ru-RU" sz="1400" dirty="0"/>
              <a:t>санитарно-бытового и лечебно-профилактического обслуживания </a:t>
            </a:r>
            <a:r>
              <a:rPr lang="ru-RU" sz="1400" dirty="0" smtClean="0"/>
              <a:t>работников</a:t>
            </a:r>
            <a:endParaRPr lang="ru-RU" sz="1400" dirty="0"/>
          </a:p>
          <a:p>
            <a:r>
              <a:rPr lang="ru-RU" sz="1400" dirty="0" smtClean="0"/>
              <a:t>установленные </a:t>
            </a:r>
            <a:r>
              <a:rPr lang="ru-RU" sz="1400" dirty="0"/>
              <a:t>режимы труда и отдыха </a:t>
            </a:r>
            <a:r>
              <a:rPr lang="ru-RU" sz="1400" dirty="0" smtClean="0"/>
              <a:t>работников</a:t>
            </a:r>
            <a:endParaRPr lang="ru-RU" sz="1400" dirty="0"/>
          </a:p>
          <a:p>
            <a:r>
              <a:rPr lang="ru-RU" sz="1400" dirty="0" smtClean="0"/>
              <a:t>соответствие </a:t>
            </a:r>
            <a:r>
              <a:rPr lang="ru-RU" sz="1400" dirty="0"/>
              <a:t>наименования профессии (должности) и трудовых функций работника квалификационным требованиям, содержащимся в квалификационных справочниках и профессиональных </a:t>
            </a:r>
            <a:r>
              <a:rPr lang="ru-RU" sz="1400" dirty="0" smtClean="0"/>
              <a:t>стандартах</a:t>
            </a:r>
            <a:endParaRPr lang="ru-RU" sz="1400" dirty="0"/>
          </a:p>
          <a:p>
            <a:r>
              <a:rPr lang="ru-RU" sz="1400" dirty="0" smtClean="0"/>
              <a:t>дополнительных </a:t>
            </a:r>
            <a:r>
              <a:rPr lang="ru-RU" sz="1400" dirty="0"/>
              <a:t>сведений, характеризующих условия труда работника, указанных в заявлении или определении </a:t>
            </a:r>
            <a:r>
              <a:rPr lang="ru-RU" sz="1400" dirty="0" smtClean="0"/>
              <a:t>суда</a:t>
            </a:r>
            <a:endParaRPr lang="ru-RU" sz="1400" dirty="0"/>
          </a:p>
          <a:p>
            <a:r>
              <a:rPr lang="ru-RU" sz="1400" b="1" dirty="0" smtClean="0"/>
              <a:t>ВЫВОДЫ:</a:t>
            </a:r>
            <a:r>
              <a:rPr lang="ru-RU" sz="1400" dirty="0" smtClean="0"/>
              <a:t> о </a:t>
            </a:r>
            <a:r>
              <a:rPr lang="ru-RU" sz="1400" dirty="0"/>
              <a:t>соответствии (несоответствии) фактических условий труда работников государственным нормативным требованиям охраны труда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76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Проведение исследований (испытаний) и измерений</a:t>
            </a:r>
            <a:br>
              <a:rPr lang="ru-RU" sz="2400" dirty="0"/>
            </a:br>
            <a:r>
              <a:rPr lang="ru-RU" sz="2400" dirty="0"/>
              <a:t>факторов производственной среды и трудового процесса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/>
              <a:t>указывается на несогласие с результатами проведенных исследований (испытаний) и измерений вредных и (или) опасных факторов производственной среды и трудового процесса, а также при проведении государственной экспертизы условий труда в целях оценки фактических условий труда работников могут проводиться исследования (испытания) и измерения вредных и (или) опасных факторов производственной среды и трудового </a:t>
            </a:r>
            <a:r>
              <a:rPr lang="ru-RU" sz="1600" dirty="0" smtClean="0"/>
              <a:t>процесса</a:t>
            </a:r>
          </a:p>
          <a:p>
            <a:r>
              <a:rPr lang="ru-RU" sz="1600" dirty="0"/>
              <a:t>за счет средств </a:t>
            </a:r>
            <a:r>
              <a:rPr lang="ru-RU" sz="1600" dirty="0" smtClean="0"/>
              <a:t>заявителя</a:t>
            </a:r>
          </a:p>
          <a:p>
            <a:r>
              <a:rPr lang="ru-RU" sz="1600" dirty="0"/>
              <a:t>за счет средств федерального бюджета</a:t>
            </a:r>
          </a:p>
          <a:p>
            <a:r>
              <a:rPr lang="ru-RU" sz="1600" dirty="0" smtClean="0"/>
              <a:t>10 рабочих дней </a:t>
            </a:r>
            <a:r>
              <a:rPr lang="ru-RU" sz="1600" smtClean="0"/>
              <a:t>на оплату</a:t>
            </a:r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87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7735824" cy="3600450"/>
          </a:xfrm>
        </p:spPr>
        <p:txBody>
          <a:bodyPr/>
          <a:lstStyle/>
          <a:p>
            <a:r>
              <a:rPr lang="ru-RU" dirty="0" smtClean="0"/>
              <a:t>ТК РФ ст. 213</a:t>
            </a:r>
          </a:p>
          <a:p>
            <a:r>
              <a:rPr lang="ru-RU" dirty="0" smtClean="0"/>
              <a:t>Порядок </a:t>
            </a:r>
            <a:r>
              <a:rPr lang="ru-RU" dirty="0"/>
              <a:t>проведения государственной экспертизы условий </a:t>
            </a:r>
            <a:r>
              <a:rPr lang="ru-RU" dirty="0" smtClean="0"/>
              <a:t>труда (приказ </a:t>
            </a:r>
            <a:r>
              <a:rPr lang="ru-RU" dirty="0"/>
              <a:t>Минтруда России от 29.10.2021 </a:t>
            </a:r>
            <a:r>
              <a:rPr lang="ru-RU" dirty="0" smtClean="0"/>
              <a:t>№ 775н)</a:t>
            </a:r>
          </a:p>
          <a:p>
            <a:r>
              <a:rPr lang="ru-RU" dirty="0" smtClean="0"/>
              <a:t>Типовые формы </a:t>
            </a:r>
            <a:r>
              <a:rPr lang="ru-RU" dirty="0"/>
              <a:t>документов, необходимых для проведения государственной экспертизы условий </a:t>
            </a:r>
            <a:r>
              <a:rPr lang="ru-RU" dirty="0" smtClean="0"/>
              <a:t>труда (приказ </a:t>
            </a:r>
            <a:r>
              <a:rPr lang="ru-RU" dirty="0"/>
              <a:t>Минтруда России от 28.10.2021 </a:t>
            </a:r>
            <a:r>
              <a:rPr lang="ru-RU" dirty="0" smtClean="0"/>
              <a:t>№ 765н)</a:t>
            </a:r>
          </a:p>
          <a:p>
            <a:r>
              <a:rPr lang="ru-RU" dirty="0" smtClean="0"/>
              <a:t>Административный регламент </a:t>
            </a:r>
            <a:r>
              <a:rPr lang="ru-RU" dirty="0" err="1" smtClean="0"/>
              <a:t>минтруда</a:t>
            </a:r>
            <a:r>
              <a:rPr lang="ru-RU" dirty="0" smtClean="0"/>
              <a:t> </a:t>
            </a:r>
            <a:r>
              <a:rPr lang="ru-RU" dirty="0"/>
              <a:t>Самарской области по предоставлению государственной услуги по осуществлению государственной экспертизы условий </a:t>
            </a:r>
            <a:r>
              <a:rPr lang="ru-RU" dirty="0" smtClean="0"/>
              <a:t>труда (приказ </a:t>
            </a:r>
            <a:r>
              <a:rPr lang="ru-RU" dirty="0" err="1"/>
              <a:t>минтруда</a:t>
            </a:r>
            <a:r>
              <a:rPr lang="ru-RU" dirty="0"/>
              <a:t> Самарской области от 30.06.2022 № </a:t>
            </a:r>
            <a:r>
              <a:rPr lang="ru-RU" dirty="0" smtClean="0"/>
              <a:t>9-н)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01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цели</a:t>
            </a:r>
            <a:endParaRPr lang="ru-RU" sz="4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518000"/>
              </p:ext>
            </p:extLst>
          </p:nvPr>
        </p:nvGraphicFramePr>
        <p:xfrm>
          <a:off x="457200" y="1733702"/>
          <a:ext cx="7620000" cy="3066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4476" y="1427760"/>
            <a:ext cx="75273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ГЭУТ осуществляется в целях оценки: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1509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516" y="1372232"/>
            <a:ext cx="7620000" cy="360045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органов </a:t>
            </a:r>
            <a:r>
              <a:rPr lang="ru-RU" dirty="0">
                <a:solidFill>
                  <a:srgbClr val="FF0000"/>
                </a:solidFill>
              </a:rPr>
              <a:t>исполнительной </a:t>
            </a:r>
            <a:r>
              <a:rPr lang="ru-RU" dirty="0" smtClean="0">
                <a:solidFill>
                  <a:srgbClr val="FF0000"/>
                </a:solidFill>
              </a:rPr>
              <a:t>власти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комиссий </a:t>
            </a:r>
            <a:r>
              <a:rPr lang="ru-RU" dirty="0">
                <a:solidFill>
                  <a:srgbClr val="FF0000"/>
                </a:solidFill>
              </a:rPr>
              <a:t>по расследованию несчастных </a:t>
            </a:r>
            <a:r>
              <a:rPr lang="ru-RU" dirty="0" smtClean="0">
                <a:solidFill>
                  <a:srgbClr val="FF0000"/>
                </a:solidFill>
              </a:rPr>
              <a:t>случаев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работодателей</a:t>
            </a:r>
            <a:r>
              <a:rPr lang="ru-RU" dirty="0"/>
              <a:t>, их </a:t>
            </a:r>
            <a:r>
              <a:rPr lang="ru-RU" dirty="0" smtClean="0"/>
              <a:t>объединений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работников </a:t>
            </a:r>
            <a:r>
              <a:rPr lang="ru-RU" dirty="0" smtClean="0"/>
              <a:t>(своё </a:t>
            </a:r>
            <a:r>
              <a:rPr lang="ru-RU" dirty="0" err="1" smtClean="0"/>
              <a:t>р.м</a:t>
            </a:r>
            <a:r>
              <a:rPr lang="ru-RU" dirty="0" smtClean="0"/>
              <a:t>.)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профессиональных </a:t>
            </a:r>
            <a:r>
              <a:rPr lang="ru-RU" dirty="0">
                <a:solidFill>
                  <a:srgbClr val="0070C0"/>
                </a:solidFill>
              </a:rPr>
              <a:t>союзов, их объединений, иных уполномоченных работниками представительных </a:t>
            </a:r>
            <a:r>
              <a:rPr lang="ru-RU" dirty="0" smtClean="0">
                <a:solidFill>
                  <a:srgbClr val="0070C0"/>
                </a:solidFill>
              </a:rPr>
              <a:t>органов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государственных </a:t>
            </a:r>
            <a:r>
              <a:rPr lang="ru-RU" dirty="0">
                <a:solidFill>
                  <a:srgbClr val="FF0000"/>
                </a:solidFill>
              </a:rPr>
              <a:t>внебюджетных фондов </a:t>
            </a:r>
            <a:r>
              <a:rPr lang="ru-RU" dirty="0" smtClean="0">
                <a:solidFill>
                  <a:srgbClr val="FF0000"/>
                </a:solidFill>
              </a:rPr>
              <a:t>РФ</a:t>
            </a:r>
          </a:p>
          <a:p>
            <a:r>
              <a:rPr lang="ru-RU" dirty="0" smtClean="0">
                <a:solidFill>
                  <a:srgbClr val="1E86C8"/>
                </a:solidFill>
              </a:rPr>
              <a:t>организаций</a:t>
            </a:r>
            <a:r>
              <a:rPr lang="ru-RU" dirty="0">
                <a:solidFill>
                  <a:srgbClr val="1E86C8"/>
                </a:solidFill>
              </a:rPr>
              <a:t>, проводивших </a:t>
            </a:r>
            <a:r>
              <a:rPr lang="ru-RU" dirty="0" smtClean="0">
                <a:solidFill>
                  <a:srgbClr val="1E86C8"/>
                </a:solidFill>
              </a:rPr>
              <a:t>СОУТ</a:t>
            </a:r>
            <a:endParaRPr lang="ru-RU" dirty="0">
              <a:solidFill>
                <a:srgbClr val="1E86C8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58035" y="941345"/>
            <a:ext cx="170995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srgbClr val="2F2B20"/>
                </a:solidFill>
                <a:latin typeface="Calibri"/>
              </a:rPr>
              <a:t>Обращения: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10825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886" y="2228110"/>
            <a:ext cx="7620000" cy="954002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государственной </a:t>
            </a:r>
            <a:r>
              <a:rPr lang="ru-RU" dirty="0">
                <a:solidFill>
                  <a:srgbClr val="0070C0"/>
                </a:solidFill>
              </a:rPr>
              <a:t>инспекции </a:t>
            </a:r>
            <a:r>
              <a:rPr lang="ru-RU" dirty="0" smtClean="0">
                <a:solidFill>
                  <a:srgbClr val="0070C0"/>
                </a:solidFill>
              </a:rPr>
              <a:t>труда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роспотребнадзора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99514" y="1724071"/>
            <a:ext cx="57500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2F2B20"/>
                </a:solidFill>
                <a:latin typeface="Calibri"/>
              </a:rPr>
              <a:t>Представления: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9514" y="3607749"/>
            <a:ext cx="404950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solidFill>
                  <a:srgbClr val="00B050"/>
                </a:solidFill>
              </a:rPr>
              <a:t>Определения </a:t>
            </a:r>
            <a:r>
              <a:rPr lang="ru-RU" sz="2200" dirty="0">
                <a:solidFill>
                  <a:srgbClr val="00B050"/>
                </a:solidFill>
              </a:rPr>
              <a:t>судебных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306155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Заявитель имеет право: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884" y="1031900"/>
            <a:ext cx="7620000" cy="3600450"/>
          </a:xfrm>
        </p:spPr>
        <p:txBody>
          <a:bodyPr/>
          <a:lstStyle/>
          <a:p>
            <a:r>
              <a:rPr lang="ru-RU" dirty="0" smtClean="0"/>
              <a:t>получать разъяснения </a:t>
            </a:r>
            <a:r>
              <a:rPr lang="ru-RU" dirty="0"/>
              <a:t>о порядке проведения государственной экспертизы условий </a:t>
            </a:r>
            <a:r>
              <a:rPr lang="ru-RU" dirty="0" smtClean="0"/>
              <a:t>труда</a:t>
            </a:r>
            <a:endParaRPr lang="ru-RU" dirty="0"/>
          </a:p>
          <a:p>
            <a:r>
              <a:rPr lang="ru-RU" dirty="0" smtClean="0"/>
              <a:t>обращаться </a:t>
            </a:r>
            <a:r>
              <a:rPr lang="ru-RU" dirty="0"/>
              <a:t>к государственному эксперту и органу государственной экспертизы условий труда с требованием об устранении допущенных ими нарушений требований </a:t>
            </a:r>
            <a:r>
              <a:rPr lang="ru-RU" dirty="0" smtClean="0"/>
              <a:t>Порядка</a:t>
            </a:r>
            <a:endParaRPr lang="ru-RU" dirty="0"/>
          </a:p>
          <a:p>
            <a:r>
              <a:rPr lang="ru-RU" dirty="0" smtClean="0"/>
              <a:t>представлять </a:t>
            </a:r>
            <a:r>
              <a:rPr lang="ru-RU" dirty="0"/>
              <a:t>пояснения, замечания, предложения по вопросам, связанным с проведением государственной экспертизы условий </a:t>
            </a:r>
            <a:r>
              <a:rPr lang="ru-RU" dirty="0" smtClean="0"/>
              <a:t>труда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14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экспертиза СОУТ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утвержденный работодателем отчет</a:t>
            </a:r>
          </a:p>
          <a:p>
            <a:r>
              <a:rPr lang="ru-RU" dirty="0"/>
              <a:t>предписания должностных лиц государственных инспекций </a:t>
            </a:r>
            <a:r>
              <a:rPr lang="ru-RU" dirty="0" smtClean="0"/>
              <a:t>труда (при наличии)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95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экспертиза компенсаций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dirty="0" smtClean="0"/>
              <a:t>утвержденный работодателем отчет</a:t>
            </a:r>
          </a:p>
          <a:p>
            <a:r>
              <a:rPr lang="ru-RU" sz="1400" dirty="0"/>
              <a:t>документы, содержащие результаты исследований </a:t>
            </a:r>
            <a:r>
              <a:rPr lang="ru-RU" sz="1400" dirty="0" smtClean="0"/>
              <a:t>(</a:t>
            </a:r>
            <a:r>
              <a:rPr lang="ru-RU" sz="1400" dirty="0"/>
              <a:t>при наличии);</a:t>
            </a:r>
          </a:p>
          <a:p>
            <a:r>
              <a:rPr lang="ru-RU" sz="1400" dirty="0"/>
              <a:t>коллективный договор (при наличии), трудовой </a:t>
            </a:r>
            <a:r>
              <a:rPr lang="ru-RU" sz="1400" dirty="0" smtClean="0"/>
              <a:t>договор, </a:t>
            </a:r>
            <a:r>
              <a:rPr lang="ru-RU" sz="1400" dirty="0"/>
              <a:t>локальные нормативные акты, устанавливающие обязательства работодателя по соблюдению прав работников на безопасные условия труда, а также на предоставление гарантий и компенсаций в связи с работой во вредных и (или) опасных условиях </a:t>
            </a:r>
            <a:r>
              <a:rPr lang="ru-RU" sz="1400" dirty="0" smtClean="0"/>
              <a:t>труда</a:t>
            </a:r>
            <a:endParaRPr lang="ru-RU" sz="1400" dirty="0"/>
          </a:p>
          <a:p>
            <a:r>
              <a:rPr lang="ru-RU" sz="1400" dirty="0"/>
              <a:t>положение о системе оплаты труда работников (при наличии</a:t>
            </a:r>
            <a:r>
              <a:rPr lang="ru-RU" sz="1400" dirty="0" smtClean="0"/>
              <a:t>)</a:t>
            </a:r>
            <a:endParaRPr lang="ru-RU" sz="1400" dirty="0"/>
          </a:p>
          <a:p>
            <a:r>
              <a:rPr lang="ru-RU" sz="1400" dirty="0"/>
              <a:t>локальные нормативные акты работодателя, устанавливающие условия и объемы предоставляемых гарантий и компенсаций работникам за работу с вредными и (или) опасными условиями труда, в том числе продолжительность ежегодного дополнительного оплачиваемого отпуска, сокращенной продолжительности рабочего времени, размер повышения оплаты </a:t>
            </a:r>
            <a:r>
              <a:rPr lang="ru-RU" sz="1400" dirty="0" smtClean="0"/>
              <a:t>труда</a:t>
            </a:r>
            <a:endParaRPr lang="ru-RU" sz="1400" dirty="0"/>
          </a:p>
          <a:p>
            <a:r>
              <a:rPr lang="ru-RU" sz="1400" dirty="0"/>
              <a:t>список работников, подлежащих периодическим медицинским </a:t>
            </a:r>
            <a:r>
              <a:rPr lang="ru-RU" sz="1400" dirty="0" smtClean="0"/>
              <a:t>осмотрам</a:t>
            </a:r>
            <a:endParaRPr lang="ru-RU" sz="1400" dirty="0"/>
          </a:p>
          <a:p>
            <a:r>
              <a:rPr lang="ru-RU" sz="1400" dirty="0"/>
              <a:t>копии заключений о результатах проведенных периодических медицинских осмотров работников за последний </a:t>
            </a:r>
            <a:r>
              <a:rPr lang="ru-RU" sz="1400" dirty="0" smtClean="0"/>
              <a:t>год</a:t>
            </a:r>
            <a:endParaRPr lang="ru-RU" sz="1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224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экспертиза фактических условий труда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569" y="914858"/>
            <a:ext cx="7620000" cy="3600450"/>
          </a:xfrm>
        </p:spPr>
        <p:txBody>
          <a:bodyPr/>
          <a:lstStyle/>
          <a:p>
            <a:r>
              <a:rPr lang="ru-RU" sz="1600" dirty="0"/>
              <a:t>утвержденный работодателем отчет</a:t>
            </a:r>
          </a:p>
          <a:p>
            <a:r>
              <a:rPr lang="ru-RU" sz="1600" dirty="0"/>
              <a:t>документы, содержащие результаты исследований (при наличии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dirty="0" smtClean="0"/>
              <a:t>коллективный </a:t>
            </a:r>
            <a:r>
              <a:rPr lang="ru-RU" sz="1600" dirty="0"/>
              <a:t>договор (при наличии), трудовой </a:t>
            </a:r>
            <a:r>
              <a:rPr lang="ru-RU" sz="1600" dirty="0" smtClean="0"/>
              <a:t>договор, </a:t>
            </a:r>
            <a:r>
              <a:rPr lang="ru-RU" sz="1600" dirty="0"/>
              <a:t>локальные нормативные акты, устанавливающие условия труда работника (работников), включая режимы труда и </a:t>
            </a:r>
            <a:r>
              <a:rPr lang="ru-RU" sz="1600" dirty="0" smtClean="0"/>
              <a:t>отдыха</a:t>
            </a:r>
            <a:endParaRPr lang="ru-RU" sz="1600" dirty="0"/>
          </a:p>
          <a:p>
            <a:r>
              <a:rPr lang="ru-RU" sz="1600" dirty="0"/>
              <a:t>предписания должностных лиц государственных инспекций труда и Федеральной службы по экологическому, технологическому и атомному надзору </a:t>
            </a:r>
            <a:r>
              <a:rPr lang="ru-RU" sz="1600" dirty="0" smtClean="0"/>
              <a:t>(</a:t>
            </a:r>
            <a:r>
              <a:rPr lang="ru-RU" sz="1600" dirty="0"/>
              <a:t>при наличии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dirty="0"/>
              <a:t>нормативные правовые акты и локальные акты работодателя, в соответствии с которыми регулируются вопросы технического состояния зданий, сооружений и оборудования, организации технологических процессов, состояние инструментов, сырья и материалов на рабочих местах, применения на рабочих местах средств индивидуальной и коллективной защиты, состояния санитарно-бытового и лечебно-профилактического обслуживания работников на рабочих местах, а также установленные режимы труда и отдыха работников на рабочих </a:t>
            </a:r>
            <a:r>
              <a:rPr lang="ru-RU" sz="1600" dirty="0" smtClean="0"/>
              <a:t>местах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0926D-2307-45B8-843A-E42EFBF9D7C5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368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5428</TotalTime>
  <Words>1128</Words>
  <Application>Microsoft Office PowerPoint</Application>
  <PresentationFormat>Экран (16:9)</PresentationFormat>
  <Paragraphs>119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3_Соседство</vt:lpstr>
      <vt:lpstr>Государственная экспертиза условий труда</vt:lpstr>
      <vt:lpstr>НПА</vt:lpstr>
      <vt:lpstr>цели</vt:lpstr>
      <vt:lpstr>основания</vt:lpstr>
      <vt:lpstr>основания</vt:lpstr>
      <vt:lpstr>Заявитель имеет право: </vt:lpstr>
      <vt:lpstr>экспертиза СОУТ</vt:lpstr>
      <vt:lpstr>экспертиза компенсаций</vt:lpstr>
      <vt:lpstr>экспертиза фактических условий труда</vt:lpstr>
      <vt:lpstr>Представление заявления и документов</vt:lpstr>
      <vt:lpstr>https://gosuslugi.samregion.ru</vt:lpstr>
      <vt:lpstr>Запрос документов</vt:lpstr>
      <vt:lpstr>Сроки экспертизы (рабочие дни)</vt:lpstr>
      <vt:lpstr>экспертиза условий труда не проводится</vt:lpstr>
      <vt:lpstr>Экспертиза СОУТ</vt:lpstr>
      <vt:lpstr>Экспертиза компенсаций</vt:lpstr>
      <vt:lpstr>Экспертиза фактических условий труда</vt:lpstr>
      <vt:lpstr>Проведение исследований (испытаний) и измерений факторов производственной среды и трудового процесса 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  АНО "Федеральный центр компетенций в сфере производительности труда"</dc:title>
  <dc:creator>PC-Asus</dc:creator>
  <cp:lastModifiedBy>Балясников Александр Александрович</cp:lastModifiedBy>
  <cp:revision>354</cp:revision>
  <cp:lastPrinted>2022-06-14T05:57:36Z</cp:lastPrinted>
  <dcterms:created xsi:type="dcterms:W3CDTF">2019-04-23T07:48:23Z</dcterms:created>
  <dcterms:modified xsi:type="dcterms:W3CDTF">2022-10-28T06:43:37Z</dcterms:modified>
</cp:coreProperties>
</file>