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300" r:id="rId4"/>
    <p:sldId id="301" r:id="rId5"/>
    <p:sldId id="302" r:id="rId6"/>
    <p:sldId id="303" r:id="rId7"/>
    <p:sldId id="304" r:id="rId8"/>
    <p:sldId id="305" r:id="rId9"/>
    <p:sldId id="297" r:id="rId10"/>
    <p:sldId id="296" r:id="rId11"/>
    <p:sldId id="292" r:id="rId12"/>
    <p:sldId id="288" r:id="rId13"/>
    <p:sldId id="293" r:id="rId14"/>
    <p:sldId id="294" r:id="rId15"/>
    <p:sldId id="27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568" autoAdjust="0"/>
  </p:normalViewPr>
  <p:slideViewPr>
    <p:cSldViewPr>
      <p:cViewPr>
        <p:scale>
          <a:sx n="100" d="100"/>
          <a:sy n="100" d="100"/>
        </p:scale>
        <p:origin x="-1944" y="-9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97BC-FBC7-4942-84FC-08A82BDF99C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5433A-E825-418F-8611-F9B0C24B5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8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5433A-E825-418F-8611-F9B0C24B560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7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09732"/>
            <a:ext cx="7488832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2464</a:t>
            </a:r>
            <a:endParaRPr lang="ru-RU" b="1" dirty="0">
              <a:solidFill>
                <a:srgbClr val="FF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2409732"/>
            <a:ext cx="7488832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r="1200000" algn="ctr" rotWithShape="0">
              <a:schemeClr val="tx1">
                <a:lumMod val="75000"/>
                <a:lumOff val="25000"/>
                <a:alpha val="59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работодателей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9542"/>
            <a:ext cx="9001000" cy="444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1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7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7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7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7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 </a:t>
            </a: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работодателей </a:t>
            </a:r>
            <a:b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8856984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работников требованиям ОТ, обучения по оказанию первой помощи пострадавшим, обучение по использованию (применению) СИЗ должны соответствовать требованиям Правил обучения (пп.96-98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Иметь: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материально-техническую базу в виде мест обучения (не менее 1 места на 100 работников), а также оборудования, технических средств обучения, обеспечены НПА, системами для проверки знаний. Можно использовать РМ работников;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учебно-методическую базу в виде программ обучения по ОТ и учебных материалов для каждой программы обучения;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 менее 2 лиц, проводящих обучение по ОТ, в штате организации или специалистов, привлекаемых по договорам гражданско-правового характера;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комиссию по проверке знания требований ОТ (единые или специализированные) (не менее 3 человек, прошедшие соответствующее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уведомительном порядке проинформировать Минтруд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намерении войти в реестр и проводить обучение своих работников. Предоставить сведения (13 позиций, электронная форма, см. п 106 Правил), включая копию ЛНА (решения) о проведении обучения без привлечения обучающей организации с отметкой об учете мнения профорганизации.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40884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478"/>
            <a:ext cx="8229600" cy="48965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 (см. п. 106) </a:t>
            </a:r>
            <a:endParaRPr lang="ru-RU" sz="5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sz="3400" dirty="0"/>
              <a:t>реквизиты (наименование, ЕГРЮЛ, почта, телефон </a:t>
            </a:r>
            <a:r>
              <a:rPr lang="ru-RU" sz="3400" dirty="0" smtClean="0"/>
              <a:t>); </a:t>
            </a:r>
            <a:r>
              <a:rPr lang="ru-RU" sz="3400" dirty="0"/>
              <a:t>ИНН; ОГРН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заверенная работодателем копия ЛНА о проведении обучения по охране труда работодателем без привлечения обучающей организации с отметкой об учете мнения профсоюзного или иного уполномоченного работниками представительного органа (при наличии);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адрес официального сайта в информационно-телекоммуникационной сети "Интернет" (при наличии</a:t>
            </a:r>
            <a:r>
              <a:rPr lang="ru-RU" sz="3400" dirty="0" smtClean="0"/>
              <a:t>);</a:t>
            </a:r>
          </a:p>
          <a:p>
            <a:pPr marL="0" indent="0">
              <a:buNone/>
            </a:pPr>
            <a:r>
              <a:rPr lang="ru-RU" sz="3400" dirty="0" smtClean="0"/>
              <a:t> </a:t>
            </a:r>
            <a:r>
              <a:rPr lang="ru-RU" sz="3400" dirty="0"/>
              <a:t>• сведения о среднесписочной численности работников и количестве работников, подлежащих обучению;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сведения о наличии оснащенных мест обучения;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сведения о наличии технических средств обучения для отработки практических навыков;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сведения о наличии программ обучения по охране труда;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сведения о наличии учебно-методических материалов и материалов для проведения проверки знания требований охраны труда для каждой программы обучения по охране труда;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сведения о наличии в штате организации не менее 2 работников или иных лиц, привлекаемых для проведения обучения по охране труда</a:t>
            </a:r>
            <a:r>
              <a:rPr lang="ru-RU" sz="3400" dirty="0" smtClean="0"/>
              <a:t>;</a:t>
            </a:r>
          </a:p>
          <a:p>
            <a:pPr marL="0" indent="0">
              <a:buNone/>
            </a:pPr>
            <a:r>
              <a:rPr lang="ru-RU" sz="3400" dirty="0" smtClean="0"/>
              <a:t> </a:t>
            </a:r>
            <a:r>
              <a:rPr lang="ru-RU" sz="3400" dirty="0"/>
              <a:t>• сведения о наличии комиссии по проверке знания требований охраны труда.</a:t>
            </a:r>
          </a:p>
        </p:txBody>
      </p:sp>
    </p:spTree>
    <p:extLst>
      <p:ext uri="{BB962C8B-B14F-4D97-AF65-F5344CB8AC3E}">
        <p14:creationId xmlns:p14="http://schemas.microsoft.com/office/powerpoint/2010/main" val="340566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работодателей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осуществляется посредством заполнения работодателем электронной формы в информационной системе ОТ Минтруда России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подписывается электронной подписью.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сведений работодатель в течение 10 рабочих дней со дня наступления таких изменений направляет уведомление об изменении сведений в Минтруд России.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 осуществления деятельности подлежат исключению из реестра.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 осуществления деятельности в области обучения работников юридическое лицо направляет в Минтруд России уведомление о прекращении осуществления соответствующей деятельности.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содержащиеся в реестре, являются открытыми и общедоступными на официальном сайте Минтруда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42712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 обученных лиц </a:t>
            </a:r>
            <a:r>
              <a:rPr lang="ru-RU" sz="15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5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5526"/>
            <a:ext cx="8712968" cy="432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Обучающие </a:t>
            </a:r>
            <a:r>
              <a:rPr lang="ru-RU" dirty="0"/>
              <a:t>организации и работодатели передают по форме, установленной Минтрудом России, путем импортирования в электронном виде в реестр обученных лиц сведения, указанные в п. 118 Правил.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работодателя: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ФИО, СНИЛС, профессия (должность) работника, прошедшего обучение по охране труда;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наименование программы обучения по охране труда;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дата проверки знания требований охраны труда;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результат проверки знания требований охраны труда (оценка результата проверки "удовлетворительно" или "неудовлетворительно");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номер протокола проверки знания требований охраны труда.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Сведения</a:t>
            </a:r>
            <a:r>
              <a:rPr lang="ru-RU" b="1" dirty="0"/>
              <a:t>, содержащиеся в реестре обученных лиц, используются Минтрудом России, координируемыми им государственными внебюджетными фондами, </a:t>
            </a:r>
            <a:r>
              <a:rPr lang="ru-RU" b="1" dirty="0" err="1"/>
              <a:t>Рострудом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0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05979"/>
            <a:ext cx="8229600" cy="85725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7614"/>
            <a:ext cx="6480720" cy="2574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9966"/>
                </a:solidFill>
                <a:latin typeface="Hero" panose="00000500000000000000" pitchFamily="2" charset="-52"/>
              </a:rPr>
              <a:t>Контакты</a:t>
            </a:r>
            <a:r>
              <a:rPr lang="en-US" dirty="0">
                <a:solidFill>
                  <a:srgbClr val="FF9966"/>
                </a:solidFill>
                <a:latin typeface="Hero" panose="00000500000000000000" pitchFamily="2" charset="-52"/>
              </a:rPr>
              <a:t>:</a:t>
            </a:r>
            <a:endParaRPr lang="en-US" dirty="0" smtClean="0">
              <a:solidFill>
                <a:srgbClr val="FF9966"/>
              </a:solidFill>
              <a:latin typeface="Hero" panose="00000500000000000000" pitchFamily="2" charset="-52"/>
            </a:endParaRPr>
          </a:p>
          <a:p>
            <a:pPr marL="0" indent="0" algn="ctr">
              <a:buNone/>
            </a:pPr>
            <a:r>
              <a:rPr lang="en-US" dirty="0" smtClean="0">
                <a:latin typeface="Corbel" panose="020B0503020204020204" pitchFamily="34" charset="0"/>
              </a:rPr>
              <a:t>BalmyshevaDV@samaratrud.ru</a:t>
            </a:r>
          </a:p>
          <a:p>
            <a:pPr marL="0" indent="0" algn="ctr">
              <a:buNone/>
            </a:pPr>
            <a:r>
              <a:rPr lang="en-US" dirty="0" smtClean="0">
                <a:latin typeface="Bahnschrift" panose="020B0502040204020203" pitchFamily="34" charset="0"/>
              </a:rPr>
              <a:t>263-68-57</a:t>
            </a:r>
            <a:endParaRPr lang="ru-RU" dirty="0" smtClean="0"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44569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департамента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и охраны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Балмышева Дарья Викторовна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57606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Федеральные </a:t>
            </a: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реестры в сфере обучения </a:t>
            </a:r>
            <a:b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9542"/>
            <a:ext cx="8928992" cy="410445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2023 года Минтруд России осуществляет формирование и ведение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реестра организаций и ИП,  оказывающих услуги в области ОТ (в части обучения по охране труда) - </a:t>
            </a:r>
            <a:r>
              <a:rPr lang="ru-RU" dirty="0" smtClean="0"/>
              <a:t>реестр </a:t>
            </a:r>
            <a:r>
              <a:rPr lang="ru-RU" dirty="0"/>
              <a:t>обучающих организаций;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реестра работодателей, обучающих своих сотрудников;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реестра обученных лиц.</a:t>
            </a:r>
          </a:p>
          <a:p>
            <a:pPr marL="0" indent="0">
              <a:buNone/>
            </a:pPr>
            <a:r>
              <a:rPr lang="ru-RU" dirty="0"/>
              <a:t>При этом передача сведений, отнесенных в соответствии с законодательством Российской Федерации к сведениям, составляющим государственную или иную охраняемую законом тайну, не </a:t>
            </a:r>
            <a:r>
              <a:rPr lang="ru-RU" dirty="0" smtClean="0"/>
              <a:t>осуществляется (п.120 Правил).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22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36003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по охране труда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10"/>
            <a:ext cx="9108504" cy="4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6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954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по охране труда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4"/>
            <a:ext cx="9144000" cy="45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9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8351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по охране труда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10"/>
            <a:ext cx="9144000" cy="4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1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8351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по охране труда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8"/>
            <a:ext cx="9144000" cy="46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43204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по охране труда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8"/>
            <a:ext cx="9144000" cy="46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47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по охране труда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42"/>
            <a:ext cx="9144000" cy="444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555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работодателей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4"/>
            <a:ext cx="9144000" cy="4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838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703</Words>
  <Application>Microsoft Office PowerPoint</Application>
  <PresentationFormat>Экран (16:9)</PresentationFormat>
  <Paragraphs>63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Обучение по охране труда</vt:lpstr>
      <vt:lpstr> Федеральные реестры в сфере обучения  </vt:lpstr>
      <vt:lpstr>Личный кабинет по охране труда</vt:lpstr>
      <vt:lpstr>Личный кабинет по охране труда</vt:lpstr>
      <vt:lpstr>Личный кабинет по охране труда</vt:lpstr>
      <vt:lpstr>Личный кабинет по охране труда</vt:lpstr>
      <vt:lpstr>Личный кабинет по охране труда</vt:lpstr>
      <vt:lpstr>Личный кабинет по охране труда</vt:lpstr>
      <vt:lpstr>Реестр работодателей</vt:lpstr>
      <vt:lpstr>Реестр работодателей</vt:lpstr>
      <vt:lpstr>  Реестр работодателей  </vt:lpstr>
      <vt:lpstr> </vt:lpstr>
      <vt:lpstr>Реестр работодателей</vt:lpstr>
      <vt:lpstr>Реестр обученных лиц 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по охране труда</dc:title>
  <dc:creator>Гондаренко Илья Юрьевич</dc:creator>
  <cp:lastModifiedBy>Балмышева Дарья Викторовна</cp:lastModifiedBy>
  <cp:revision>108</cp:revision>
  <dcterms:created xsi:type="dcterms:W3CDTF">2022-08-24T06:34:36Z</dcterms:created>
  <dcterms:modified xsi:type="dcterms:W3CDTF">2023-01-31T12:10:01Z</dcterms:modified>
</cp:coreProperties>
</file>