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6" r:id="rId2"/>
    <p:sldId id="311" r:id="rId3"/>
    <p:sldId id="316" r:id="rId4"/>
    <p:sldId id="314" r:id="rId5"/>
    <p:sldId id="315" r:id="rId6"/>
  </p:sldIdLst>
  <p:sldSz cx="12192000" cy="6858000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70" d="100"/>
          <a:sy n="70" d="100"/>
        </p:scale>
        <p:origin x="49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4015" cy="495426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80" y="2"/>
            <a:ext cx="2914015" cy="495426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6380A3DE-3EDD-41C7-BEF8-9035EC8DEB3A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751983"/>
            <a:ext cx="5379720" cy="3887986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14015" cy="49542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80" y="9378825"/>
            <a:ext cx="2914015" cy="49542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6D4270A3-C43A-4B5F-8DCB-B0ED654AE3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73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70A3-C43A-4B5F-8DCB-B0ED654AE31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5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88D-A855-4407-968B-1D6B75826F7E}" type="datetime1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62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FC7-F172-4E02-ADAD-E005C3207E26}" type="datetime1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5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17FB-EBC6-415E-A296-9935E2E466AC}" type="datetime1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8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1D1C-1A2F-4374-8606-2A38948746A9}" type="datetime1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6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268B-0A87-4E58-B7B8-0E3F86BFF314}" type="datetime1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8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DF41-05BE-46B1-843F-496BD4E8C6CF}" type="datetime1">
              <a:rPr lang="ru-RU" smtClean="0"/>
              <a:t>18.02.2023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07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75A4-B9D5-4F79-A30E-2DCE500CEFF9}" type="datetime1">
              <a:rPr lang="ru-RU" smtClean="0"/>
              <a:t>18.02.2023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59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4F85-0DA2-4A2E-A36D-5AAF45982F4D}" type="datetime1">
              <a:rPr lang="ru-RU" smtClean="0"/>
              <a:t>18.02.2023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29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35E-342A-4D9E-9FDF-8269AFC91A42}" type="datetime1">
              <a:rPr lang="ru-RU" smtClean="0"/>
              <a:t>18.02.2023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26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9077-2A24-4532-B8CD-7B015C8F433D}" type="datetime1">
              <a:rPr lang="ru-RU" smtClean="0"/>
              <a:t>18.02.2023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125-F725-4DDF-8489-A873F2AC554B}" type="datetime1">
              <a:rPr lang="ru-RU" smtClean="0"/>
              <a:t>18.02.2023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68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4038-DAFB-4B86-9F92-1B1DD3400761}" type="datetime1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45B2-2C0F-4F16-81F6-046CF6F56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5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Стрелка вниз 4"/>
          <p:cNvSpPr/>
          <p:nvPr/>
        </p:nvSpPr>
        <p:spPr>
          <a:xfrm>
            <a:off x="2452688" y="4684713"/>
            <a:ext cx="3182937" cy="20828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6248" tIns="206248" rIns="206248" bIns="206248" spcCol="1270" anchor="ctr"/>
          <a:lstStyle/>
          <a:p>
            <a:pPr algn="ctr" defTabSz="12890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2900" dirty="0"/>
          </a:p>
        </p:txBody>
      </p:sp>
      <p:sp>
        <p:nvSpPr>
          <p:cNvPr id="13320" name="Прямоугольник 21"/>
          <p:cNvSpPr>
            <a:spLocks noChangeArrowheads="1"/>
          </p:cNvSpPr>
          <p:nvPr/>
        </p:nvSpPr>
        <p:spPr bwMode="auto">
          <a:xfrm>
            <a:off x="898255" y="5266117"/>
            <a:ext cx="49208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Период профилактического лечения </a:t>
            </a:r>
            <a:r>
              <a:rPr lang="ru-RU" altLang="ru-RU" sz="16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– </a:t>
            </a:r>
            <a:r>
              <a:rPr lang="ru-RU" altLang="ru-RU" sz="1600" dirty="0">
                <a:solidFill>
                  <a:srgbClr val="C00000"/>
                </a:solidFill>
                <a:latin typeface="Cambria" panose="02040503050406030204" pitchFamily="18" charset="0"/>
              </a:rPr>
              <a:t>18 </a:t>
            </a:r>
            <a:r>
              <a:rPr lang="ru-RU" altLang="ru-RU" sz="16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дней </a:t>
            </a:r>
            <a:endParaRPr lang="ru-RU" altLang="ru-RU" sz="16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3331" name="Прямоугольник 28"/>
          <p:cNvSpPr>
            <a:spLocks noChangeArrowheads="1"/>
          </p:cNvSpPr>
          <p:nvPr/>
        </p:nvSpPr>
        <p:spPr bwMode="auto">
          <a:xfrm>
            <a:off x="873800" y="2570827"/>
            <a:ext cx="47417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Период проведения</a:t>
            </a: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ru-RU" alt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март – декабрь 2023 г.</a:t>
            </a:r>
          </a:p>
        </p:txBody>
      </p:sp>
      <p:sp>
        <p:nvSpPr>
          <p:cNvPr id="30" name="Прямоугольник 28"/>
          <p:cNvSpPr>
            <a:spLocks noChangeArrowheads="1"/>
          </p:cNvSpPr>
          <p:nvPr/>
        </p:nvSpPr>
        <p:spPr bwMode="auto">
          <a:xfrm>
            <a:off x="895138" y="3048127"/>
            <a:ext cx="1165542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Участники: 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arenR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аботодатели (</a:t>
            </a:r>
            <a:r>
              <a:rPr lang="ru-RU" alt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перечень страхователей – участников пилотного проекта  утверждается СФР </a:t>
            </a:r>
            <a:r>
              <a:rPr lang="ru-RU" alt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по согласованию с </a:t>
            </a:r>
            <a:r>
              <a:rPr lang="ru-RU" alt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Минтрансом </a:t>
            </a:r>
            <a:r>
              <a:rPr lang="ru-RU" alt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России, </a:t>
            </a:r>
            <a:r>
              <a:rPr lang="ru-RU" altLang="ru-RU" sz="1600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Минпромторгом</a:t>
            </a:r>
            <a:r>
              <a:rPr lang="ru-RU" alt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России и </a:t>
            </a:r>
            <a:r>
              <a:rPr lang="ru-RU" alt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Минэнерго </a:t>
            </a:r>
            <a:r>
              <a:rPr lang="ru-RU" alt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России </a:t>
            </a:r>
            <a:r>
              <a:rPr lang="ru-RU" alt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 срок </a:t>
            </a:r>
            <a:r>
              <a:rPr lang="ru-RU" alt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до 1 марта 2023 г</a:t>
            </a:r>
            <a:r>
              <a:rPr lang="ru-RU" alt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.);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arenR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медицинские организации;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arenR"/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Фонд </a:t>
            </a: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 его территориальные органы по месту регистрации работодателей, являющихся участниками пилотного проекта, в качестве страхователей;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arenR"/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центры </a:t>
            </a: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реабилитации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Фонда;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arenR"/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Минтруд РФ</a:t>
            </a:r>
            <a:endParaRPr lang="ru-RU" altLang="ru-RU" sz="16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466560" y="2558331"/>
            <a:ext cx="376331" cy="343322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8" name="Штриховая стрелка вправо 37"/>
          <p:cNvSpPr/>
          <p:nvPr/>
        </p:nvSpPr>
        <p:spPr>
          <a:xfrm>
            <a:off x="466560" y="3057540"/>
            <a:ext cx="376331" cy="343322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9" name="Штриховая стрелка вправо 38"/>
          <p:cNvSpPr/>
          <p:nvPr/>
        </p:nvSpPr>
        <p:spPr>
          <a:xfrm>
            <a:off x="443827" y="5266117"/>
            <a:ext cx="376331" cy="343322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7" name="Прямоугольник 6"/>
          <p:cNvSpPr/>
          <p:nvPr/>
        </p:nvSpPr>
        <p:spPr>
          <a:xfrm>
            <a:off x="50273" y="1143780"/>
            <a:ext cx="118914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Постановление Правительства РФ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от 01.02.2023 № 134 «О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реализации пилотного проекта по проведению профилактики профессиональных заболеваний работников в отдельных видах экономической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деятельности»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968514" y="933450"/>
            <a:ext cx="342639" cy="2291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3" y="113847"/>
            <a:ext cx="909161" cy="750217"/>
          </a:xfrm>
          <a:prstGeom prst="rect">
            <a:avLst/>
          </a:prstGeom>
        </p:spPr>
      </p:pic>
      <p:sp>
        <p:nvSpPr>
          <p:cNvPr id="13" name="Прямоугольник 28"/>
          <p:cNvSpPr>
            <a:spLocks noChangeArrowheads="1"/>
          </p:cNvSpPr>
          <p:nvPr/>
        </p:nvSpPr>
        <p:spPr bwMode="auto">
          <a:xfrm>
            <a:off x="873800" y="2063890"/>
            <a:ext cx="9523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Планируемые расходы: </a:t>
            </a:r>
            <a:r>
              <a:rPr lang="ru-RU" altLang="ru-RU" sz="16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500 млн. </a:t>
            </a:r>
            <a:r>
              <a:rPr lang="ru-RU" altLang="ru-RU" sz="1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руб.</a:t>
            </a:r>
            <a:r>
              <a:rPr lang="ru-RU" alt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ru-RU" altLang="ru-RU" sz="16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466560" y="2051394"/>
            <a:ext cx="376331" cy="343322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6" name="Прямоугольник 21"/>
          <p:cNvSpPr>
            <a:spLocks noChangeArrowheads="1"/>
          </p:cNvSpPr>
          <p:nvPr/>
        </p:nvSpPr>
        <p:spPr bwMode="auto">
          <a:xfrm>
            <a:off x="895138" y="5722689"/>
            <a:ext cx="1104661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Нозология: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выявляемые </a:t>
            </a: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при обследовании работников состояния должны быть классифицированы кодами по Международной статистической классификации болезней и проблем, связанных со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здоровьем,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 </a:t>
            </a: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относиться к профилям </a:t>
            </a:r>
            <a:r>
              <a:rPr lang="ru-RU" alt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неврология, терапия, пульмонология, оториноларингология, </a:t>
            </a:r>
            <a:r>
              <a:rPr lang="ru-RU" altLang="ru-RU" sz="16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профпатология</a:t>
            </a:r>
            <a:endParaRPr lang="ru-RU" altLang="ru-RU" sz="16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Штриховая стрелка вправо 16"/>
          <p:cNvSpPr/>
          <p:nvPr/>
        </p:nvSpPr>
        <p:spPr>
          <a:xfrm>
            <a:off x="443827" y="5780782"/>
            <a:ext cx="376331" cy="343322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8" name="Прямоугольник 17"/>
          <p:cNvSpPr/>
          <p:nvPr/>
        </p:nvSpPr>
        <p:spPr>
          <a:xfrm>
            <a:off x="1050160" y="66771"/>
            <a:ext cx="11061157" cy="8030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600" b="1" dirty="0" smtClean="0"/>
              <a:t>ПРОВЕДЕНИЕ В 2023 ГОДУ ПИЛОТНОГО ПРОЕКТА</a:t>
            </a:r>
          </a:p>
          <a:p>
            <a:pPr algn="ctr"/>
            <a:r>
              <a:rPr lang="ru-RU" sz="1600" b="1" kern="0" dirty="0">
                <a:solidFill>
                  <a:srgbClr val="FFFFFF"/>
                </a:solidFill>
              </a:rPr>
              <a:t>по профилактике профессиональных заболеваний работников в отдельных видах </a:t>
            </a:r>
            <a:r>
              <a:rPr lang="ru-RU" sz="1600" b="1" kern="0" dirty="0" smtClean="0">
                <a:solidFill>
                  <a:srgbClr val="FFFFFF"/>
                </a:solidFill>
              </a:rPr>
              <a:t> экономической </a:t>
            </a:r>
            <a:r>
              <a:rPr lang="ru-RU" sz="1600" b="1" kern="0" dirty="0">
                <a:solidFill>
                  <a:srgbClr val="FFFFFF"/>
                </a:solidFill>
              </a:rPr>
              <a:t>деятельности</a:t>
            </a:r>
            <a:endParaRPr lang="ru-RU" sz="1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8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Стрелка вниз 4"/>
          <p:cNvSpPr/>
          <p:nvPr/>
        </p:nvSpPr>
        <p:spPr>
          <a:xfrm>
            <a:off x="2452688" y="4684713"/>
            <a:ext cx="3182937" cy="20828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6248" tIns="206248" rIns="206248" bIns="206248" spcCol="1270" anchor="ctr"/>
          <a:lstStyle/>
          <a:p>
            <a:pPr algn="ctr" defTabSz="1289050">
              <a:lnSpc>
                <a:spcPct val="90000"/>
              </a:lnSpc>
              <a:spcAft>
                <a:spcPct val="35000"/>
              </a:spcAft>
              <a:defRPr/>
            </a:pPr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589573" y="923372"/>
            <a:ext cx="408891" cy="173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9" y="138560"/>
            <a:ext cx="951804" cy="7502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7654" y="1905962"/>
            <a:ext cx="11238097" cy="364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ru-RU" sz="1600" b="1" u="sng" dirty="0" smtClean="0">
                <a:solidFill>
                  <a:prstClr val="black"/>
                </a:solidFill>
                <a:latin typeface="Cambria" panose="02040503050406030204" pitchFamily="18" charset="0"/>
              </a:rPr>
              <a:t>ФИНАНСОВОМУ ОБЕСПЕЧЕНИЮ ПОДЛЕЖАТ РАСХОДЫ НА ОСУЩЕСТВЛЕНИЕ СЛЕДУЮЩИХ МЕРОПРИЯТИЙ </a:t>
            </a:r>
            <a:r>
              <a:rPr lang="ru-RU" sz="1600" b="1" u="sng" dirty="0">
                <a:solidFill>
                  <a:prstClr val="black"/>
                </a:solidFill>
                <a:latin typeface="Cambria" panose="02040503050406030204" pitchFamily="18" charset="0"/>
              </a:rPr>
              <a:t>В РАМКАХ ПИЛОТНОГО ПРОЕКТА:</a:t>
            </a:r>
            <a:endParaRPr lang="ru-RU" altLang="ru-RU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профилактика профессиональных заболеваний (лечение в центрах реабилитации СФР)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дополнительный отпуск на период проведения профилактики профессиональных заболеваний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 учетом времени на проезд до места профилактики и обратно </a:t>
            </a:r>
            <a:r>
              <a:rPr lang="ru-RU" altLang="ru-RU" sz="16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(сверх </a:t>
            </a:r>
            <a:r>
              <a:rPr lang="ru-RU" altLang="ru-RU" sz="1600" i="1" dirty="0">
                <a:solidFill>
                  <a:srgbClr val="002060"/>
                </a:solidFill>
                <a:latin typeface="Cambria" panose="02040503050406030204" pitchFamily="18" charset="0"/>
              </a:rPr>
              <a:t>ежегодного оплачиваемого отпуска, установленного законодательством РФ)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проезд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работников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к </a:t>
            </a: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месту проведения профилактики профессиональных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заболеваний и обратно</a:t>
            </a:r>
            <a:endParaRPr lang="ru-RU" altLang="ru-RU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медицинские осмотры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работников по </a:t>
            </a: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результатам профилактики профессиональных заболеваний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уплата страховых взносов, начисленных на суммы расходов работодателя, направленных на финансирование мероприятий пилотного проекта, и перечисленных в бюджет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654" y="5690489"/>
            <a:ext cx="11238097" cy="1019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altLang="ru-RU" sz="1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Мероприятия проводятся за счет средств работодателей с последующим возмещением </a:t>
            </a:r>
            <a:r>
              <a:rPr lang="ru-RU" altLang="ru-RU" sz="1600" dirty="0">
                <a:solidFill>
                  <a:srgbClr val="FF0000"/>
                </a:solidFill>
                <a:latin typeface="Cambria" panose="02040503050406030204" pitchFamily="18" charset="0"/>
              </a:rPr>
              <a:t>произведенных им расходов за счет средств бюджета </a:t>
            </a:r>
            <a:r>
              <a:rPr lang="ru-RU" altLang="ru-RU" sz="1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СФР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</a:t>
            </a: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предусмотренных на эти цели, в пределах суммы, согласованной с территориальным органом Фонда по месту его регистрации.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50160" y="66771"/>
            <a:ext cx="11061157" cy="8030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600" b="1" dirty="0" smtClean="0"/>
              <a:t>ПРОВЕДЕНИЕ В 2023 ГОДУ ПИЛОТНОГО ПРОЕКТА</a:t>
            </a:r>
          </a:p>
          <a:p>
            <a:pPr algn="ctr"/>
            <a:r>
              <a:rPr lang="ru-RU" sz="1600" b="1" kern="0" dirty="0">
                <a:solidFill>
                  <a:srgbClr val="FFFFFF"/>
                </a:solidFill>
              </a:rPr>
              <a:t>по профилактике профессиональных заболеваний работников в отдельных видах </a:t>
            </a:r>
            <a:r>
              <a:rPr lang="ru-RU" sz="1600" b="1" kern="0" dirty="0" smtClean="0">
                <a:solidFill>
                  <a:srgbClr val="FFFFFF"/>
                </a:solidFill>
              </a:rPr>
              <a:t> экономической </a:t>
            </a:r>
            <a:r>
              <a:rPr lang="ru-RU" sz="1600" b="1" kern="0" dirty="0">
                <a:solidFill>
                  <a:srgbClr val="FFFFFF"/>
                </a:solidFill>
              </a:rPr>
              <a:t>деятельности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097084"/>
            <a:ext cx="118914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Постановление Правительства РФ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от 01.02.2023 № 134 «О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реализации пилотного проекта по проведению профилактики профессиональных заболеваний работников в отдельных видах экономической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деятельности»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1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9" y="138560"/>
            <a:ext cx="951804" cy="75021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50160" y="66771"/>
            <a:ext cx="11061157" cy="8030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600" b="1" dirty="0" smtClean="0"/>
              <a:t>ПРОВЕДЕНИЕ В 2023 ГОДУ ПИЛОТНОГО ПРОЕКТА</a:t>
            </a:r>
          </a:p>
          <a:p>
            <a:pPr algn="ctr"/>
            <a:r>
              <a:rPr lang="ru-RU" sz="1600" b="1" kern="0" dirty="0">
                <a:solidFill>
                  <a:srgbClr val="FFFFFF"/>
                </a:solidFill>
              </a:rPr>
              <a:t>по профилактике профессиональных заболеваний работников в отдельных видах </a:t>
            </a:r>
            <a:r>
              <a:rPr lang="ru-RU" sz="1600" b="1" kern="0" dirty="0" smtClean="0">
                <a:solidFill>
                  <a:srgbClr val="FFFFFF"/>
                </a:solidFill>
              </a:rPr>
              <a:t> экономической </a:t>
            </a:r>
            <a:r>
              <a:rPr lang="ru-RU" sz="1600" b="1" kern="0" dirty="0">
                <a:solidFill>
                  <a:srgbClr val="FFFFFF"/>
                </a:solidFill>
              </a:rPr>
              <a:t>деятельности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8872" y="3108178"/>
            <a:ext cx="11734154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 марта 2023 г.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– утверждение перечня страхователей – участников пилотного проекта</a:t>
            </a:r>
          </a:p>
          <a:p>
            <a:pPr marL="457200" indent="-457200" algn="just">
              <a:lnSpc>
                <a:spcPct val="13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д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 </a:t>
            </a: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15 апреля 2023 г.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– работодатели представляют в территориальные отделения СФР спис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ки работников, у которых по результатам медицинского осмотра выявлены ранние признаки воздействия вредных и (или) опасных производственных факторов и которым рекомендовано проведение профилактики профессиональных заболеваний</a:t>
            </a:r>
          </a:p>
          <a:p>
            <a:pPr marL="457200" indent="-457200" algn="just">
              <a:lnSpc>
                <a:spcPct val="13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д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 </a:t>
            </a: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 июля 2023 г.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– работодатели представляют в отделения СФР заявление о финансовом обеспечении расходов на мероприятия и необходимые документы </a:t>
            </a:r>
          </a:p>
          <a:p>
            <a:pPr marL="457200" indent="-457200" algn="just">
              <a:lnSpc>
                <a:spcPct val="13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д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 </a:t>
            </a: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 декабря 2023 г.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– работодатели обращаются в территориальные отделения СФР за возмещением расходов с отчетом о реализации мероприятий по профилактике профессиональных заболеваний </a:t>
            </a:r>
          </a:p>
          <a:p>
            <a:pPr marL="457200" indent="-457200" algn="just">
              <a:lnSpc>
                <a:spcPct val="13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до </a:t>
            </a: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 июля 2024 г. </a:t>
            </a:r>
            <a:r>
              <a:rPr lang="ru-RU" alt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– представление Минтрудом России в Правительство РФ доклада о результатах реализации пилотного проекта с оценкой его эффективности и целесообразности дальнейшего распространения на других страхователей</a:t>
            </a:r>
            <a:endParaRPr lang="ru-RU" altLang="ru-RU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338" y="1575763"/>
            <a:ext cx="2620963" cy="11525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Выявление ранних признаков воздействия вредных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факторов, определение нуждаемости в профилактике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45751" y="1575763"/>
            <a:ext cx="1992312" cy="11525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Профилактическое лечение в ЦР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СФР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(18 календарных дней)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33426" y="1575763"/>
            <a:ext cx="1992312" cy="11525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Повторный медицинский осмотр после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лечения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498838" y="1575763"/>
            <a:ext cx="1990725" cy="11525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Оценка результативности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(мониторинг состояния здоровья)</a:t>
            </a:r>
          </a:p>
        </p:txBody>
      </p:sp>
      <p:cxnSp>
        <p:nvCxnSpPr>
          <p:cNvPr id="15" name="Прямая со стрелкой 14"/>
          <p:cNvCxnSpPr>
            <a:stCxn id="11" idx="3"/>
            <a:endCxn id="12" idx="1"/>
          </p:cNvCxnSpPr>
          <p:nvPr/>
        </p:nvCxnSpPr>
        <p:spPr>
          <a:xfrm>
            <a:off x="3039301" y="2152026"/>
            <a:ext cx="806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2" idx="3"/>
            <a:endCxn id="13" idx="1"/>
          </p:cNvCxnSpPr>
          <p:nvPr/>
        </p:nvCxnSpPr>
        <p:spPr>
          <a:xfrm>
            <a:off x="5838063" y="2152026"/>
            <a:ext cx="9953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3" idx="3"/>
            <a:endCxn id="14" idx="1"/>
          </p:cNvCxnSpPr>
          <p:nvPr/>
        </p:nvCxnSpPr>
        <p:spPr>
          <a:xfrm>
            <a:off x="8825738" y="2152026"/>
            <a:ext cx="673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37613" y="999904"/>
            <a:ext cx="720090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ru-RU" sz="2200" b="1" dirty="0">
                <a:solidFill>
                  <a:srgbClr val="0070C0"/>
                </a:solidFill>
              </a:rPr>
              <a:t>СХЕМА РЕАЛИЗАЦИИ ПИЛОТНОГО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2862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Стрелка вниз 4"/>
          <p:cNvSpPr/>
          <p:nvPr/>
        </p:nvSpPr>
        <p:spPr>
          <a:xfrm>
            <a:off x="2452688" y="4684713"/>
            <a:ext cx="3182937" cy="20828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6248" tIns="206248" rIns="206248" bIns="206248" spcCol="1270" anchor="ctr"/>
          <a:lstStyle/>
          <a:p>
            <a:pPr algn="ctr" defTabSz="1289050">
              <a:lnSpc>
                <a:spcPct val="90000"/>
              </a:lnSpc>
              <a:spcAft>
                <a:spcPct val="35000"/>
              </a:spcAft>
              <a:defRPr/>
            </a:pPr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85010" y="883928"/>
            <a:ext cx="121634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Cambria" pitchFamily="18" charset="0"/>
              </a:rPr>
              <a:t>Часто задаваемые вопросы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9" y="138560"/>
            <a:ext cx="909161" cy="7502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3654" y="1222482"/>
            <a:ext cx="1151000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ru-RU" sz="13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Вопрос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: каким документом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мед.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организация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обоснует 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направление работника на профилактику профессиональных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заболеваний, 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если в заключительном акте данная категория работников не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выделена?</a:t>
            </a:r>
          </a:p>
          <a:p>
            <a:pPr>
              <a:spcBef>
                <a:spcPct val="0"/>
              </a:spcBef>
              <a:buNone/>
            </a:pPr>
            <a:endParaRPr lang="ru-RU" sz="13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1300" b="1" i="1" dirty="0">
                <a:solidFill>
                  <a:srgbClr val="002060"/>
                </a:solidFill>
                <a:latin typeface="Cambria" panose="02040503050406030204" pitchFamily="18" charset="0"/>
              </a:rPr>
              <a:t>Ответ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: в соответствии с нормами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Правил реализации пилотного проекта,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а именно пунктов 8, 9 нуждаемость в проведении профилактики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проф. заболеваний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определяется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мед.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организациями по результатам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мед.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осмотров. На основании информации, полученной от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мед. организации,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работодатели формируют и утверждают списки работников, которые передаются в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СФР.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В соответствии с пунктом 18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Правил реализации пилотного проекта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в перечень документов, предоставляемых в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СФР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включена, в том числе копия документа медицинской организации, обосновывающий направление работника на профилактику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проф.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заболеваний. Таким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образом,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определенный документ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Правилами реализации пилотного проекта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не установлен, в связи с чем </a:t>
            </a:r>
            <a:r>
              <a:rPr lang="ru-RU" sz="1300" i="1" u="sng" dirty="0">
                <a:solidFill>
                  <a:srgbClr val="002060"/>
                </a:solidFill>
                <a:latin typeface="Cambria" panose="02040503050406030204" pitchFamily="18" charset="0"/>
              </a:rPr>
              <a:t>документом, обосновывающим направление работника на профилактику профессиональных заболеваний может быть любой медицинский документ (заключение </a:t>
            </a:r>
            <a:r>
              <a:rPr lang="ru-RU" sz="1300" i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врача, </a:t>
            </a:r>
            <a:r>
              <a:rPr lang="ru-RU" sz="1300" i="1" u="sng" dirty="0">
                <a:solidFill>
                  <a:srgbClr val="002060"/>
                </a:solidFill>
                <a:latin typeface="Cambria" panose="02040503050406030204" pitchFamily="18" charset="0"/>
              </a:rPr>
              <a:t>проводившего проф</a:t>
            </a:r>
            <a:r>
              <a:rPr lang="ru-RU" sz="1300" i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. осмотр</a:t>
            </a:r>
            <a:r>
              <a:rPr lang="ru-RU" sz="1300" i="1" u="sng" dirty="0">
                <a:solidFill>
                  <a:srgbClr val="002060"/>
                </a:solidFill>
                <a:latin typeface="Cambria" panose="02040503050406030204" pitchFamily="18" charset="0"/>
              </a:rPr>
              <a:t>, медицинское заключение </a:t>
            </a:r>
            <a:r>
              <a:rPr lang="ru-RU" sz="1300" i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и т.д.)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  <a:endParaRPr lang="ru-RU" sz="13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3254" y="66772"/>
            <a:ext cx="10565590" cy="82200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600" b="1" dirty="0" smtClean="0"/>
              <a:t>ПРОВЕДЕНИЕ В 2023 ГОДУ ПИЛОТНОГО ПРОЕКТА</a:t>
            </a:r>
          </a:p>
          <a:p>
            <a:pPr algn="ctr"/>
            <a:r>
              <a:rPr lang="ru-RU" sz="1600" b="1" kern="0" dirty="0">
                <a:solidFill>
                  <a:srgbClr val="FFFFFF"/>
                </a:solidFill>
              </a:rPr>
              <a:t>по профилактике профессиональных заболеваний работников в отдельных видах </a:t>
            </a:r>
          </a:p>
          <a:p>
            <a:pPr algn="ctr"/>
            <a:r>
              <a:rPr lang="ru-RU" sz="1600" b="1" kern="0" dirty="0">
                <a:solidFill>
                  <a:srgbClr val="FFFFFF"/>
                </a:solidFill>
              </a:rPr>
              <a:t>экономической деятельности</a:t>
            </a:r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3654" y="3492895"/>
            <a:ext cx="1151000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ru-RU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Вопрос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: в какой срок страхователю необходимо обратиться в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ОСФР 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для предоставления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заявления 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о финансовом обеспечении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расходов?</a:t>
            </a:r>
          </a:p>
          <a:p>
            <a:pPr>
              <a:spcBef>
                <a:spcPct val="0"/>
              </a:spcBef>
              <a:buNone/>
            </a:pPr>
            <a:endParaRPr lang="ru-RU" sz="13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1300" b="1" i="1" dirty="0">
                <a:solidFill>
                  <a:srgbClr val="002060"/>
                </a:solidFill>
                <a:latin typeface="Cambria" panose="02040503050406030204" pitchFamily="18" charset="0"/>
              </a:rPr>
              <a:t>Ответ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: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Правила реализации пилотного проекта ограничивают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работодателя в представлении документов на финансовое обеспечение крайней датой подачи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заявления – 1 июля 2023 года.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В целях своевременной и эффективной реализации пилотного проекта отделениям СФР рекомендовано прорабатывать со страхователями вопрос предоставления заявления и документов до 1 июня 2023 года.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653" y="4779700"/>
            <a:ext cx="1151000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ru-RU" sz="1300" b="1" dirty="0">
                <a:solidFill>
                  <a:prstClr val="black"/>
                </a:solidFill>
                <a:latin typeface="Cambria" panose="02040503050406030204" pitchFamily="18" charset="0"/>
              </a:rPr>
              <a:t>Вопрос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согласно 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п. 3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Правил реализации пилотного проекта, 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финансовому обеспечению подлежат расходы на уплату страховых взносов, начисленных на суммы расходов работодателя, направленных на финансирование мероприятий, указанных в подпунктах «а», «б», «в» настоящего пункта, и перечисленные в бюджет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Фонда. Какими </a:t>
            </a:r>
            <a:r>
              <a:rPr lang="ru-RU" sz="1300" dirty="0">
                <a:solidFill>
                  <a:prstClr val="black"/>
                </a:solidFill>
                <a:latin typeface="Cambria" panose="02040503050406030204" pitchFamily="18" charset="0"/>
              </a:rPr>
              <a:t>документами страхователю необходимо подтвердить данные расходы (кроме документов, подтверждающие начисление и оплату страховых </a:t>
            </a:r>
            <a:r>
              <a:rPr lang="ru-RU" sz="13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взносов)?</a:t>
            </a:r>
            <a:endParaRPr lang="ru-RU" sz="13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ru-RU" sz="13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13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Ответ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: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в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соответствии с пунктом 24 </a:t>
            </a:r>
            <a:r>
              <a:rPr lang="ru-RU" sz="13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Правил реализации пилотного проекта работодатель </a:t>
            </a:r>
            <a:r>
              <a:rPr lang="ru-RU" sz="1300" i="1" dirty="0">
                <a:solidFill>
                  <a:srgbClr val="002060"/>
                </a:solidFill>
                <a:latin typeface="Cambria" panose="02040503050406030204" pitchFamily="18" charset="0"/>
              </a:rPr>
              <a:t>должен предоставить в том числе документы, подтверждающие начисление и оплату страховых взносов. Таким образом, помимо документов, подтверждающих оплату страховых взносов (платежные поручения), должны быть предоставлены документы, подтверждающие начисление (это может быть справка-расчет о начислении страховых взносов, подписанные главным бухгалтером и руководителем организации, включающая в себя расчет таких взносов, бухгалтерские справки о начислении и пр.).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1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Стрелка вниз 4"/>
          <p:cNvSpPr/>
          <p:nvPr/>
        </p:nvSpPr>
        <p:spPr>
          <a:xfrm>
            <a:off x="2452688" y="4684713"/>
            <a:ext cx="3182937" cy="20828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6248" tIns="206248" rIns="206248" bIns="206248" spcCol="1270" anchor="ctr"/>
          <a:lstStyle/>
          <a:p>
            <a:pPr algn="ctr" defTabSz="1289050">
              <a:lnSpc>
                <a:spcPct val="90000"/>
              </a:lnSpc>
              <a:spcAft>
                <a:spcPct val="35000"/>
              </a:spcAft>
              <a:defRPr/>
            </a:pPr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85010" y="1096421"/>
            <a:ext cx="121634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Cambria" pitchFamily="18" charset="0"/>
              </a:rPr>
              <a:t>Часто задаваемые вопросы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9" y="138560"/>
            <a:ext cx="909161" cy="75021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13254" y="66772"/>
            <a:ext cx="10565590" cy="82200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600" b="1" dirty="0" smtClean="0"/>
              <a:t>ПРОВЕДЕНИЕ В 2023 ГОДУ ПИЛОТНОГО ПРОЕКТА</a:t>
            </a:r>
          </a:p>
          <a:p>
            <a:pPr algn="ctr"/>
            <a:r>
              <a:rPr lang="ru-RU" sz="1600" b="1" kern="0" dirty="0">
                <a:solidFill>
                  <a:srgbClr val="FFFFFF"/>
                </a:solidFill>
              </a:rPr>
              <a:t>по профилактике профессиональных заболеваний работников в отдельных видах </a:t>
            </a:r>
          </a:p>
          <a:p>
            <a:pPr algn="ctr"/>
            <a:r>
              <a:rPr lang="ru-RU" sz="1600" b="1" kern="0" dirty="0">
                <a:solidFill>
                  <a:srgbClr val="FFFFFF"/>
                </a:solidFill>
              </a:rPr>
              <a:t>экономической деятельности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5644" y="1708515"/>
            <a:ext cx="1177276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Вопрос</a:t>
            </a:r>
            <a:r>
              <a:rPr lang="ru-RU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: страхователь </a:t>
            </a:r>
            <a:r>
              <a:rPr lang="ru-RU" sz="1400" dirty="0">
                <a:solidFill>
                  <a:prstClr val="black"/>
                </a:solidFill>
                <a:latin typeface="Cambria" panose="02040503050406030204" pitchFamily="18" charset="0"/>
              </a:rPr>
              <a:t>планирует заключить договор с транспортной компанией о трансфере своих сотрудников до </a:t>
            </a:r>
            <a:r>
              <a:rPr lang="ru-RU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ЦР Фонда </a:t>
            </a:r>
            <a:r>
              <a:rPr lang="ru-RU" sz="1400" dirty="0">
                <a:solidFill>
                  <a:prstClr val="black"/>
                </a:solidFill>
                <a:latin typeface="Cambria" panose="02040503050406030204" pitchFamily="18" charset="0"/>
              </a:rPr>
              <a:t>и </a:t>
            </a:r>
            <a:r>
              <a:rPr lang="ru-RU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обратно. Подлежат </a:t>
            </a:r>
            <a:r>
              <a:rPr lang="ru-RU" sz="1400" dirty="0">
                <a:solidFill>
                  <a:prstClr val="black"/>
                </a:solidFill>
                <a:latin typeface="Cambria" panose="02040503050406030204" pitchFamily="18" charset="0"/>
              </a:rPr>
              <a:t>ли данные расходы возмещению в рамках пилотного проекта</a:t>
            </a:r>
            <a:r>
              <a:rPr lang="ru-RU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?</a:t>
            </a: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endParaRPr lang="ru-RU" sz="1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ru-RU" sz="1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Ответ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: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оплате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подлежат расходы на проезд работников до места получения профилактики и обратно по фактическим расходам, подтвержденным проездными документами, но не выше стоимости проезда:</a:t>
            </a: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а) на железнодорожном транспорте общего пользования – в купейном вагоне поездов дальнего следования всех категорий и поездах пригородного сообщения;</a:t>
            </a: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б) на морском транспорте – на местах IV и V категории кают судов транспортных линий (при наличии на судне), а при отсутствии спальных мест – на сидячих местах;</a:t>
            </a: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в) на внутреннем водном транспорте – на местах III категории кают судов транспортных маршрутов (при наличии на судне), а при отсутствии спальных мест – на сидячих местах;</a:t>
            </a: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г) на автомобильном транспорте общего пользования (кроме такси);</a:t>
            </a: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д) на воздушном транспорте – в салоне экономического класса.</a:t>
            </a: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При этом, при возмещении расходов работодателю, ему необходимо предоставить в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ОСФР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документы, подтверждающие расходы на проезд к месту проведения профилактики профессиональных заболеваний и обратно, а также оплату таких расходов. </a:t>
            </a: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Таким образом,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ОСФР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вправе возместить расходы по договорам на проезд своих сотрудников, но на условиях, установленных </a:t>
            </a:r>
            <a:r>
              <a:rPr lang="ru-RU" sz="14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Правилами реализации пилотного проекта </a:t>
            </a:r>
            <a:r>
              <a:rPr lang="ru-RU" sz="1400" i="1" dirty="0">
                <a:solidFill>
                  <a:srgbClr val="002060"/>
                </a:solidFill>
                <a:latin typeface="Cambria" panose="02040503050406030204" pitchFamily="18" charset="0"/>
              </a:rPr>
              <a:t>(ж/д транспорт не выше купе, воздушный транспорт – не выше эконом класса, автомобильный транспорт – общего пользования и т.д.). Вместе с тем документами, подтверждающими расходы на проезд работника, будут являться в том числе: договор работодателя, проездной документ (посадочный талон в случае наличия), платежный документ, подтверждающий оплату расходов.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45B2-2C0F-4F16-81F6-046CF6F567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3935</TotalTime>
  <Words>1204</Words>
  <Application>Microsoft Office PowerPoint</Application>
  <PresentationFormat>Широкоэкранный</PresentationFormat>
  <Paragraphs>70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Данилова Ольга Николаевна</dc:creator>
  <cp:lastModifiedBy>Никитина Елена Ивановна</cp:lastModifiedBy>
  <cp:revision>127</cp:revision>
  <cp:lastPrinted>2023-02-03T06:16:51Z</cp:lastPrinted>
  <dcterms:created xsi:type="dcterms:W3CDTF">2022-12-28T07:38:52Z</dcterms:created>
  <dcterms:modified xsi:type="dcterms:W3CDTF">2023-02-17T22:00:23Z</dcterms:modified>
</cp:coreProperties>
</file>