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06" r:id="rId2"/>
    <p:sldId id="311" r:id="rId3"/>
    <p:sldId id="316" r:id="rId4"/>
    <p:sldId id="314" r:id="rId5"/>
    <p:sldId id="315" r:id="rId6"/>
  </p:sldIdLst>
  <p:sldSz cx="12192000" cy="6858000"/>
  <p:notesSz cx="6724650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>
        <p:scale>
          <a:sx n="70" d="100"/>
          <a:sy n="70" d="100"/>
        </p:scale>
        <p:origin x="496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14015" cy="495426"/>
          </a:xfrm>
          <a:prstGeom prst="rect">
            <a:avLst/>
          </a:prstGeom>
        </p:spPr>
        <p:txBody>
          <a:bodyPr vert="horz" lIns="91420" tIns="45710" rIns="91420" bIns="4571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09080" y="2"/>
            <a:ext cx="2914015" cy="495426"/>
          </a:xfrm>
          <a:prstGeom prst="rect">
            <a:avLst/>
          </a:prstGeom>
        </p:spPr>
        <p:txBody>
          <a:bodyPr vert="horz" lIns="91420" tIns="45710" rIns="91420" bIns="45710" rtlCol="0"/>
          <a:lstStyle>
            <a:lvl1pPr algn="r">
              <a:defRPr sz="1200"/>
            </a:lvl1pPr>
          </a:lstStyle>
          <a:p>
            <a:fld id="{6380A3DE-3EDD-41C7-BEF8-9035EC8DEB3A}" type="datetimeFigureOut">
              <a:rPr lang="ru-RU" smtClean="0"/>
              <a:t>17.02.2023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0050" y="1233488"/>
            <a:ext cx="5924550" cy="3333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0" tIns="45710" rIns="91420" bIns="4571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2465" y="4751983"/>
            <a:ext cx="5379720" cy="3887986"/>
          </a:xfrm>
          <a:prstGeom prst="rect">
            <a:avLst/>
          </a:prstGeom>
        </p:spPr>
        <p:txBody>
          <a:bodyPr vert="horz" lIns="91420" tIns="45710" rIns="91420" bIns="4571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8825"/>
            <a:ext cx="2914015" cy="495425"/>
          </a:xfrm>
          <a:prstGeom prst="rect">
            <a:avLst/>
          </a:prstGeom>
        </p:spPr>
        <p:txBody>
          <a:bodyPr vert="horz" lIns="91420" tIns="45710" rIns="91420" bIns="4571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09080" y="9378825"/>
            <a:ext cx="2914015" cy="495425"/>
          </a:xfrm>
          <a:prstGeom prst="rect">
            <a:avLst/>
          </a:prstGeom>
        </p:spPr>
        <p:txBody>
          <a:bodyPr vert="horz" lIns="91420" tIns="45710" rIns="91420" bIns="45710" rtlCol="0" anchor="b"/>
          <a:lstStyle>
            <a:lvl1pPr algn="r">
              <a:defRPr sz="1200"/>
            </a:lvl1pPr>
          </a:lstStyle>
          <a:p>
            <a:fld id="{6D4270A3-C43A-4B5F-8DCB-B0ED654AE3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47353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4270A3-C43A-4B5F-8DCB-B0ED654AE31F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68538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5588D-A855-4407-968B-1D6B75826F7E}" type="datetime1">
              <a:rPr lang="ru-RU" smtClean="0"/>
              <a:t>18.02.2023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645B2-2C0F-4F16-81F6-046CF6F567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4620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1BFC7-F172-4E02-ADAD-E005C3207E26}" type="datetime1">
              <a:rPr lang="ru-RU" smtClean="0"/>
              <a:t>18.02.2023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645B2-2C0F-4F16-81F6-046CF6F567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1157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B17FB-EBC6-415E-A296-9935E2E466AC}" type="datetime1">
              <a:rPr lang="ru-RU" smtClean="0"/>
              <a:t>18.02.2023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645B2-2C0F-4F16-81F6-046CF6F567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487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01D1C-1A2F-4374-8606-2A38948746A9}" type="datetime1">
              <a:rPr lang="ru-RU" smtClean="0"/>
              <a:t>18.02.2023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645B2-2C0F-4F16-81F6-046CF6F567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5962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E268B-0A87-4E58-B7B8-0E3F86BFF314}" type="datetime1">
              <a:rPr lang="ru-RU" smtClean="0"/>
              <a:t>18.02.2023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645B2-2C0F-4F16-81F6-046CF6F567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7085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2DF41-05BE-46B1-843F-496BD4E8C6CF}" type="datetime1">
              <a:rPr lang="ru-RU" smtClean="0"/>
              <a:t>18.02.2023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645B2-2C0F-4F16-81F6-046CF6F567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5074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D75A4-B9D5-4F79-A30E-2DCE500CEFF9}" type="datetime1">
              <a:rPr lang="ru-RU" smtClean="0"/>
              <a:t>18.02.2023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645B2-2C0F-4F16-81F6-046CF6F567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0595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A4F85-0DA2-4A2E-A36D-5AAF45982F4D}" type="datetime1">
              <a:rPr lang="ru-RU" smtClean="0"/>
              <a:t>18.02.2023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645B2-2C0F-4F16-81F6-046CF6F567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0296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9A35E-342A-4D9E-9FDF-8269AFC91A42}" type="datetime1">
              <a:rPr lang="ru-RU" smtClean="0"/>
              <a:t>18.02.2023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645B2-2C0F-4F16-81F6-046CF6F567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5260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C9077-2A24-4532-B8CD-7B015C8F433D}" type="datetime1">
              <a:rPr lang="ru-RU" smtClean="0"/>
              <a:t>18.02.2023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645B2-2C0F-4F16-81F6-046CF6F567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759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C9125-F725-4DDF-8489-A873F2AC554B}" type="datetime1">
              <a:rPr lang="ru-RU" smtClean="0"/>
              <a:t>18.02.2023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645B2-2C0F-4F16-81F6-046CF6F567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1685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534038-DAFB-4B86-9F92-1B1DD3400761}" type="datetime1">
              <a:rPr lang="ru-RU" smtClean="0"/>
              <a:t>18.02.2023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F645B2-2C0F-4F16-81F6-046CF6F567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3553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Стрелка вниз 4"/>
          <p:cNvSpPr/>
          <p:nvPr/>
        </p:nvSpPr>
        <p:spPr>
          <a:xfrm>
            <a:off x="2452688" y="4684713"/>
            <a:ext cx="3182937" cy="208280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206248" tIns="206248" rIns="206248" bIns="206248" spcCol="1270" anchor="ctr"/>
          <a:lstStyle/>
          <a:p>
            <a:pPr algn="ctr" defTabSz="1289050" eaLnBrk="1" fontAlgn="auto" hangingPunct="1">
              <a:lnSpc>
                <a:spcPct val="90000"/>
              </a:lnSpc>
              <a:spcAft>
                <a:spcPct val="35000"/>
              </a:spcAft>
              <a:defRPr/>
            </a:pPr>
            <a:endParaRPr lang="ru-RU" sz="2900" dirty="0"/>
          </a:p>
        </p:txBody>
      </p:sp>
      <p:sp>
        <p:nvSpPr>
          <p:cNvPr id="13320" name="Прямоугольник 21"/>
          <p:cNvSpPr>
            <a:spLocks noChangeArrowheads="1"/>
          </p:cNvSpPr>
          <p:nvPr/>
        </p:nvSpPr>
        <p:spPr bwMode="auto">
          <a:xfrm>
            <a:off x="898255" y="5266117"/>
            <a:ext cx="492089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Период профилактического лечения </a:t>
            </a:r>
            <a:r>
              <a:rPr lang="ru-RU" altLang="ru-RU" sz="1600" b="1" i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</a:rPr>
              <a:t>– </a:t>
            </a:r>
            <a:r>
              <a:rPr lang="ru-RU" altLang="ru-RU" sz="1600" dirty="0">
                <a:solidFill>
                  <a:srgbClr val="C00000"/>
                </a:solidFill>
                <a:latin typeface="Cambria" panose="02040503050406030204" pitchFamily="18" charset="0"/>
              </a:rPr>
              <a:t>18 </a:t>
            </a:r>
            <a:r>
              <a:rPr lang="ru-RU" altLang="ru-RU" sz="1600" dirty="0" smtClean="0">
                <a:solidFill>
                  <a:srgbClr val="C00000"/>
                </a:solidFill>
                <a:latin typeface="Cambria" panose="02040503050406030204" pitchFamily="18" charset="0"/>
              </a:rPr>
              <a:t>дней </a:t>
            </a:r>
            <a:endParaRPr lang="ru-RU" altLang="ru-RU" sz="1600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sp>
        <p:nvSpPr>
          <p:cNvPr id="13331" name="Прямоугольник 28"/>
          <p:cNvSpPr>
            <a:spLocks noChangeArrowheads="1"/>
          </p:cNvSpPr>
          <p:nvPr/>
        </p:nvSpPr>
        <p:spPr bwMode="auto">
          <a:xfrm>
            <a:off x="873800" y="2570827"/>
            <a:ext cx="474178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  <a:defRPr/>
            </a:pPr>
            <a:r>
              <a:rPr lang="ru-RU" altLang="ru-RU" sz="16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Период проведения</a:t>
            </a:r>
            <a:r>
              <a:rPr lang="ru-RU" altLang="ru-RU" sz="1600" b="1" dirty="0" smtClean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: </a:t>
            </a:r>
            <a:r>
              <a:rPr lang="ru-RU" altLang="ru-RU" sz="16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март – декабрь 2023 г.</a:t>
            </a:r>
          </a:p>
        </p:txBody>
      </p:sp>
      <p:sp>
        <p:nvSpPr>
          <p:cNvPr id="30" name="Прямоугольник 28"/>
          <p:cNvSpPr>
            <a:spLocks noChangeArrowheads="1"/>
          </p:cNvSpPr>
          <p:nvPr/>
        </p:nvSpPr>
        <p:spPr bwMode="auto">
          <a:xfrm>
            <a:off x="895138" y="3048127"/>
            <a:ext cx="11655424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ru-RU" altLang="ru-RU" sz="1600" b="1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Участники: </a:t>
            </a:r>
          </a:p>
          <a:p>
            <a:pPr marL="342900" indent="-342900">
              <a:spcBef>
                <a:spcPct val="0"/>
              </a:spcBef>
              <a:buFont typeface="+mj-lt"/>
              <a:buAutoNum type="arabicParenR"/>
              <a:defRPr/>
            </a:pPr>
            <a:r>
              <a:rPr lang="ru-RU" altLang="ru-RU" sz="16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р</a:t>
            </a:r>
            <a:r>
              <a:rPr lang="ru-RU" altLang="ru-RU" sz="1600" dirty="0" smtClean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аботодатели (</a:t>
            </a:r>
            <a:r>
              <a:rPr lang="ru-RU" altLang="ru-RU" sz="1600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перечень страхователей – участников пилотного проекта  утверждается СФР </a:t>
            </a:r>
            <a:r>
              <a:rPr lang="ru-RU" altLang="ru-RU" sz="16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по согласованию с </a:t>
            </a:r>
            <a:r>
              <a:rPr lang="ru-RU" altLang="ru-RU" sz="1600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Минтрансом </a:t>
            </a:r>
            <a:r>
              <a:rPr lang="ru-RU" altLang="ru-RU" sz="16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России, </a:t>
            </a:r>
            <a:r>
              <a:rPr lang="ru-RU" altLang="ru-RU" sz="1600" dirty="0" err="1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Минпромторгом</a:t>
            </a:r>
            <a:r>
              <a:rPr lang="ru-RU" altLang="ru-RU" sz="1600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ru-RU" altLang="ru-RU" sz="16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России и </a:t>
            </a:r>
            <a:r>
              <a:rPr lang="ru-RU" altLang="ru-RU" sz="1600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Минэнерго </a:t>
            </a:r>
            <a:r>
              <a:rPr lang="ru-RU" altLang="ru-RU" sz="16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России </a:t>
            </a:r>
            <a:r>
              <a:rPr lang="ru-RU" altLang="ru-RU" sz="1600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в срок </a:t>
            </a:r>
            <a:r>
              <a:rPr lang="ru-RU" altLang="ru-RU" sz="16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до 1 марта 2023 г</a:t>
            </a:r>
            <a:r>
              <a:rPr lang="ru-RU" altLang="ru-RU" sz="1600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.);</a:t>
            </a:r>
          </a:p>
          <a:p>
            <a:pPr marL="342900" indent="-342900">
              <a:spcBef>
                <a:spcPct val="0"/>
              </a:spcBef>
              <a:buFont typeface="+mj-lt"/>
              <a:buAutoNum type="arabicParenR"/>
              <a:defRPr/>
            </a:pPr>
            <a:r>
              <a:rPr lang="ru-RU" altLang="ru-RU" sz="16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медицинские организации;</a:t>
            </a:r>
          </a:p>
          <a:p>
            <a:pPr marL="342900" indent="-342900">
              <a:spcBef>
                <a:spcPct val="0"/>
              </a:spcBef>
              <a:buFont typeface="+mj-lt"/>
              <a:buAutoNum type="arabicParenR"/>
              <a:defRPr/>
            </a:pPr>
            <a:r>
              <a:rPr lang="ru-RU" altLang="ru-RU" sz="1600" dirty="0" smtClean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Фонд </a:t>
            </a:r>
            <a:r>
              <a:rPr lang="ru-RU" altLang="ru-RU" sz="16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и его территориальные органы по месту регистрации работодателей, являющихся участниками пилотного проекта, в качестве страхователей;</a:t>
            </a:r>
          </a:p>
          <a:p>
            <a:pPr marL="342900" indent="-342900">
              <a:spcBef>
                <a:spcPct val="0"/>
              </a:spcBef>
              <a:buFont typeface="+mj-lt"/>
              <a:buAutoNum type="arabicParenR"/>
              <a:defRPr/>
            </a:pPr>
            <a:r>
              <a:rPr lang="ru-RU" altLang="ru-RU" sz="1600" dirty="0" smtClean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центры </a:t>
            </a:r>
            <a:r>
              <a:rPr lang="ru-RU" altLang="ru-RU" sz="16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реабилитации </a:t>
            </a:r>
            <a:r>
              <a:rPr lang="ru-RU" altLang="ru-RU" sz="1600" dirty="0" smtClean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Фонда;</a:t>
            </a:r>
          </a:p>
          <a:p>
            <a:pPr marL="342900" indent="-342900">
              <a:spcBef>
                <a:spcPct val="0"/>
              </a:spcBef>
              <a:buFont typeface="+mj-lt"/>
              <a:buAutoNum type="arabicParenR"/>
              <a:defRPr/>
            </a:pPr>
            <a:r>
              <a:rPr lang="ru-RU" altLang="ru-RU" sz="1600" dirty="0" smtClean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Минтруд РФ</a:t>
            </a:r>
            <a:endParaRPr lang="ru-RU" altLang="ru-RU" sz="1600" dirty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3" name="Штриховая стрелка вправо 2"/>
          <p:cNvSpPr/>
          <p:nvPr/>
        </p:nvSpPr>
        <p:spPr>
          <a:xfrm>
            <a:off x="466560" y="2558331"/>
            <a:ext cx="376331" cy="343322"/>
          </a:xfrm>
          <a:prstGeom prst="striped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  <p:sp>
        <p:nvSpPr>
          <p:cNvPr id="38" name="Штриховая стрелка вправо 37"/>
          <p:cNvSpPr/>
          <p:nvPr/>
        </p:nvSpPr>
        <p:spPr>
          <a:xfrm>
            <a:off x="466560" y="3057540"/>
            <a:ext cx="376331" cy="343322"/>
          </a:xfrm>
          <a:prstGeom prst="striped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  <p:sp>
        <p:nvSpPr>
          <p:cNvPr id="39" name="Штриховая стрелка вправо 38"/>
          <p:cNvSpPr/>
          <p:nvPr/>
        </p:nvSpPr>
        <p:spPr>
          <a:xfrm>
            <a:off x="443827" y="5266117"/>
            <a:ext cx="376331" cy="343322"/>
          </a:xfrm>
          <a:prstGeom prst="striped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  <p:sp>
        <p:nvSpPr>
          <p:cNvPr id="7" name="Прямоугольник 6"/>
          <p:cNvSpPr/>
          <p:nvPr/>
        </p:nvSpPr>
        <p:spPr>
          <a:xfrm>
            <a:off x="50273" y="1143780"/>
            <a:ext cx="1189147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Постановление Правительства РФ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от 01.02.2023 № 134 «О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реализации пилотного проекта по проведению профилактики профессиональных заболеваний работников в отдельных видах экономической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деятельности» </a:t>
            </a:r>
            <a:endParaRPr lang="ru-RU" sz="1400" dirty="0" smtClean="0">
              <a:solidFill>
                <a:schemeClr val="accent1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5968514" y="933450"/>
            <a:ext cx="342639" cy="22910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73" y="113847"/>
            <a:ext cx="909161" cy="750217"/>
          </a:xfrm>
          <a:prstGeom prst="rect">
            <a:avLst/>
          </a:prstGeom>
        </p:spPr>
      </p:pic>
      <p:sp>
        <p:nvSpPr>
          <p:cNvPr id="13" name="Прямоугольник 28"/>
          <p:cNvSpPr>
            <a:spLocks noChangeArrowheads="1"/>
          </p:cNvSpPr>
          <p:nvPr/>
        </p:nvSpPr>
        <p:spPr bwMode="auto">
          <a:xfrm>
            <a:off x="873800" y="2063890"/>
            <a:ext cx="952364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  <a:defRPr/>
            </a:pPr>
            <a:r>
              <a:rPr lang="ru-RU" altLang="ru-RU" sz="1600" b="1" dirty="0" smtClean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Планируемые расходы: </a:t>
            </a:r>
            <a:r>
              <a:rPr lang="ru-RU" altLang="ru-RU" sz="16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500 млн. </a:t>
            </a:r>
            <a:r>
              <a:rPr lang="ru-RU" altLang="ru-RU" sz="16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руб.</a:t>
            </a:r>
            <a:r>
              <a:rPr lang="ru-RU" altLang="ru-RU" sz="16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endParaRPr lang="ru-RU" altLang="ru-RU" sz="1600" dirty="0">
              <a:solidFill>
                <a:srgbClr val="002060"/>
              </a:solidFill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4" name="Штриховая стрелка вправо 13"/>
          <p:cNvSpPr/>
          <p:nvPr/>
        </p:nvSpPr>
        <p:spPr>
          <a:xfrm>
            <a:off x="466560" y="2051394"/>
            <a:ext cx="376331" cy="343322"/>
          </a:xfrm>
          <a:prstGeom prst="striped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  <p:sp>
        <p:nvSpPr>
          <p:cNvPr id="16" name="Прямоугольник 21"/>
          <p:cNvSpPr>
            <a:spLocks noChangeArrowheads="1"/>
          </p:cNvSpPr>
          <p:nvPr/>
        </p:nvSpPr>
        <p:spPr bwMode="auto">
          <a:xfrm>
            <a:off x="895138" y="5722689"/>
            <a:ext cx="1104661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ru-RU" altLang="ru-RU" sz="1600" b="1" dirty="0" smtClean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Нозология: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ru-RU" altLang="ru-RU" sz="1600" dirty="0" smtClean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выявляемые </a:t>
            </a:r>
            <a:r>
              <a:rPr lang="ru-RU" altLang="ru-RU" sz="16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при обследовании работников состояния должны быть классифицированы кодами по Международной статистической классификации болезней и проблем, связанных со </a:t>
            </a:r>
            <a:r>
              <a:rPr lang="ru-RU" altLang="ru-RU" sz="1600" dirty="0" smtClean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здоровьем, </a:t>
            </a:r>
            <a:r>
              <a:rPr lang="ru-RU" altLang="ru-RU" sz="1600" dirty="0" smtClean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и </a:t>
            </a:r>
            <a:r>
              <a:rPr lang="ru-RU" altLang="ru-RU" sz="1600" dirty="0">
                <a:solidFill>
                  <a:srgbClr val="00206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относиться к профилям </a:t>
            </a:r>
            <a:r>
              <a:rPr lang="ru-RU" altLang="ru-RU" sz="1600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неврология, терапия, пульмонология, оториноларингология, </a:t>
            </a:r>
            <a:r>
              <a:rPr lang="ru-RU" altLang="ru-RU" sz="1600" dirty="0" err="1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panose="020B0604020202020204" pitchFamily="34" charset="0"/>
              </a:rPr>
              <a:t>профпатология</a:t>
            </a:r>
            <a:endParaRPr lang="ru-RU" altLang="ru-RU" sz="1600" dirty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7" name="Штриховая стрелка вправо 16"/>
          <p:cNvSpPr/>
          <p:nvPr/>
        </p:nvSpPr>
        <p:spPr>
          <a:xfrm>
            <a:off x="443827" y="5780782"/>
            <a:ext cx="376331" cy="343322"/>
          </a:xfrm>
          <a:prstGeom prst="striped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  <p:sp>
        <p:nvSpPr>
          <p:cNvPr id="18" name="Прямоугольник 17"/>
          <p:cNvSpPr/>
          <p:nvPr/>
        </p:nvSpPr>
        <p:spPr>
          <a:xfrm>
            <a:off x="1050160" y="66771"/>
            <a:ext cx="11061157" cy="803041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ru-RU" sz="1600" b="1" dirty="0" smtClean="0"/>
              <a:t>ПРОВЕДЕНИЕ В 2023 ГОДУ ПИЛОТНОГО ПРОЕКТА</a:t>
            </a:r>
          </a:p>
          <a:p>
            <a:pPr algn="ctr"/>
            <a:r>
              <a:rPr lang="ru-RU" sz="1600" b="1" kern="0" dirty="0">
                <a:solidFill>
                  <a:srgbClr val="FFFFFF"/>
                </a:solidFill>
              </a:rPr>
              <a:t>по профилактике профессиональных заболеваний работников в отдельных видах </a:t>
            </a:r>
            <a:r>
              <a:rPr lang="ru-RU" sz="1600" b="1" kern="0" dirty="0" smtClean="0">
                <a:solidFill>
                  <a:srgbClr val="FFFFFF"/>
                </a:solidFill>
              </a:rPr>
              <a:t> экономической </a:t>
            </a:r>
            <a:r>
              <a:rPr lang="ru-RU" sz="1600" b="1" kern="0" dirty="0">
                <a:solidFill>
                  <a:srgbClr val="FFFFFF"/>
                </a:solidFill>
              </a:rPr>
              <a:t>деятельности</a:t>
            </a:r>
            <a:endParaRPr lang="ru-RU" sz="1600" b="1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645B2-2C0F-4F16-81F6-046CF6F567E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2087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Стрелка вниз 4"/>
          <p:cNvSpPr/>
          <p:nvPr/>
        </p:nvSpPr>
        <p:spPr>
          <a:xfrm>
            <a:off x="2452688" y="4684713"/>
            <a:ext cx="3182937" cy="208280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206248" tIns="206248" rIns="206248" bIns="206248" spcCol="1270" anchor="ctr"/>
          <a:lstStyle/>
          <a:p>
            <a:pPr algn="ctr" defTabSz="1289050">
              <a:lnSpc>
                <a:spcPct val="90000"/>
              </a:lnSpc>
              <a:spcAft>
                <a:spcPct val="35000"/>
              </a:spcAft>
              <a:defRPr/>
            </a:pPr>
            <a:endParaRPr lang="ru-RU" sz="2900" dirty="0">
              <a:solidFill>
                <a:prstClr val="white"/>
              </a:solidFill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5589573" y="923372"/>
            <a:ext cx="408891" cy="1737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59" y="138560"/>
            <a:ext cx="951804" cy="75021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77654" y="1905962"/>
            <a:ext cx="11238097" cy="36415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spcBef>
                <a:spcPct val="0"/>
              </a:spcBef>
              <a:buNone/>
            </a:pPr>
            <a:r>
              <a:rPr lang="ru-RU" sz="1600" b="1" u="sng" dirty="0" smtClean="0">
                <a:solidFill>
                  <a:prstClr val="black"/>
                </a:solidFill>
                <a:latin typeface="Cambria" panose="02040503050406030204" pitchFamily="18" charset="0"/>
              </a:rPr>
              <a:t>ФИНАНСОВОМУ ОБЕСПЕЧЕНИЮ ПОДЛЕЖАТ РАСХОДЫ НА ОСУЩЕСТВЛЕНИЕ СЛЕДУЮЩИХ МЕРОПРИЯТИЙ </a:t>
            </a:r>
            <a:r>
              <a:rPr lang="ru-RU" sz="1600" b="1" u="sng" dirty="0">
                <a:solidFill>
                  <a:prstClr val="black"/>
                </a:solidFill>
                <a:latin typeface="Cambria" panose="02040503050406030204" pitchFamily="18" charset="0"/>
              </a:rPr>
              <a:t>В РАМКАХ ПИЛОТНОГО ПРОЕКТА:</a:t>
            </a:r>
            <a:endParaRPr lang="ru-RU" altLang="ru-RU" sz="1600" b="1" dirty="0">
              <a:solidFill>
                <a:srgbClr val="002060"/>
              </a:solidFill>
              <a:latin typeface="Cambria" panose="02040503050406030204" pitchFamily="18" charset="0"/>
            </a:endParaRPr>
          </a:p>
          <a:p>
            <a:pPr marL="457200" indent="-457200" algn="just">
              <a:lnSpc>
                <a:spcPct val="150000"/>
              </a:lnSpc>
              <a:spcBef>
                <a:spcPct val="0"/>
              </a:spcBef>
              <a:buClr>
                <a:srgbClr val="C00000"/>
              </a:buClr>
              <a:buFont typeface="+mj-lt"/>
              <a:buAutoNum type="arabicParenR"/>
            </a:pPr>
            <a:r>
              <a:rPr lang="ru-RU" altLang="ru-RU" sz="1600" dirty="0">
                <a:solidFill>
                  <a:srgbClr val="002060"/>
                </a:solidFill>
                <a:latin typeface="Cambria" panose="02040503050406030204" pitchFamily="18" charset="0"/>
              </a:rPr>
              <a:t>профилактика профессиональных заболеваний (лечение в центрах реабилитации СФР)</a:t>
            </a:r>
          </a:p>
          <a:p>
            <a:pPr marL="457200" indent="-457200" algn="just">
              <a:lnSpc>
                <a:spcPct val="150000"/>
              </a:lnSpc>
              <a:spcBef>
                <a:spcPct val="0"/>
              </a:spcBef>
              <a:buClr>
                <a:srgbClr val="C00000"/>
              </a:buClr>
              <a:buFont typeface="+mj-lt"/>
              <a:buAutoNum type="arabicParenR"/>
            </a:pPr>
            <a:r>
              <a:rPr lang="ru-RU" altLang="ru-RU" sz="1600" dirty="0">
                <a:solidFill>
                  <a:srgbClr val="002060"/>
                </a:solidFill>
                <a:latin typeface="Cambria" panose="02040503050406030204" pitchFamily="18" charset="0"/>
              </a:rPr>
              <a:t>дополнительный отпуск на период проведения профилактики профессиональных заболеваний </a:t>
            </a:r>
            <a:r>
              <a:rPr lang="ru-RU" altLang="ru-RU" sz="16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с учетом времени на проезд до места профилактики и обратно </a:t>
            </a:r>
            <a:r>
              <a:rPr lang="ru-RU" altLang="ru-RU" sz="1600" i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(сверх </a:t>
            </a:r>
            <a:r>
              <a:rPr lang="ru-RU" altLang="ru-RU" sz="1600" i="1" dirty="0">
                <a:solidFill>
                  <a:srgbClr val="002060"/>
                </a:solidFill>
                <a:latin typeface="Cambria" panose="02040503050406030204" pitchFamily="18" charset="0"/>
              </a:rPr>
              <a:t>ежегодного оплачиваемого отпуска, установленного законодательством РФ)</a:t>
            </a:r>
          </a:p>
          <a:p>
            <a:pPr marL="457200" indent="-457200" algn="just">
              <a:lnSpc>
                <a:spcPct val="150000"/>
              </a:lnSpc>
              <a:spcBef>
                <a:spcPct val="0"/>
              </a:spcBef>
              <a:buClr>
                <a:srgbClr val="C00000"/>
              </a:buClr>
              <a:buFont typeface="+mj-lt"/>
              <a:buAutoNum type="arabicParenR"/>
            </a:pPr>
            <a:r>
              <a:rPr lang="ru-RU" altLang="ru-RU" sz="1600" dirty="0">
                <a:solidFill>
                  <a:srgbClr val="002060"/>
                </a:solidFill>
                <a:latin typeface="Cambria" panose="02040503050406030204" pitchFamily="18" charset="0"/>
              </a:rPr>
              <a:t>проезд </a:t>
            </a:r>
            <a:r>
              <a:rPr lang="ru-RU" altLang="ru-RU" sz="16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работников </a:t>
            </a:r>
            <a:r>
              <a:rPr lang="ru-RU" altLang="ru-RU" sz="16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к </a:t>
            </a:r>
            <a:r>
              <a:rPr lang="ru-RU" altLang="ru-RU" sz="1600" dirty="0">
                <a:solidFill>
                  <a:srgbClr val="002060"/>
                </a:solidFill>
                <a:latin typeface="Cambria" panose="02040503050406030204" pitchFamily="18" charset="0"/>
              </a:rPr>
              <a:t>месту проведения профилактики профессиональных </a:t>
            </a:r>
            <a:r>
              <a:rPr lang="ru-RU" altLang="ru-RU" sz="16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заболеваний и обратно</a:t>
            </a:r>
            <a:endParaRPr lang="ru-RU" altLang="ru-RU" sz="1600" dirty="0">
              <a:solidFill>
                <a:srgbClr val="002060"/>
              </a:solidFill>
              <a:latin typeface="Cambria" panose="02040503050406030204" pitchFamily="18" charset="0"/>
            </a:endParaRPr>
          </a:p>
          <a:p>
            <a:pPr marL="457200" indent="-457200" algn="just">
              <a:lnSpc>
                <a:spcPct val="150000"/>
              </a:lnSpc>
              <a:spcBef>
                <a:spcPct val="0"/>
              </a:spcBef>
              <a:buClr>
                <a:srgbClr val="C00000"/>
              </a:buClr>
              <a:buFont typeface="+mj-lt"/>
              <a:buAutoNum type="arabicParenR"/>
            </a:pPr>
            <a:r>
              <a:rPr lang="ru-RU" altLang="ru-RU" sz="1600" dirty="0">
                <a:solidFill>
                  <a:srgbClr val="002060"/>
                </a:solidFill>
                <a:latin typeface="Cambria" panose="02040503050406030204" pitchFamily="18" charset="0"/>
              </a:rPr>
              <a:t>медицинские осмотры </a:t>
            </a:r>
            <a:r>
              <a:rPr lang="ru-RU" altLang="ru-RU" sz="16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работников по </a:t>
            </a:r>
            <a:r>
              <a:rPr lang="ru-RU" altLang="ru-RU" sz="1600" dirty="0">
                <a:solidFill>
                  <a:srgbClr val="002060"/>
                </a:solidFill>
                <a:latin typeface="Cambria" panose="02040503050406030204" pitchFamily="18" charset="0"/>
              </a:rPr>
              <a:t>результатам профилактики профессиональных заболеваний</a:t>
            </a:r>
          </a:p>
          <a:p>
            <a:pPr marL="457200" indent="-457200" algn="just">
              <a:lnSpc>
                <a:spcPct val="150000"/>
              </a:lnSpc>
              <a:spcBef>
                <a:spcPct val="0"/>
              </a:spcBef>
              <a:buClr>
                <a:srgbClr val="C00000"/>
              </a:buClr>
              <a:buFont typeface="+mj-lt"/>
              <a:buAutoNum type="arabicParenR"/>
            </a:pPr>
            <a:r>
              <a:rPr lang="ru-RU" altLang="ru-RU" sz="1600" dirty="0">
                <a:solidFill>
                  <a:srgbClr val="002060"/>
                </a:solidFill>
                <a:latin typeface="Cambria" panose="02040503050406030204" pitchFamily="18" charset="0"/>
              </a:rPr>
              <a:t>уплата страховых взносов, начисленных на суммы расходов работодателя, направленных на финансирование мероприятий пилотного проекта, и перечисленных в бюджет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77654" y="5690489"/>
            <a:ext cx="11238097" cy="10192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  <a:spcBef>
                <a:spcPct val="0"/>
              </a:spcBef>
              <a:buClr>
                <a:srgbClr val="C00000"/>
              </a:buClr>
            </a:pPr>
            <a:r>
              <a:rPr lang="ru-RU" altLang="ru-RU" sz="1600" dirty="0" smtClean="0">
                <a:solidFill>
                  <a:srgbClr val="FF0000"/>
                </a:solidFill>
                <a:latin typeface="Cambria" panose="02040503050406030204" pitchFamily="18" charset="0"/>
              </a:rPr>
              <a:t>Мероприятия проводятся за счет средств работодателей с последующим возмещением </a:t>
            </a:r>
            <a:r>
              <a:rPr lang="ru-RU" altLang="ru-RU" sz="1600" dirty="0">
                <a:solidFill>
                  <a:srgbClr val="FF0000"/>
                </a:solidFill>
                <a:latin typeface="Cambria" panose="02040503050406030204" pitchFamily="18" charset="0"/>
              </a:rPr>
              <a:t>произведенных им расходов за счет средств бюджета </a:t>
            </a:r>
            <a:r>
              <a:rPr lang="ru-RU" altLang="ru-RU" sz="1600" dirty="0" smtClean="0">
                <a:solidFill>
                  <a:srgbClr val="FF0000"/>
                </a:solidFill>
                <a:latin typeface="Cambria" panose="02040503050406030204" pitchFamily="18" charset="0"/>
              </a:rPr>
              <a:t>СФР</a:t>
            </a:r>
            <a:r>
              <a:rPr lang="ru-RU" altLang="ru-RU" sz="16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, </a:t>
            </a:r>
            <a:r>
              <a:rPr lang="ru-RU" altLang="ru-RU" sz="1600" dirty="0">
                <a:solidFill>
                  <a:srgbClr val="002060"/>
                </a:solidFill>
                <a:latin typeface="Cambria" panose="02040503050406030204" pitchFamily="18" charset="0"/>
              </a:rPr>
              <a:t>предусмотренных на эти цели, в пределах суммы, согласованной с территориальным органом Фонда по месту его регистрации.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050160" y="66771"/>
            <a:ext cx="11061157" cy="803041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ru-RU" sz="1600" b="1" dirty="0" smtClean="0"/>
              <a:t>ПРОВЕДЕНИЕ В 2023 ГОДУ ПИЛОТНОГО ПРОЕКТА</a:t>
            </a:r>
          </a:p>
          <a:p>
            <a:pPr algn="ctr"/>
            <a:r>
              <a:rPr lang="ru-RU" sz="1600" b="1" kern="0" dirty="0">
                <a:solidFill>
                  <a:srgbClr val="FFFFFF"/>
                </a:solidFill>
              </a:rPr>
              <a:t>по профилактике профессиональных заболеваний работников в отдельных видах </a:t>
            </a:r>
            <a:r>
              <a:rPr lang="ru-RU" sz="1600" b="1" kern="0" dirty="0" smtClean="0">
                <a:solidFill>
                  <a:srgbClr val="FFFFFF"/>
                </a:solidFill>
              </a:rPr>
              <a:t> экономической </a:t>
            </a:r>
            <a:r>
              <a:rPr lang="ru-RU" sz="1600" b="1" kern="0" dirty="0">
                <a:solidFill>
                  <a:srgbClr val="FFFFFF"/>
                </a:solidFill>
              </a:rPr>
              <a:t>деятельности</a:t>
            </a:r>
            <a:endParaRPr lang="ru-RU" sz="1600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0" y="1097084"/>
            <a:ext cx="1189147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Постановление Правительства РФ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от 01.02.2023 № 134 «О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реализации пилотного проекта по проведению профилактики профессиональных заболеваний работников в отдельных видах экономической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Cambria" pitchFamily="18" charset="0"/>
              </a:rPr>
              <a:t>деятельности» </a:t>
            </a:r>
            <a:endParaRPr lang="ru-RU" sz="1400" dirty="0" smtClean="0">
              <a:solidFill>
                <a:schemeClr val="accent1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645B2-2C0F-4F16-81F6-046CF6F567E1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4195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645B2-2C0F-4F16-81F6-046CF6F567E1}" type="slidenum">
              <a:rPr lang="ru-RU" smtClean="0"/>
              <a:t>3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59" y="138560"/>
            <a:ext cx="951804" cy="750217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050160" y="66771"/>
            <a:ext cx="11061157" cy="803041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ru-RU" sz="1600" b="1" dirty="0" smtClean="0"/>
              <a:t>ПРОВЕДЕНИЕ В 2023 ГОДУ ПИЛОТНОГО ПРОЕКТА</a:t>
            </a:r>
          </a:p>
          <a:p>
            <a:pPr algn="ctr"/>
            <a:r>
              <a:rPr lang="ru-RU" sz="1600" b="1" kern="0" dirty="0">
                <a:solidFill>
                  <a:srgbClr val="FFFFFF"/>
                </a:solidFill>
              </a:rPr>
              <a:t>по профилактике профессиональных заболеваний работников в отдельных видах </a:t>
            </a:r>
            <a:r>
              <a:rPr lang="ru-RU" sz="1600" b="1" kern="0" dirty="0" smtClean="0">
                <a:solidFill>
                  <a:srgbClr val="FFFFFF"/>
                </a:solidFill>
              </a:rPr>
              <a:t> экономической </a:t>
            </a:r>
            <a:r>
              <a:rPr lang="ru-RU" sz="1600" b="1" kern="0" dirty="0">
                <a:solidFill>
                  <a:srgbClr val="FFFFFF"/>
                </a:solidFill>
              </a:rPr>
              <a:t>деятельности</a:t>
            </a:r>
            <a:endParaRPr lang="ru-RU" sz="16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18872" y="3108178"/>
            <a:ext cx="11734154" cy="36132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130000"/>
              </a:lnSpc>
              <a:spcBef>
                <a:spcPct val="0"/>
              </a:spcBef>
              <a:buClr>
                <a:srgbClr val="C00000"/>
              </a:buClr>
              <a:buFont typeface="+mj-lt"/>
              <a:buAutoNum type="arabicParenR"/>
            </a:pPr>
            <a:r>
              <a:rPr lang="ru-RU" altLang="ru-RU" sz="16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1 марта 2023 г. </a:t>
            </a:r>
            <a:r>
              <a:rPr lang="ru-RU" altLang="ru-RU" sz="16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– утверждение перечня страхователей – участников пилотного проекта</a:t>
            </a:r>
          </a:p>
          <a:p>
            <a:pPr marL="457200" indent="-457200" algn="just">
              <a:lnSpc>
                <a:spcPct val="130000"/>
              </a:lnSpc>
              <a:spcBef>
                <a:spcPct val="0"/>
              </a:spcBef>
              <a:buClr>
                <a:srgbClr val="C00000"/>
              </a:buClr>
              <a:buFont typeface="+mj-lt"/>
              <a:buAutoNum type="arabicParenR"/>
            </a:pPr>
            <a:r>
              <a:rPr lang="ru-RU" altLang="ru-RU" sz="1600" dirty="0">
                <a:solidFill>
                  <a:srgbClr val="002060"/>
                </a:solidFill>
                <a:latin typeface="Cambria" panose="02040503050406030204" pitchFamily="18" charset="0"/>
              </a:rPr>
              <a:t>д</a:t>
            </a:r>
            <a:r>
              <a:rPr lang="ru-RU" altLang="ru-RU" sz="16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о </a:t>
            </a:r>
            <a:r>
              <a:rPr lang="ru-RU" altLang="ru-RU" sz="16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15 апреля 2023 г. </a:t>
            </a:r>
            <a:r>
              <a:rPr lang="ru-RU" altLang="ru-RU" sz="16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– работодатели представляют в территориальные отделения СФР спис</a:t>
            </a:r>
            <a:r>
              <a:rPr lang="ru-RU" altLang="ru-RU" sz="16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ки работников, у которых по результатам медицинского осмотра выявлены ранние признаки воздействия вредных и (или) опасных производственных факторов и которым рекомендовано проведение профилактики профессиональных заболеваний</a:t>
            </a:r>
          </a:p>
          <a:p>
            <a:pPr marL="457200" indent="-457200" algn="just">
              <a:lnSpc>
                <a:spcPct val="130000"/>
              </a:lnSpc>
              <a:spcBef>
                <a:spcPct val="0"/>
              </a:spcBef>
              <a:buClr>
                <a:srgbClr val="C00000"/>
              </a:buClr>
              <a:buFont typeface="+mj-lt"/>
              <a:buAutoNum type="arabicParenR"/>
            </a:pPr>
            <a:r>
              <a:rPr lang="ru-RU" altLang="ru-RU" sz="1600" dirty="0">
                <a:solidFill>
                  <a:srgbClr val="002060"/>
                </a:solidFill>
                <a:latin typeface="Cambria" panose="02040503050406030204" pitchFamily="18" charset="0"/>
              </a:rPr>
              <a:t>д</a:t>
            </a:r>
            <a:r>
              <a:rPr lang="ru-RU" altLang="ru-RU" sz="16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о </a:t>
            </a:r>
            <a:r>
              <a:rPr lang="ru-RU" altLang="ru-RU" sz="16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1 июля 2023 г. </a:t>
            </a:r>
            <a:r>
              <a:rPr lang="ru-RU" altLang="ru-RU" sz="16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– работодатели представляют в отделения СФР заявление о финансовом обеспечении расходов на мероприятия и необходимые документы </a:t>
            </a:r>
          </a:p>
          <a:p>
            <a:pPr marL="457200" indent="-457200" algn="just">
              <a:lnSpc>
                <a:spcPct val="130000"/>
              </a:lnSpc>
              <a:spcBef>
                <a:spcPct val="0"/>
              </a:spcBef>
              <a:buClr>
                <a:srgbClr val="C00000"/>
              </a:buClr>
              <a:buFont typeface="+mj-lt"/>
              <a:buAutoNum type="arabicParenR"/>
            </a:pPr>
            <a:r>
              <a:rPr lang="ru-RU" altLang="ru-RU" sz="1600" dirty="0">
                <a:solidFill>
                  <a:srgbClr val="002060"/>
                </a:solidFill>
                <a:latin typeface="Cambria" panose="02040503050406030204" pitchFamily="18" charset="0"/>
              </a:rPr>
              <a:t>д</a:t>
            </a:r>
            <a:r>
              <a:rPr lang="ru-RU" altLang="ru-RU" sz="16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о </a:t>
            </a:r>
            <a:r>
              <a:rPr lang="ru-RU" altLang="ru-RU" sz="16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1 декабря 2023 г. </a:t>
            </a:r>
            <a:r>
              <a:rPr lang="ru-RU" altLang="ru-RU" sz="16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– работодатели обращаются в территориальные отделения СФР за возмещением расходов с отчетом о реализации мероприятий по профилактике профессиональных заболеваний </a:t>
            </a:r>
          </a:p>
          <a:p>
            <a:pPr marL="457200" indent="-457200" algn="just">
              <a:lnSpc>
                <a:spcPct val="130000"/>
              </a:lnSpc>
              <a:spcBef>
                <a:spcPct val="0"/>
              </a:spcBef>
              <a:buClr>
                <a:srgbClr val="C00000"/>
              </a:buClr>
              <a:buFont typeface="+mj-lt"/>
              <a:buAutoNum type="arabicParenR"/>
            </a:pPr>
            <a:r>
              <a:rPr lang="ru-RU" altLang="ru-RU" sz="16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до </a:t>
            </a:r>
            <a:r>
              <a:rPr lang="ru-RU" altLang="ru-RU" sz="16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1 июля 2024 г. </a:t>
            </a:r>
            <a:r>
              <a:rPr lang="ru-RU" altLang="ru-RU" sz="1600" dirty="0" smtClean="0">
                <a:solidFill>
                  <a:srgbClr val="002060"/>
                </a:solidFill>
                <a:latin typeface="Cambria" panose="02040503050406030204" pitchFamily="18" charset="0"/>
              </a:rPr>
              <a:t>– представление Минтрудом России в Правительство РФ доклада о результатах реализации пилотного проекта с оценкой его эффективности и целесообразности дальнейшего распространения на других страхователей</a:t>
            </a:r>
            <a:endParaRPr lang="ru-RU" altLang="ru-RU" sz="1600" dirty="0" smtClean="0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338" y="1575763"/>
            <a:ext cx="2620963" cy="115252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  <a:ea typeface="Cambria" panose="02040503050406030204" pitchFamily="18" charset="0"/>
                <a:cs typeface="Times New Roman" panose="02020603050405020304" pitchFamily="18" charset="0"/>
              </a:rPr>
              <a:t>Выявление ранних признаков воздействия вредных 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ea typeface="Cambria" panose="02040503050406030204" pitchFamily="18" charset="0"/>
                <a:cs typeface="Times New Roman" panose="02020603050405020304" pitchFamily="18" charset="0"/>
              </a:rPr>
              <a:t>факторов, определение нуждаемости в профилактике</a:t>
            </a:r>
            <a:endParaRPr lang="ru-RU" sz="1400" dirty="0">
              <a:solidFill>
                <a:schemeClr val="accent1">
                  <a:lumMod val="50000"/>
                </a:schemeClr>
              </a:solidFill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845751" y="1575763"/>
            <a:ext cx="1992312" cy="115252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  <a:ea typeface="Cambria" panose="02040503050406030204" pitchFamily="18" charset="0"/>
                <a:cs typeface="Times New Roman" panose="02020603050405020304" pitchFamily="18" charset="0"/>
              </a:rPr>
              <a:t>Профилактическое лечение в ЦР 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ea typeface="Cambria" panose="02040503050406030204" pitchFamily="18" charset="0"/>
                <a:cs typeface="Times New Roman" panose="02020603050405020304" pitchFamily="18" charset="0"/>
              </a:rPr>
              <a:t>СФР</a:t>
            </a:r>
          </a:p>
          <a:p>
            <a:pPr algn="ctr">
              <a:defRPr/>
            </a:pP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ea typeface="Cambria" panose="02040503050406030204" pitchFamily="18" charset="0"/>
                <a:cs typeface="Times New Roman" panose="02020603050405020304" pitchFamily="18" charset="0"/>
              </a:rPr>
              <a:t>(18 календарных дней)</a:t>
            </a:r>
            <a:endParaRPr lang="ru-RU" sz="1400" dirty="0">
              <a:solidFill>
                <a:schemeClr val="accent1">
                  <a:lumMod val="50000"/>
                </a:schemeClr>
              </a:solidFill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833426" y="1575763"/>
            <a:ext cx="1992312" cy="115252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  <a:ea typeface="Cambria" panose="02040503050406030204" pitchFamily="18" charset="0"/>
                <a:cs typeface="Times New Roman" panose="02020603050405020304" pitchFamily="18" charset="0"/>
              </a:rPr>
              <a:t>Повторный медицинский осмотр после 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ea typeface="Cambria" panose="02040503050406030204" pitchFamily="18" charset="0"/>
                <a:cs typeface="Times New Roman" panose="02020603050405020304" pitchFamily="18" charset="0"/>
              </a:rPr>
              <a:t>лечения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9498838" y="1575763"/>
            <a:ext cx="1990725" cy="115252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  <a:ea typeface="Cambria" panose="02040503050406030204" pitchFamily="18" charset="0"/>
                <a:cs typeface="Times New Roman" panose="02020603050405020304" pitchFamily="18" charset="0"/>
              </a:rPr>
              <a:t>Оценка результативности 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ea typeface="Cambria" panose="02040503050406030204" pitchFamily="18" charset="0"/>
                <a:cs typeface="Times New Roman" panose="02020603050405020304" pitchFamily="18" charset="0"/>
              </a:rPr>
              <a:t>профилактики 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ea typeface="Cambria" panose="02040503050406030204" pitchFamily="18" charset="0"/>
                <a:cs typeface="Times New Roman" panose="02020603050405020304" pitchFamily="18" charset="0"/>
              </a:rPr>
              <a:t>(мониторинг состояния здоровья)</a:t>
            </a:r>
          </a:p>
        </p:txBody>
      </p:sp>
      <p:cxnSp>
        <p:nvCxnSpPr>
          <p:cNvPr id="15" name="Прямая со стрелкой 14"/>
          <p:cNvCxnSpPr>
            <a:stCxn id="11" idx="3"/>
            <a:endCxn id="12" idx="1"/>
          </p:cNvCxnSpPr>
          <p:nvPr/>
        </p:nvCxnSpPr>
        <p:spPr>
          <a:xfrm>
            <a:off x="3039301" y="2152026"/>
            <a:ext cx="80645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12" idx="3"/>
            <a:endCxn id="13" idx="1"/>
          </p:cNvCxnSpPr>
          <p:nvPr/>
        </p:nvCxnSpPr>
        <p:spPr>
          <a:xfrm>
            <a:off x="5838063" y="2152026"/>
            <a:ext cx="99536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13" idx="3"/>
            <a:endCxn id="14" idx="1"/>
          </p:cNvCxnSpPr>
          <p:nvPr/>
        </p:nvCxnSpPr>
        <p:spPr>
          <a:xfrm>
            <a:off x="8825738" y="2152026"/>
            <a:ext cx="6731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237613" y="999904"/>
            <a:ext cx="7200900" cy="430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1600" b="1" dirty="0">
                <a:solidFill>
                  <a:schemeClr val="tx2"/>
                </a:solidFill>
                <a:latin typeface="Arial" charset="0"/>
              </a:rPr>
              <a:t>	</a:t>
            </a:r>
            <a:r>
              <a:rPr lang="ru-RU" sz="2200" b="1" dirty="0">
                <a:solidFill>
                  <a:srgbClr val="0070C0"/>
                </a:solidFill>
              </a:rPr>
              <a:t>СХЕМА РЕАЛИЗАЦИИ ПИЛОТНОГО ПРОЕКТА</a:t>
            </a:r>
          </a:p>
        </p:txBody>
      </p:sp>
    </p:spTree>
    <p:extLst>
      <p:ext uri="{BB962C8B-B14F-4D97-AF65-F5344CB8AC3E}">
        <p14:creationId xmlns:p14="http://schemas.microsoft.com/office/powerpoint/2010/main" val="2286276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Стрелка вниз 4"/>
          <p:cNvSpPr/>
          <p:nvPr/>
        </p:nvSpPr>
        <p:spPr>
          <a:xfrm>
            <a:off x="2452688" y="4684713"/>
            <a:ext cx="3182937" cy="208280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206248" tIns="206248" rIns="206248" bIns="206248" spcCol="1270" anchor="ctr"/>
          <a:lstStyle/>
          <a:p>
            <a:pPr algn="ctr" defTabSz="1289050">
              <a:lnSpc>
                <a:spcPct val="90000"/>
              </a:lnSpc>
              <a:spcAft>
                <a:spcPct val="35000"/>
              </a:spcAft>
              <a:defRPr/>
            </a:pPr>
            <a:endParaRPr lang="ru-RU" sz="2900" dirty="0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-85010" y="883928"/>
            <a:ext cx="1216342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solidFill>
                  <a:srgbClr val="FF0000"/>
                </a:solidFill>
                <a:latin typeface="Cambria" pitchFamily="18" charset="0"/>
              </a:rPr>
              <a:t>Часто задаваемые вопросы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59" y="138560"/>
            <a:ext cx="909161" cy="75021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03654" y="1222482"/>
            <a:ext cx="1151000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  <a:buNone/>
            </a:pPr>
            <a:r>
              <a:rPr lang="ru-RU" sz="1300" b="1" dirty="0" smtClean="0">
                <a:solidFill>
                  <a:prstClr val="black"/>
                </a:solidFill>
                <a:latin typeface="Cambria" panose="02040503050406030204" pitchFamily="18" charset="0"/>
              </a:rPr>
              <a:t>Вопрос</a:t>
            </a:r>
            <a:r>
              <a:rPr lang="ru-RU" sz="1300" dirty="0">
                <a:solidFill>
                  <a:prstClr val="black"/>
                </a:solidFill>
                <a:latin typeface="Cambria" panose="02040503050406030204" pitchFamily="18" charset="0"/>
              </a:rPr>
              <a:t>: каким документом </a:t>
            </a:r>
            <a:r>
              <a:rPr lang="ru-RU" sz="1300" dirty="0" smtClean="0">
                <a:solidFill>
                  <a:prstClr val="black"/>
                </a:solidFill>
                <a:latin typeface="Cambria" panose="02040503050406030204" pitchFamily="18" charset="0"/>
              </a:rPr>
              <a:t>мед. </a:t>
            </a:r>
            <a:r>
              <a:rPr lang="ru-RU" sz="1300" dirty="0" smtClean="0">
                <a:solidFill>
                  <a:prstClr val="black"/>
                </a:solidFill>
                <a:latin typeface="Cambria" panose="02040503050406030204" pitchFamily="18" charset="0"/>
              </a:rPr>
              <a:t>организация </a:t>
            </a:r>
            <a:r>
              <a:rPr lang="ru-RU" sz="1300" dirty="0" smtClean="0">
                <a:solidFill>
                  <a:prstClr val="black"/>
                </a:solidFill>
                <a:latin typeface="Cambria" panose="02040503050406030204" pitchFamily="18" charset="0"/>
              </a:rPr>
              <a:t>обоснует </a:t>
            </a:r>
            <a:r>
              <a:rPr lang="ru-RU" sz="1300" dirty="0">
                <a:solidFill>
                  <a:prstClr val="black"/>
                </a:solidFill>
                <a:latin typeface="Cambria" panose="02040503050406030204" pitchFamily="18" charset="0"/>
              </a:rPr>
              <a:t>направление работника на профилактику профессиональных </a:t>
            </a:r>
            <a:r>
              <a:rPr lang="ru-RU" sz="1300" dirty="0" smtClean="0">
                <a:solidFill>
                  <a:prstClr val="black"/>
                </a:solidFill>
                <a:latin typeface="Cambria" panose="02040503050406030204" pitchFamily="18" charset="0"/>
              </a:rPr>
              <a:t>заболеваний, </a:t>
            </a:r>
            <a:r>
              <a:rPr lang="ru-RU" sz="1300" dirty="0">
                <a:solidFill>
                  <a:prstClr val="black"/>
                </a:solidFill>
                <a:latin typeface="Cambria" panose="02040503050406030204" pitchFamily="18" charset="0"/>
              </a:rPr>
              <a:t>если в заключительном акте данная категория работников не </a:t>
            </a:r>
            <a:r>
              <a:rPr lang="ru-RU" sz="1300" dirty="0" smtClean="0">
                <a:solidFill>
                  <a:prstClr val="black"/>
                </a:solidFill>
                <a:latin typeface="Cambria" panose="02040503050406030204" pitchFamily="18" charset="0"/>
              </a:rPr>
              <a:t>выделена?</a:t>
            </a:r>
          </a:p>
          <a:p>
            <a:pPr>
              <a:spcBef>
                <a:spcPct val="0"/>
              </a:spcBef>
              <a:buNone/>
            </a:pPr>
            <a:endParaRPr lang="ru-RU" sz="1300" dirty="0" smtClean="0">
              <a:solidFill>
                <a:prstClr val="black"/>
              </a:solidFill>
              <a:latin typeface="Cambria" panose="02040503050406030204" pitchFamily="18" charset="0"/>
            </a:endParaRPr>
          </a:p>
          <a:p>
            <a:pPr>
              <a:spcBef>
                <a:spcPct val="0"/>
              </a:spcBef>
              <a:buNone/>
            </a:pPr>
            <a:r>
              <a:rPr lang="ru-RU" sz="1300" b="1" i="1" dirty="0">
                <a:solidFill>
                  <a:srgbClr val="002060"/>
                </a:solidFill>
                <a:latin typeface="Cambria" panose="02040503050406030204" pitchFamily="18" charset="0"/>
              </a:rPr>
              <a:t>Ответ</a:t>
            </a:r>
            <a:r>
              <a:rPr lang="ru-RU" sz="1300" i="1" dirty="0">
                <a:solidFill>
                  <a:srgbClr val="002060"/>
                </a:solidFill>
                <a:latin typeface="Cambria" panose="02040503050406030204" pitchFamily="18" charset="0"/>
              </a:rPr>
              <a:t>: в соответствии с нормами </a:t>
            </a:r>
            <a:r>
              <a:rPr lang="ru-RU" sz="1300" i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Правил реализации пилотного проекта, </a:t>
            </a:r>
            <a:r>
              <a:rPr lang="ru-RU" sz="1300" i="1" dirty="0">
                <a:solidFill>
                  <a:srgbClr val="002060"/>
                </a:solidFill>
                <a:latin typeface="Cambria" panose="02040503050406030204" pitchFamily="18" charset="0"/>
              </a:rPr>
              <a:t>а именно пунктов 8, 9 нуждаемость в проведении профилактики </a:t>
            </a:r>
            <a:r>
              <a:rPr lang="ru-RU" sz="1300" i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проф. заболеваний </a:t>
            </a:r>
            <a:r>
              <a:rPr lang="ru-RU" sz="1300" i="1" dirty="0">
                <a:solidFill>
                  <a:srgbClr val="002060"/>
                </a:solidFill>
                <a:latin typeface="Cambria" panose="02040503050406030204" pitchFamily="18" charset="0"/>
              </a:rPr>
              <a:t>определяется </a:t>
            </a:r>
            <a:r>
              <a:rPr lang="ru-RU" sz="1300" i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мед. </a:t>
            </a:r>
            <a:r>
              <a:rPr lang="ru-RU" sz="1300" i="1" dirty="0">
                <a:solidFill>
                  <a:srgbClr val="002060"/>
                </a:solidFill>
                <a:latin typeface="Cambria" panose="02040503050406030204" pitchFamily="18" charset="0"/>
              </a:rPr>
              <a:t>организациями по результатам </a:t>
            </a:r>
            <a:r>
              <a:rPr lang="ru-RU" sz="1300" i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мед. </a:t>
            </a:r>
            <a:r>
              <a:rPr lang="ru-RU" sz="1300" i="1" dirty="0">
                <a:solidFill>
                  <a:srgbClr val="002060"/>
                </a:solidFill>
                <a:latin typeface="Cambria" panose="02040503050406030204" pitchFamily="18" charset="0"/>
              </a:rPr>
              <a:t>осмотров. На основании информации, полученной от </a:t>
            </a:r>
            <a:r>
              <a:rPr lang="ru-RU" sz="1300" i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мед. организации, </a:t>
            </a:r>
            <a:r>
              <a:rPr lang="ru-RU" sz="1300" i="1" dirty="0">
                <a:solidFill>
                  <a:srgbClr val="002060"/>
                </a:solidFill>
                <a:latin typeface="Cambria" panose="02040503050406030204" pitchFamily="18" charset="0"/>
              </a:rPr>
              <a:t>работодатели формируют и утверждают списки работников, которые передаются в </a:t>
            </a:r>
            <a:r>
              <a:rPr lang="ru-RU" sz="1300" i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СФР. </a:t>
            </a:r>
            <a:r>
              <a:rPr lang="ru-RU" sz="1300" i="1" dirty="0">
                <a:solidFill>
                  <a:srgbClr val="002060"/>
                </a:solidFill>
                <a:latin typeface="Cambria" panose="02040503050406030204" pitchFamily="18" charset="0"/>
              </a:rPr>
              <a:t>В соответствии с пунктом 18 </a:t>
            </a:r>
            <a:r>
              <a:rPr lang="ru-RU" sz="1300" i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Правил реализации пилотного проекта </a:t>
            </a:r>
            <a:r>
              <a:rPr lang="ru-RU" sz="1300" i="1" dirty="0">
                <a:solidFill>
                  <a:srgbClr val="002060"/>
                </a:solidFill>
                <a:latin typeface="Cambria" panose="02040503050406030204" pitchFamily="18" charset="0"/>
              </a:rPr>
              <a:t>в перечень документов, предоставляемых в </a:t>
            </a:r>
            <a:r>
              <a:rPr lang="ru-RU" sz="1300" i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СФР</a:t>
            </a:r>
            <a:r>
              <a:rPr lang="ru-RU" sz="1300" i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 </a:t>
            </a:r>
            <a:r>
              <a:rPr lang="ru-RU" sz="1300" i="1" dirty="0">
                <a:solidFill>
                  <a:srgbClr val="002060"/>
                </a:solidFill>
                <a:latin typeface="Cambria" panose="02040503050406030204" pitchFamily="18" charset="0"/>
              </a:rPr>
              <a:t>включена, в том числе копия документа медицинской организации, обосновывающий направление работника на профилактику </a:t>
            </a:r>
            <a:r>
              <a:rPr lang="ru-RU" sz="1300" i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проф. </a:t>
            </a:r>
            <a:r>
              <a:rPr lang="ru-RU" sz="1300" i="1" dirty="0">
                <a:solidFill>
                  <a:srgbClr val="002060"/>
                </a:solidFill>
                <a:latin typeface="Cambria" panose="02040503050406030204" pitchFamily="18" charset="0"/>
              </a:rPr>
              <a:t>заболеваний. Таким </a:t>
            </a:r>
            <a:r>
              <a:rPr lang="ru-RU" sz="1300" i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образом, </a:t>
            </a:r>
            <a:r>
              <a:rPr lang="ru-RU" sz="1300" i="1" dirty="0">
                <a:solidFill>
                  <a:srgbClr val="002060"/>
                </a:solidFill>
                <a:latin typeface="Cambria" panose="02040503050406030204" pitchFamily="18" charset="0"/>
              </a:rPr>
              <a:t>определенный документ </a:t>
            </a:r>
            <a:r>
              <a:rPr lang="ru-RU" sz="1300" i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Правилами реализации пилотного проекта </a:t>
            </a:r>
            <a:r>
              <a:rPr lang="ru-RU" sz="1300" i="1" dirty="0">
                <a:solidFill>
                  <a:srgbClr val="002060"/>
                </a:solidFill>
                <a:latin typeface="Cambria" panose="02040503050406030204" pitchFamily="18" charset="0"/>
              </a:rPr>
              <a:t>не установлен, в связи с чем </a:t>
            </a:r>
            <a:r>
              <a:rPr lang="ru-RU" sz="1300" i="1" u="sng" dirty="0">
                <a:solidFill>
                  <a:srgbClr val="002060"/>
                </a:solidFill>
                <a:latin typeface="Cambria" panose="02040503050406030204" pitchFamily="18" charset="0"/>
              </a:rPr>
              <a:t>документом, обосновывающим направление работника на профилактику профессиональных заболеваний может быть любой медицинский документ (заключение </a:t>
            </a:r>
            <a:r>
              <a:rPr lang="ru-RU" sz="1300" i="1" u="sng" dirty="0" smtClean="0">
                <a:solidFill>
                  <a:srgbClr val="002060"/>
                </a:solidFill>
                <a:latin typeface="Cambria" panose="02040503050406030204" pitchFamily="18" charset="0"/>
              </a:rPr>
              <a:t>врача, </a:t>
            </a:r>
            <a:r>
              <a:rPr lang="ru-RU" sz="1300" i="1" u="sng" dirty="0">
                <a:solidFill>
                  <a:srgbClr val="002060"/>
                </a:solidFill>
                <a:latin typeface="Cambria" panose="02040503050406030204" pitchFamily="18" charset="0"/>
              </a:rPr>
              <a:t>проводившего проф</a:t>
            </a:r>
            <a:r>
              <a:rPr lang="ru-RU" sz="1300" i="1" u="sng" dirty="0" smtClean="0">
                <a:solidFill>
                  <a:srgbClr val="002060"/>
                </a:solidFill>
                <a:latin typeface="Cambria" panose="02040503050406030204" pitchFamily="18" charset="0"/>
              </a:rPr>
              <a:t>. осмотр</a:t>
            </a:r>
            <a:r>
              <a:rPr lang="ru-RU" sz="1300" i="1" u="sng" dirty="0">
                <a:solidFill>
                  <a:srgbClr val="002060"/>
                </a:solidFill>
                <a:latin typeface="Cambria" panose="02040503050406030204" pitchFamily="18" charset="0"/>
              </a:rPr>
              <a:t>, медицинское заключение </a:t>
            </a:r>
            <a:r>
              <a:rPr lang="ru-RU" sz="1300" i="1" u="sng" dirty="0" smtClean="0">
                <a:solidFill>
                  <a:srgbClr val="002060"/>
                </a:solidFill>
                <a:latin typeface="Cambria" panose="02040503050406030204" pitchFamily="18" charset="0"/>
              </a:rPr>
              <a:t>и т.д.)</a:t>
            </a:r>
            <a:r>
              <a:rPr lang="ru-RU" sz="1300" i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.</a:t>
            </a:r>
            <a:endParaRPr lang="ru-RU" sz="1300" i="1" dirty="0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013254" y="66772"/>
            <a:ext cx="10565590" cy="822006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ru-RU" sz="1600" b="1" dirty="0" smtClean="0"/>
              <a:t>ПРОВЕДЕНИЕ В 2023 ГОДУ ПИЛОТНОГО ПРОЕКТА</a:t>
            </a:r>
          </a:p>
          <a:p>
            <a:pPr algn="ctr"/>
            <a:r>
              <a:rPr lang="ru-RU" sz="1600" b="1" kern="0" dirty="0">
                <a:solidFill>
                  <a:srgbClr val="FFFFFF"/>
                </a:solidFill>
              </a:rPr>
              <a:t>по профилактике профессиональных заболеваний работников в отдельных видах </a:t>
            </a:r>
          </a:p>
          <a:p>
            <a:pPr algn="ctr"/>
            <a:r>
              <a:rPr lang="ru-RU" sz="1600" b="1" kern="0" dirty="0">
                <a:solidFill>
                  <a:srgbClr val="FFFFFF"/>
                </a:solidFill>
              </a:rPr>
              <a:t>экономической деятельности</a:t>
            </a:r>
            <a:endParaRPr lang="ru-RU" sz="16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03654" y="3492895"/>
            <a:ext cx="11510001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  <a:buNone/>
            </a:pPr>
            <a:r>
              <a:rPr lang="ru-RU" sz="1300" b="1" dirty="0">
                <a:solidFill>
                  <a:prstClr val="black"/>
                </a:solidFill>
                <a:latin typeface="Cambria" panose="02040503050406030204" pitchFamily="18" charset="0"/>
              </a:rPr>
              <a:t>Вопрос</a:t>
            </a:r>
            <a:r>
              <a:rPr lang="ru-RU" sz="1300" dirty="0">
                <a:solidFill>
                  <a:prstClr val="black"/>
                </a:solidFill>
                <a:latin typeface="Cambria" panose="02040503050406030204" pitchFamily="18" charset="0"/>
              </a:rPr>
              <a:t>: в какой срок страхователю необходимо обратиться в </a:t>
            </a:r>
            <a:r>
              <a:rPr lang="ru-RU" sz="1300" dirty="0" smtClean="0">
                <a:solidFill>
                  <a:prstClr val="black"/>
                </a:solidFill>
                <a:latin typeface="Cambria" panose="02040503050406030204" pitchFamily="18" charset="0"/>
              </a:rPr>
              <a:t>ОСФР </a:t>
            </a:r>
            <a:r>
              <a:rPr lang="ru-RU" sz="1300" dirty="0">
                <a:solidFill>
                  <a:prstClr val="black"/>
                </a:solidFill>
                <a:latin typeface="Cambria" panose="02040503050406030204" pitchFamily="18" charset="0"/>
              </a:rPr>
              <a:t>для предоставления </a:t>
            </a:r>
            <a:r>
              <a:rPr lang="ru-RU" sz="1300" dirty="0" smtClean="0">
                <a:solidFill>
                  <a:prstClr val="black"/>
                </a:solidFill>
                <a:latin typeface="Cambria" panose="02040503050406030204" pitchFamily="18" charset="0"/>
              </a:rPr>
              <a:t>заявления </a:t>
            </a:r>
            <a:r>
              <a:rPr lang="ru-RU" sz="1300" dirty="0">
                <a:solidFill>
                  <a:prstClr val="black"/>
                </a:solidFill>
                <a:latin typeface="Cambria" panose="02040503050406030204" pitchFamily="18" charset="0"/>
              </a:rPr>
              <a:t>о финансовом обеспечении </a:t>
            </a:r>
            <a:r>
              <a:rPr lang="ru-RU" sz="1300" dirty="0" smtClean="0">
                <a:solidFill>
                  <a:prstClr val="black"/>
                </a:solidFill>
                <a:latin typeface="Cambria" panose="02040503050406030204" pitchFamily="18" charset="0"/>
              </a:rPr>
              <a:t>расходов?</a:t>
            </a:r>
          </a:p>
          <a:p>
            <a:pPr>
              <a:spcBef>
                <a:spcPct val="0"/>
              </a:spcBef>
              <a:buNone/>
            </a:pPr>
            <a:endParaRPr lang="ru-RU" sz="1300" dirty="0" smtClean="0">
              <a:solidFill>
                <a:prstClr val="black"/>
              </a:solidFill>
              <a:latin typeface="Cambria" panose="02040503050406030204" pitchFamily="18" charset="0"/>
            </a:endParaRPr>
          </a:p>
          <a:p>
            <a:pPr>
              <a:spcBef>
                <a:spcPct val="0"/>
              </a:spcBef>
              <a:buNone/>
            </a:pPr>
            <a:r>
              <a:rPr lang="ru-RU" sz="1300" b="1" i="1" dirty="0">
                <a:solidFill>
                  <a:srgbClr val="002060"/>
                </a:solidFill>
                <a:latin typeface="Cambria" panose="02040503050406030204" pitchFamily="18" charset="0"/>
              </a:rPr>
              <a:t>Ответ</a:t>
            </a:r>
            <a:r>
              <a:rPr lang="ru-RU" sz="1300" i="1" dirty="0">
                <a:solidFill>
                  <a:srgbClr val="002060"/>
                </a:solidFill>
                <a:latin typeface="Cambria" panose="02040503050406030204" pitchFamily="18" charset="0"/>
              </a:rPr>
              <a:t>: </a:t>
            </a:r>
            <a:r>
              <a:rPr lang="ru-RU" sz="1300" i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Правила реализации пилотного проекта ограничивают </a:t>
            </a:r>
            <a:r>
              <a:rPr lang="ru-RU" sz="1300" i="1" dirty="0">
                <a:solidFill>
                  <a:srgbClr val="002060"/>
                </a:solidFill>
                <a:latin typeface="Cambria" panose="02040503050406030204" pitchFamily="18" charset="0"/>
              </a:rPr>
              <a:t>работодателя в представлении документов на финансовое обеспечение крайней датой подачи </a:t>
            </a:r>
            <a:r>
              <a:rPr lang="ru-RU" sz="1300" i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заявления – 1 июля 2023 года. </a:t>
            </a:r>
            <a:r>
              <a:rPr lang="ru-RU" sz="1300" i="1" dirty="0">
                <a:solidFill>
                  <a:srgbClr val="002060"/>
                </a:solidFill>
                <a:latin typeface="Cambria" panose="02040503050406030204" pitchFamily="18" charset="0"/>
              </a:rPr>
              <a:t>В целях своевременной и эффективной реализации пилотного проекта отделениям СФР рекомендовано прорабатывать со страхователями вопрос предоставления заявления и документов до 1 июня 2023 года.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03653" y="4779700"/>
            <a:ext cx="1151000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  <a:buNone/>
            </a:pPr>
            <a:r>
              <a:rPr lang="ru-RU" sz="1300" b="1" dirty="0">
                <a:solidFill>
                  <a:prstClr val="black"/>
                </a:solidFill>
                <a:latin typeface="Cambria" panose="02040503050406030204" pitchFamily="18" charset="0"/>
              </a:rPr>
              <a:t>Вопрос</a:t>
            </a:r>
            <a:r>
              <a:rPr lang="ru-RU" sz="1300" dirty="0">
                <a:solidFill>
                  <a:prstClr val="black"/>
                </a:solidFill>
                <a:latin typeface="Cambria" panose="02040503050406030204" pitchFamily="18" charset="0"/>
              </a:rPr>
              <a:t>: </a:t>
            </a:r>
            <a:r>
              <a:rPr lang="ru-RU" sz="1300" dirty="0" smtClean="0">
                <a:solidFill>
                  <a:prstClr val="black"/>
                </a:solidFill>
                <a:latin typeface="Cambria" panose="02040503050406030204" pitchFamily="18" charset="0"/>
              </a:rPr>
              <a:t>согласно </a:t>
            </a:r>
            <a:r>
              <a:rPr lang="ru-RU" sz="1300" dirty="0">
                <a:solidFill>
                  <a:prstClr val="black"/>
                </a:solidFill>
                <a:latin typeface="Cambria" panose="02040503050406030204" pitchFamily="18" charset="0"/>
              </a:rPr>
              <a:t>п. 3 </a:t>
            </a:r>
            <a:r>
              <a:rPr lang="ru-RU" sz="1300" dirty="0" smtClean="0">
                <a:solidFill>
                  <a:prstClr val="black"/>
                </a:solidFill>
                <a:latin typeface="Cambria" panose="02040503050406030204" pitchFamily="18" charset="0"/>
              </a:rPr>
              <a:t>Правил реализации пилотного проекта, </a:t>
            </a:r>
            <a:r>
              <a:rPr lang="ru-RU" sz="1300" dirty="0">
                <a:solidFill>
                  <a:prstClr val="black"/>
                </a:solidFill>
                <a:latin typeface="Cambria" panose="02040503050406030204" pitchFamily="18" charset="0"/>
              </a:rPr>
              <a:t>финансовому обеспечению подлежат расходы на уплату страховых взносов, начисленных на суммы расходов работодателя, направленных на финансирование мероприятий, указанных в подпунктах «а», «б», «в» настоящего пункта, и перечисленные в бюджет </a:t>
            </a:r>
            <a:r>
              <a:rPr lang="ru-RU" sz="1300" dirty="0" smtClean="0">
                <a:solidFill>
                  <a:prstClr val="black"/>
                </a:solidFill>
                <a:latin typeface="Cambria" panose="02040503050406030204" pitchFamily="18" charset="0"/>
              </a:rPr>
              <a:t>Фонда. Какими </a:t>
            </a:r>
            <a:r>
              <a:rPr lang="ru-RU" sz="1300" dirty="0">
                <a:solidFill>
                  <a:prstClr val="black"/>
                </a:solidFill>
                <a:latin typeface="Cambria" panose="02040503050406030204" pitchFamily="18" charset="0"/>
              </a:rPr>
              <a:t>документами страхователю необходимо подтвердить данные расходы (кроме документов, подтверждающие начисление и оплату страховых </a:t>
            </a:r>
            <a:r>
              <a:rPr lang="ru-RU" sz="1300" dirty="0" smtClean="0">
                <a:solidFill>
                  <a:prstClr val="black"/>
                </a:solidFill>
                <a:latin typeface="Cambria" panose="02040503050406030204" pitchFamily="18" charset="0"/>
              </a:rPr>
              <a:t>взносов)?</a:t>
            </a:r>
            <a:endParaRPr lang="ru-RU" sz="1300" dirty="0" smtClean="0">
              <a:solidFill>
                <a:prstClr val="black"/>
              </a:solidFill>
              <a:latin typeface="Cambria" panose="02040503050406030204" pitchFamily="18" charset="0"/>
            </a:endParaRPr>
          </a:p>
          <a:p>
            <a:pPr>
              <a:spcBef>
                <a:spcPct val="0"/>
              </a:spcBef>
              <a:buNone/>
            </a:pPr>
            <a:endParaRPr lang="ru-RU" sz="1300" dirty="0">
              <a:solidFill>
                <a:prstClr val="black"/>
              </a:solidFill>
              <a:latin typeface="Cambria" panose="02040503050406030204" pitchFamily="18" charset="0"/>
            </a:endParaRPr>
          </a:p>
          <a:p>
            <a:pPr>
              <a:spcBef>
                <a:spcPct val="0"/>
              </a:spcBef>
              <a:buNone/>
            </a:pPr>
            <a:r>
              <a:rPr lang="ru-RU" sz="1300" b="1" i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Ответ</a:t>
            </a:r>
            <a:r>
              <a:rPr lang="ru-RU" sz="1300" i="1" dirty="0">
                <a:solidFill>
                  <a:srgbClr val="002060"/>
                </a:solidFill>
                <a:latin typeface="Cambria" panose="02040503050406030204" pitchFamily="18" charset="0"/>
              </a:rPr>
              <a:t>: </a:t>
            </a:r>
            <a:r>
              <a:rPr lang="ru-RU" sz="1300" i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в </a:t>
            </a:r>
            <a:r>
              <a:rPr lang="ru-RU" sz="1300" i="1" dirty="0">
                <a:solidFill>
                  <a:srgbClr val="002060"/>
                </a:solidFill>
                <a:latin typeface="Cambria" panose="02040503050406030204" pitchFamily="18" charset="0"/>
              </a:rPr>
              <a:t>соответствии с пунктом 24 </a:t>
            </a:r>
            <a:r>
              <a:rPr lang="ru-RU" sz="1300" i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Правил реализации пилотного проекта работодатель </a:t>
            </a:r>
            <a:r>
              <a:rPr lang="ru-RU" sz="1300" i="1" dirty="0">
                <a:solidFill>
                  <a:srgbClr val="002060"/>
                </a:solidFill>
                <a:latin typeface="Cambria" panose="02040503050406030204" pitchFamily="18" charset="0"/>
              </a:rPr>
              <a:t>должен предоставить в том числе документы, подтверждающие начисление и оплату страховых взносов. Таким образом, помимо документов, подтверждающих оплату страховых взносов (платежные поручения), должны быть предоставлены документы, подтверждающие начисление (это может быть справка-расчет о начислении страховых взносов, подписанные главным бухгалтером и руководителем организации, включающая в себя расчет таких взносов, бухгалтерские справки о начислении и пр.).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645B2-2C0F-4F16-81F6-046CF6F567E1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4175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Стрелка вниз 4"/>
          <p:cNvSpPr/>
          <p:nvPr/>
        </p:nvSpPr>
        <p:spPr>
          <a:xfrm>
            <a:off x="2452688" y="4684713"/>
            <a:ext cx="3182937" cy="208280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206248" tIns="206248" rIns="206248" bIns="206248" spcCol="1270" anchor="ctr"/>
          <a:lstStyle/>
          <a:p>
            <a:pPr algn="ctr" defTabSz="1289050">
              <a:lnSpc>
                <a:spcPct val="90000"/>
              </a:lnSpc>
              <a:spcAft>
                <a:spcPct val="35000"/>
              </a:spcAft>
              <a:defRPr/>
            </a:pPr>
            <a:endParaRPr lang="ru-RU" sz="2900" dirty="0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-85010" y="1096421"/>
            <a:ext cx="1216342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solidFill>
                  <a:srgbClr val="FF0000"/>
                </a:solidFill>
                <a:latin typeface="Cambria" pitchFamily="18" charset="0"/>
              </a:rPr>
              <a:t>Часто задаваемые вопросы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59" y="138560"/>
            <a:ext cx="909161" cy="750217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1013254" y="66772"/>
            <a:ext cx="10565590" cy="822006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ru-RU" sz="1600" b="1" dirty="0" smtClean="0"/>
              <a:t>ПРОВЕДЕНИЕ В 2023 ГОДУ ПИЛОТНОГО ПРОЕКТА</a:t>
            </a:r>
          </a:p>
          <a:p>
            <a:pPr algn="ctr"/>
            <a:r>
              <a:rPr lang="ru-RU" sz="1600" b="1" kern="0" dirty="0">
                <a:solidFill>
                  <a:srgbClr val="FFFFFF"/>
                </a:solidFill>
              </a:rPr>
              <a:t>по профилактике профессиональных заболеваний работников в отдельных видах </a:t>
            </a:r>
          </a:p>
          <a:p>
            <a:pPr algn="ctr"/>
            <a:r>
              <a:rPr lang="ru-RU" sz="1600" b="1" kern="0" dirty="0">
                <a:solidFill>
                  <a:srgbClr val="FFFFFF"/>
                </a:solidFill>
              </a:rPr>
              <a:t>экономической деятельности</a:t>
            </a:r>
            <a:endParaRPr lang="ru-RU" sz="16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305644" y="1708515"/>
            <a:ext cx="11772769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800"/>
              </a:lnSpc>
              <a:spcBef>
                <a:spcPct val="0"/>
              </a:spcBef>
              <a:buNone/>
            </a:pPr>
            <a:r>
              <a:rPr lang="ru-RU" sz="1400" b="1" dirty="0" smtClean="0">
                <a:solidFill>
                  <a:prstClr val="black"/>
                </a:solidFill>
                <a:latin typeface="Cambria" panose="02040503050406030204" pitchFamily="18" charset="0"/>
              </a:rPr>
              <a:t>Вопрос</a:t>
            </a:r>
            <a:r>
              <a:rPr lang="ru-RU" sz="1400" dirty="0" smtClean="0">
                <a:solidFill>
                  <a:prstClr val="black"/>
                </a:solidFill>
                <a:latin typeface="Cambria" panose="02040503050406030204" pitchFamily="18" charset="0"/>
              </a:rPr>
              <a:t>: страхователь </a:t>
            </a:r>
            <a:r>
              <a:rPr lang="ru-RU" sz="1400" dirty="0">
                <a:solidFill>
                  <a:prstClr val="black"/>
                </a:solidFill>
                <a:latin typeface="Cambria" panose="02040503050406030204" pitchFamily="18" charset="0"/>
              </a:rPr>
              <a:t>планирует заключить договор с транспортной компанией о трансфере своих сотрудников до </a:t>
            </a:r>
            <a:r>
              <a:rPr lang="ru-RU" sz="1400" dirty="0" smtClean="0">
                <a:solidFill>
                  <a:prstClr val="black"/>
                </a:solidFill>
                <a:latin typeface="Cambria" panose="02040503050406030204" pitchFamily="18" charset="0"/>
              </a:rPr>
              <a:t>ЦР Фонда </a:t>
            </a:r>
            <a:r>
              <a:rPr lang="ru-RU" sz="1400" dirty="0">
                <a:solidFill>
                  <a:prstClr val="black"/>
                </a:solidFill>
                <a:latin typeface="Cambria" panose="02040503050406030204" pitchFamily="18" charset="0"/>
              </a:rPr>
              <a:t>и </a:t>
            </a:r>
            <a:r>
              <a:rPr lang="ru-RU" sz="1400" dirty="0" smtClean="0">
                <a:solidFill>
                  <a:prstClr val="black"/>
                </a:solidFill>
                <a:latin typeface="Cambria" panose="02040503050406030204" pitchFamily="18" charset="0"/>
              </a:rPr>
              <a:t>обратно. Подлежат </a:t>
            </a:r>
            <a:r>
              <a:rPr lang="ru-RU" sz="1400" dirty="0">
                <a:solidFill>
                  <a:prstClr val="black"/>
                </a:solidFill>
                <a:latin typeface="Cambria" panose="02040503050406030204" pitchFamily="18" charset="0"/>
              </a:rPr>
              <a:t>ли данные расходы возмещению в рамках пилотного проекта</a:t>
            </a:r>
            <a:r>
              <a:rPr lang="ru-RU" sz="1400" dirty="0" smtClean="0">
                <a:solidFill>
                  <a:prstClr val="black"/>
                </a:solidFill>
                <a:latin typeface="Cambria" panose="02040503050406030204" pitchFamily="18" charset="0"/>
              </a:rPr>
              <a:t>?</a:t>
            </a:r>
          </a:p>
          <a:p>
            <a:pPr>
              <a:lnSpc>
                <a:spcPts val="1800"/>
              </a:lnSpc>
              <a:spcBef>
                <a:spcPct val="0"/>
              </a:spcBef>
              <a:buNone/>
            </a:pPr>
            <a:endParaRPr lang="ru-RU" sz="1400" dirty="0">
              <a:solidFill>
                <a:prstClr val="black"/>
              </a:solidFill>
              <a:latin typeface="Cambria" panose="02040503050406030204" pitchFamily="18" charset="0"/>
            </a:endParaRPr>
          </a:p>
          <a:p>
            <a:pPr>
              <a:lnSpc>
                <a:spcPts val="1800"/>
              </a:lnSpc>
              <a:spcBef>
                <a:spcPct val="0"/>
              </a:spcBef>
              <a:buNone/>
            </a:pPr>
            <a:r>
              <a:rPr lang="ru-RU" sz="1400" b="1" i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Ответ</a:t>
            </a:r>
            <a:r>
              <a:rPr lang="ru-RU" sz="1400" i="1" dirty="0">
                <a:solidFill>
                  <a:srgbClr val="002060"/>
                </a:solidFill>
                <a:latin typeface="Cambria" panose="02040503050406030204" pitchFamily="18" charset="0"/>
              </a:rPr>
              <a:t>: </a:t>
            </a:r>
            <a:r>
              <a:rPr lang="ru-RU" sz="1400" i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оплате </a:t>
            </a:r>
            <a:r>
              <a:rPr lang="ru-RU" sz="1400" i="1" dirty="0">
                <a:solidFill>
                  <a:srgbClr val="002060"/>
                </a:solidFill>
                <a:latin typeface="Cambria" panose="02040503050406030204" pitchFamily="18" charset="0"/>
              </a:rPr>
              <a:t>подлежат расходы на проезд работников до места получения профилактики и обратно по фактическим расходам, подтвержденным проездными документами, но не выше стоимости проезда:</a:t>
            </a:r>
          </a:p>
          <a:p>
            <a:pPr>
              <a:lnSpc>
                <a:spcPts val="1800"/>
              </a:lnSpc>
              <a:spcBef>
                <a:spcPct val="0"/>
              </a:spcBef>
              <a:buNone/>
            </a:pPr>
            <a:r>
              <a:rPr lang="ru-RU" sz="1400" i="1" dirty="0">
                <a:solidFill>
                  <a:srgbClr val="002060"/>
                </a:solidFill>
                <a:latin typeface="Cambria" panose="02040503050406030204" pitchFamily="18" charset="0"/>
              </a:rPr>
              <a:t>а) на железнодорожном транспорте общего пользования – в купейном вагоне поездов дальнего следования всех категорий и поездах пригородного сообщения;</a:t>
            </a:r>
          </a:p>
          <a:p>
            <a:pPr>
              <a:lnSpc>
                <a:spcPts val="1800"/>
              </a:lnSpc>
              <a:spcBef>
                <a:spcPct val="0"/>
              </a:spcBef>
              <a:buNone/>
            </a:pPr>
            <a:r>
              <a:rPr lang="ru-RU" sz="1400" i="1" dirty="0">
                <a:solidFill>
                  <a:srgbClr val="002060"/>
                </a:solidFill>
                <a:latin typeface="Cambria" panose="02040503050406030204" pitchFamily="18" charset="0"/>
              </a:rPr>
              <a:t>б) на морском транспорте – на местах IV и V категории кают судов транспортных линий (при наличии на судне), а при отсутствии спальных мест – на сидячих местах;</a:t>
            </a:r>
          </a:p>
          <a:p>
            <a:pPr>
              <a:lnSpc>
                <a:spcPts val="1800"/>
              </a:lnSpc>
              <a:spcBef>
                <a:spcPct val="0"/>
              </a:spcBef>
              <a:buNone/>
            </a:pPr>
            <a:r>
              <a:rPr lang="ru-RU" sz="1400" i="1" dirty="0">
                <a:solidFill>
                  <a:srgbClr val="002060"/>
                </a:solidFill>
                <a:latin typeface="Cambria" panose="02040503050406030204" pitchFamily="18" charset="0"/>
              </a:rPr>
              <a:t>в) на внутреннем водном транспорте – на местах III категории кают судов транспортных маршрутов (при наличии на судне), а при отсутствии спальных мест – на сидячих местах;</a:t>
            </a:r>
          </a:p>
          <a:p>
            <a:pPr>
              <a:lnSpc>
                <a:spcPts val="1800"/>
              </a:lnSpc>
              <a:spcBef>
                <a:spcPct val="0"/>
              </a:spcBef>
              <a:buNone/>
            </a:pPr>
            <a:r>
              <a:rPr lang="ru-RU" sz="1400" i="1" dirty="0">
                <a:solidFill>
                  <a:srgbClr val="002060"/>
                </a:solidFill>
                <a:latin typeface="Cambria" panose="02040503050406030204" pitchFamily="18" charset="0"/>
              </a:rPr>
              <a:t>г) на автомобильном транспорте общего пользования (кроме такси);</a:t>
            </a:r>
          </a:p>
          <a:p>
            <a:pPr>
              <a:lnSpc>
                <a:spcPts val="1800"/>
              </a:lnSpc>
              <a:spcBef>
                <a:spcPct val="0"/>
              </a:spcBef>
              <a:buNone/>
            </a:pPr>
            <a:r>
              <a:rPr lang="ru-RU" sz="1400" i="1" dirty="0">
                <a:solidFill>
                  <a:srgbClr val="002060"/>
                </a:solidFill>
                <a:latin typeface="Cambria" panose="02040503050406030204" pitchFamily="18" charset="0"/>
              </a:rPr>
              <a:t>д) на воздушном транспорте – в салоне экономического класса.</a:t>
            </a:r>
          </a:p>
          <a:p>
            <a:pPr>
              <a:lnSpc>
                <a:spcPts val="1800"/>
              </a:lnSpc>
              <a:spcBef>
                <a:spcPct val="0"/>
              </a:spcBef>
              <a:buNone/>
            </a:pPr>
            <a:r>
              <a:rPr lang="ru-RU" sz="1400" i="1" dirty="0">
                <a:solidFill>
                  <a:srgbClr val="002060"/>
                </a:solidFill>
                <a:latin typeface="Cambria" panose="02040503050406030204" pitchFamily="18" charset="0"/>
              </a:rPr>
              <a:t>При этом, при возмещении расходов работодателю, ему необходимо предоставить в </a:t>
            </a:r>
            <a:r>
              <a:rPr lang="ru-RU" sz="1400" i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ОСФР</a:t>
            </a:r>
            <a:r>
              <a:rPr lang="ru-RU" sz="1400" i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 </a:t>
            </a:r>
            <a:r>
              <a:rPr lang="ru-RU" sz="1400" i="1" dirty="0">
                <a:solidFill>
                  <a:srgbClr val="002060"/>
                </a:solidFill>
                <a:latin typeface="Cambria" panose="02040503050406030204" pitchFamily="18" charset="0"/>
              </a:rPr>
              <a:t>документы, подтверждающие расходы на проезд к месту проведения профилактики профессиональных заболеваний и обратно, а также оплату таких расходов. </a:t>
            </a:r>
          </a:p>
          <a:p>
            <a:pPr>
              <a:lnSpc>
                <a:spcPts val="1800"/>
              </a:lnSpc>
              <a:spcBef>
                <a:spcPct val="0"/>
              </a:spcBef>
              <a:buNone/>
            </a:pPr>
            <a:r>
              <a:rPr lang="ru-RU" sz="1400" i="1" dirty="0">
                <a:solidFill>
                  <a:srgbClr val="002060"/>
                </a:solidFill>
                <a:latin typeface="Cambria" panose="02040503050406030204" pitchFamily="18" charset="0"/>
              </a:rPr>
              <a:t>Таким образом, </a:t>
            </a:r>
            <a:r>
              <a:rPr lang="ru-RU" sz="1400" i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ОСФР</a:t>
            </a:r>
            <a:r>
              <a:rPr lang="ru-RU" sz="1400" i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 </a:t>
            </a:r>
            <a:r>
              <a:rPr lang="ru-RU" sz="1400" i="1" dirty="0">
                <a:solidFill>
                  <a:srgbClr val="002060"/>
                </a:solidFill>
                <a:latin typeface="Cambria" panose="02040503050406030204" pitchFamily="18" charset="0"/>
              </a:rPr>
              <a:t>вправе возместить расходы по договорам на проезд своих сотрудников, но на условиях, установленных </a:t>
            </a:r>
            <a:r>
              <a:rPr lang="ru-RU" sz="1400" i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Правилами реализации пилотного проекта </a:t>
            </a:r>
            <a:r>
              <a:rPr lang="ru-RU" sz="1400" i="1" dirty="0">
                <a:solidFill>
                  <a:srgbClr val="002060"/>
                </a:solidFill>
                <a:latin typeface="Cambria" panose="02040503050406030204" pitchFamily="18" charset="0"/>
              </a:rPr>
              <a:t>(ж/д транспорт не выше купе, воздушный транспорт – не выше эконом класса, автомобильный транспорт – общего пользования и т.д.). Вместе с тем документами, подтверждающими расходы на проезд работника, будут являться в том числе: договор работодателя, проездной документ (посадочный талон в случае наличия), платежный документ, подтверждающий оплату расходов.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645B2-2C0F-4F16-81F6-046CF6F567E1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371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3935</TotalTime>
  <Words>1204</Words>
  <Application>Microsoft Office PowerPoint</Application>
  <PresentationFormat>Широкоэкранный</PresentationFormat>
  <Paragraphs>70</Paragraphs>
  <Slides>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Cambria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Данилова Ольга Николаевна</dc:creator>
  <cp:lastModifiedBy>Никитина Елена Ивановна</cp:lastModifiedBy>
  <cp:revision>127</cp:revision>
  <cp:lastPrinted>2023-02-03T06:16:51Z</cp:lastPrinted>
  <dcterms:created xsi:type="dcterms:W3CDTF">2022-12-28T07:38:52Z</dcterms:created>
  <dcterms:modified xsi:type="dcterms:W3CDTF">2023-02-17T22:00:23Z</dcterms:modified>
</cp:coreProperties>
</file>